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8" r:id="rId2"/>
  </p:sldIdLst>
  <p:sldSz cx="6858000" cy="9144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892" y="8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DB7D0-1A50-4241-AA80-024103D17E4B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6B48E-2518-4EC3-B980-BDE35D40ED0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6B48E-2518-4EC3-B980-BDE35D40ED08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752D6-C672-42BA-95F6-C4B5C29CF5D8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6BBA1-E88F-4916-B06C-22E0C3377D2E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0D4C0-1ED6-4F0F-9440-F18C1BEED40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6DA57-F3E3-4857-B8ED-19A473CDC59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9F0DA-94CB-4F51-A61A-A96B41E3F826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964B5-45DC-4992-80A0-4CEF8C9A9899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65B2D-1363-437C-BFC1-1E517E5A53CE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CE37F-4218-4164-B31B-2AEAE49CB361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6C661-9AF8-4C2C-A991-56AC459102B4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20B40-3765-42CE-9691-7CD7D419931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20FC2-18F0-4CCB-BBC0-EF993CC91B82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gli stili del testo dello schema</a:t>
            </a:r>
          </a:p>
          <a:p>
            <a:pPr lvl="1"/>
            <a:r>
              <a:rPr lang="en-GB" smtClean="0"/>
              <a:t>Secondo livello</a:t>
            </a:r>
          </a:p>
          <a:p>
            <a:pPr lvl="2"/>
            <a:r>
              <a:rPr lang="en-GB" smtClean="0"/>
              <a:t>Terzo livello</a:t>
            </a:r>
          </a:p>
          <a:p>
            <a:pPr lvl="3"/>
            <a:r>
              <a:rPr lang="en-GB" smtClean="0"/>
              <a:t>Quarto livello</a:t>
            </a:r>
          </a:p>
          <a:p>
            <a:pPr lvl="4"/>
            <a:r>
              <a:rPr lang="en-GB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0C489FE-9DF0-4BB0-95B8-18648E2204F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Tabella 47"/>
          <p:cNvGraphicFramePr>
            <a:graphicFrameLocks noGrp="1"/>
          </p:cNvGraphicFramePr>
          <p:nvPr/>
        </p:nvGraphicFramePr>
        <p:xfrm>
          <a:off x="704897" y="1250417"/>
          <a:ext cx="2286000" cy="1207350"/>
        </p:xfrm>
        <a:graphic>
          <a:graphicData uri="http://schemas.openxmlformats.org/drawingml/2006/table">
            <a:tbl>
              <a:tblPr/>
              <a:tblGrid>
                <a:gridCol w="2286000"/>
              </a:tblGrid>
              <a:tr h="13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latin typeface="Calibri"/>
                          <a:ea typeface="Calibri"/>
                          <a:cs typeface="Times New Roman"/>
                        </a:rPr>
                        <a:t>Baseline characteristics </a:t>
                      </a:r>
                      <a:endParaRPr lang="it-IT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85" marR="5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85" marR="5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latin typeface="Calibri"/>
                          <a:ea typeface="Calibri"/>
                          <a:cs typeface="Times New Roman"/>
                        </a:rPr>
                        <a:t>Male, 37 </a:t>
                      </a:r>
                      <a:r>
                        <a:rPr lang="en-GB" sz="800" dirty="0" smtClean="0">
                          <a:latin typeface="Calibri"/>
                          <a:ea typeface="Calibri"/>
                          <a:cs typeface="Times New Roman"/>
                        </a:rPr>
                        <a:t>years </a:t>
                      </a:r>
                      <a:r>
                        <a:rPr lang="en-GB" sz="800" dirty="0">
                          <a:latin typeface="Calibri"/>
                          <a:ea typeface="Calibri"/>
                          <a:cs typeface="Times New Roman"/>
                        </a:rPr>
                        <a:t>old</a:t>
                      </a:r>
                      <a:endParaRPr lang="it-IT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85" marR="5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latin typeface="Calibri"/>
                          <a:ea typeface="Calibri"/>
                          <a:cs typeface="Times New Roman"/>
                        </a:rPr>
                        <a:t>ESRD: IgA nephropathy</a:t>
                      </a:r>
                      <a:endParaRPr lang="it-IT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85" marR="5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latin typeface="Calibri"/>
                          <a:ea typeface="Calibri"/>
                          <a:cs typeface="Times New Roman"/>
                        </a:rPr>
                        <a:t>RRT: peritoneal dialysis</a:t>
                      </a:r>
                      <a:endParaRPr lang="it-IT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85" marR="5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latin typeface="Calibri"/>
                          <a:ea typeface="Calibri"/>
                          <a:cs typeface="Times New Roman"/>
                        </a:rPr>
                        <a:t>AB0 compatible (Rec: AB, Rh+; Don: A, Rh+)</a:t>
                      </a:r>
                      <a:endParaRPr lang="it-IT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85" marR="5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latin typeface="Calibri"/>
                          <a:ea typeface="Calibri"/>
                          <a:cs typeface="Times New Roman"/>
                        </a:rPr>
                        <a:t>2 HLA mismatches (HLA A32, DRB1 14)</a:t>
                      </a:r>
                      <a:endParaRPr lang="it-IT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85" marR="5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latin typeface="Calibri"/>
                          <a:ea typeface="Calibri"/>
                          <a:cs typeface="Times New Roman"/>
                        </a:rPr>
                        <a:t>Negative cross match</a:t>
                      </a:r>
                      <a:endParaRPr lang="it-IT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85" marR="5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latin typeface="Calibri"/>
                          <a:ea typeface="Calibri"/>
                          <a:cs typeface="Times New Roman"/>
                        </a:rPr>
                        <a:t>Negative anti-donor HLA antibodies</a:t>
                      </a:r>
                      <a:endParaRPr lang="it-IT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85" marR="51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5" name="CasellaDiTesto 84"/>
          <p:cNvSpPr txBox="1"/>
          <p:nvPr/>
        </p:nvSpPr>
        <p:spPr>
          <a:xfrm>
            <a:off x="181680" y="6476530"/>
            <a:ext cx="64347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3" name="Gruppo 102"/>
          <p:cNvGrpSpPr/>
          <p:nvPr/>
        </p:nvGrpSpPr>
        <p:grpSpPr>
          <a:xfrm>
            <a:off x="339063" y="1077176"/>
            <a:ext cx="6396867" cy="4345015"/>
            <a:chOff x="339063" y="1077176"/>
            <a:chExt cx="6396867" cy="4345015"/>
          </a:xfrm>
        </p:grpSpPr>
        <p:grpSp>
          <p:nvGrpSpPr>
            <p:cNvPr id="102" name="Gruppo 101"/>
            <p:cNvGrpSpPr/>
            <p:nvPr/>
          </p:nvGrpSpPr>
          <p:grpSpPr>
            <a:xfrm>
              <a:off x="339063" y="1077176"/>
              <a:ext cx="6396867" cy="4345015"/>
              <a:chOff x="339063" y="1077176"/>
              <a:chExt cx="6396867" cy="4345015"/>
            </a:xfrm>
          </p:grpSpPr>
          <p:grpSp>
            <p:nvGrpSpPr>
              <p:cNvPr id="101" name="Gruppo 100"/>
              <p:cNvGrpSpPr/>
              <p:nvPr/>
            </p:nvGrpSpPr>
            <p:grpSpPr>
              <a:xfrm>
                <a:off x="339063" y="1077176"/>
                <a:ext cx="6396867" cy="4129571"/>
                <a:chOff x="339063" y="1077176"/>
                <a:chExt cx="6396867" cy="4129571"/>
              </a:xfrm>
            </p:grpSpPr>
            <p:grpSp>
              <p:nvGrpSpPr>
                <p:cNvPr id="71" name="Gruppo 70"/>
                <p:cNvGrpSpPr/>
                <p:nvPr/>
              </p:nvGrpSpPr>
              <p:grpSpPr>
                <a:xfrm>
                  <a:off x="339063" y="1077176"/>
                  <a:ext cx="6396867" cy="4129571"/>
                  <a:chOff x="339063" y="1077176"/>
                  <a:chExt cx="6396867" cy="4129571"/>
                </a:xfrm>
              </p:grpSpPr>
              <p:pic>
                <p:nvPicPr>
                  <p:cNvPr id="84" name="Picture 1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1196030" y="3081533"/>
                    <a:ext cx="743857" cy="1651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grpSp>
                <p:nvGrpSpPr>
                  <p:cNvPr id="11" name="Gruppo 10"/>
                  <p:cNvGrpSpPr>
                    <a:grpSpLocks noChangeAspect="1"/>
                  </p:cNvGrpSpPr>
                  <p:nvPr/>
                </p:nvGrpSpPr>
                <p:grpSpPr>
                  <a:xfrm>
                    <a:off x="1460997" y="3813731"/>
                    <a:ext cx="132261" cy="217328"/>
                    <a:chOff x="1133345" y="2663755"/>
                    <a:chExt cx="314700" cy="517104"/>
                  </a:xfrm>
                </p:grpSpPr>
                <p:grpSp>
                  <p:nvGrpSpPr>
                    <p:cNvPr id="12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20057" y="2775561"/>
                      <a:ext cx="127988" cy="405298"/>
                      <a:chOff x="2909" y="2212"/>
                      <a:chExt cx="151" cy="537"/>
                    </a:xfrm>
                  </p:grpSpPr>
                  <p:sp>
                    <p:nvSpPr>
                      <p:cNvPr id="22" name="Freeform 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920" y="2212"/>
                        <a:ext cx="140" cy="536"/>
                      </a:xfrm>
                      <a:custGeom>
                        <a:avLst/>
                        <a:gdLst>
                          <a:gd name="T0" fmla="*/ 0 w 140"/>
                          <a:gd name="T1" fmla="*/ 0 h 536"/>
                          <a:gd name="T2" fmla="*/ 0 w 140"/>
                          <a:gd name="T3" fmla="*/ 0 h 536"/>
                          <a:gd name="T4" fmla="*/ 64 w 140"/>
                          <a:gd name="T5" fmla="*/ 44 h 536"/>
                          <a:gd name="T6" fmla="*/ 91 w 140"/>
                          <a:gd name="T7" fmla="*/ 63 h 536"/>
                          <a:gd name="T8" fmla="*/ 107 w 140"/>
                          <a:gd name="T9" fmla="*/ 89 h 536"/>
                          <a:gd name="T10" fmla="*/ 117 w 140"/>
                          <a:gd name="T11" fmla="*/ 108 h 536"/>
                          <a:gd name="T12" fmla="*/ 125 w 140"/>
                          <a:gd name="T13" fmla="*/ 135 h 536"/>
                          <a:gd name="T14" fmla="*/ 128 w 140"/>
                          <a:gd name="T15" fmla="*/ 148 h 536"/>
                          <a:gd name="T16" fmla="*/ 139 w 140"/>
                          <a:gd name="T17" fmla="*/ 239 h 536"/>
                          <a:gd name="T18" fmla="*/ 140 w 140"/>
                          <a:gd name="T19" fmla="*/ 362 h 536"/>
                          <a:gd name="T20" fmla="*/ 140 w 140"/>
                          <a:gd name="T21" fmla="*/ 536 h 536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w 140"/>
                          <a:gd name="T34" fmla="*/ 0 h 536"/>
                          <a:gd name="T35" fmla="*/ 140 w 140"/>
                          <a:gd name="T36" fmla="*/ 536 h 536"/>
                        </a:gdLst>
                        <a:ahLst/>
                        <a:cxnLst>
                          <a:cxn ang="T22">
                            <a:pos x="T0" y="T1"/>
                          </a:cxn>
                          <a:cxn ang="T23">
                            <a:pos x="T2" y="T3"/>
                          </a:cxn>
                          <a:cxn ang="T24">
                            <a:pos x="T4" y="T5"/>
                          </a:cxn>
                          <a:cxn ang="T25">
                            <a:pos x="T6" y="T7"/>
                          </a:cxn>
                          <a:cxn ang="T26">
                            <a:pos x="T8" y="T9"/>
                          </a:cxn>
                          <a:cxn ang="T27">
                            <a:pos x="T10" y="T11"/>
                          </a:cxn>
                          <a:cxn ang="T28">
                            <a:pos x="T12" y="T13"/>
                          </a:cxn>
                          <a:cxn ang="T29">
                            <a:pos x="T14" y="T15"/>
                          </a:cxn>
                          <a:cxn ang="T30">
                            <a:pos x="T16" y="T17"/>
                          </a:cxn>
                          <a:cxn ang="T31">
                            <a:pos x="T18" y="T19"/>
                          </a:cxn>
                          <a:cxn ang="T32">
                            <a:pos x="T20" y="T21"/>
                          </a:cxn>
                        </a:cxnLst>
                        <a:rect l="T33" t="T34" r="T35" b="T36"/>
                        <a:pathLst>
                          <a:path w="140" h="536">
                            <a:moveTo>
                              <a:pt x="0" y="0"/>
                            </a:moveTo>
                            <a:lnTo>
                              <a:pt x="0" y="0"/>
                            </a:lnTo>
                            <a:lnTo>
                              <a:pt x="64" y="44"/>
                            </a:lnTo>
                            <a:lnTo>
                              <a:pt x="91" y="63"/>
                            </a:lnTo>
                            <a:lnTo>
                              <a:pt x="107" y="89"/>
                            </a:lnTo>
                            <a:lnTo>
                              <a:pt x="117" y="108"/>
                            </a:lnTo>
                            <a:lnTo>
                              <a:pt x="125" y="135"/>
                            </a:lnTo>
                            <a:lnTo>
                              <a:pt x="128" y="148"/>
                            </a:lnTo>
                            <a:lnTo>
                              <a:pt x="139" y="239"/>
                            </a:lnTo>
                            <a:lnTo>
                              <a:pt x="140" y="362"/>
                            </a:lnTo>
                            <a:lnTo>
                              <a:pt x="140" y="536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defTabSz="457200"/>
                        <a:endParaRPr lang="it-IT" sz="1800" b="0" i="0" baseline="0" smtClean="0">
                          <a:solidFill>
                            <a:srgbClr val="000000"/>
                          </a:solidFill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23" name="Freeform 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909" y="2358"/>
                        <a:ext cx="128" cy="391"/>
                      </a:xfrm>
                      <a:custGeom>
                        <a:avLst/>
                        <a:gdLst>
                          <a:gd name="T0" fmla="*/ 0 w 128"/>
                          <a:gd name="T1" fmla="*/ 0 h 391"/>
                          <a:gd name="T2" fmla="*/ 56 w 128"/>
                          <a:gd name="T3" fmla="*/ 0 h 391"/>
                          <a:gd name="T4" fmla="*/ 96 w 128"/>
                          <a:gd name="T5" fmla="*/ 26 h 391"/>
                          <a:gd name="T6" fmla="*/ 120 w 128"/>
                          <a:gd name="T7" fmla="*/ 69 h 391"/>
                          <a:gd name="T8" fmla="*/ 128 w 128"/>
                          <a:gd name="T9" fmla="*/ 113 h 391"/>
                          <a:gd name="T10" fmla="*/ 128 w 128"/>
                          <a:gd name="T11" fmla="*/ 130 h 391"/>
                          <a:gd name="T12" fmla="*/ 128 w 128"/>
                          <a:gd name="T13" fmla="*/ 182 h 391"/>
                          <a:gd name="T14" fmla="*/ 128 w 128"/>
                          <a:gd name="T15" fmla="*/ 269 h 391"/>
                          <a:gd name="T16" fmla="*/ 128 w 128"/>
                          <a:gd name="T17" fmla="*/ 391 h 391"/>
                          <a:gd name="T18" fmla="*/ 124 w 128"/>
                          <a:gd name="T19" fmla="*/ 389 h 391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w 128"/>
                          <a:gd name="T31" fmla="*/ 0 h 391"/>
                          <a:gd name="T32" fmla="*/ 128 w 128"/>
                          <a:gd name="T33" fmla="*/ 391 h 391"/>
                        </a:gdLst>
                        <a:ahLst/>
                        <a:cxnLst>
                          <a:cxn ang="T20">
                            <a:pos x="T0" y="T1"/>
                          </a:cxn>
                          <a:cxn ang="T21">
                            <a:pos x="T2" y="T3"/>
                          </a:cxn>
                          <a:cxn ang="T22">
                            <a:pos x="T4" y="T5"/>
                          </a:cxn>
                          <a:cxn ang="T23">
                            <a:pos x="T6" y="T7"/>
                          </a:cxn>
                          <a:cxn ang="T24">
                            <a:pos x="T8" y="T9"/>
                          </a:cxn>
                          <a:cxn ang="T25">
                            <a:pos x="T10" y="T11"/>
                          </a:cxn>
                          <a:cxn ang="T26">
                            <a:pos x="T12" y="T13"/>
                          </a:cxn>
                          <a:cxn ang="T27">
                            <a:pos x="T14" y="T15"/>
                          </a:cxn>
                          <a:cxn ang="T28">
                            <a:pos x="T16" y="T17"/>
                          </a:cxn>
                          <a:cxn ang="T29">
                            <a:pos x="T18" y="T19"/>
                          </a:cxn>
                        </a:cxnLst>
                        <a:rect l="T30" t="T31" r="T32" b="T33"/>
                        <a:pathLst>
                          <a:path w="128" h="391">
                            <a:moveTo>
                              <a:pt x="0" y="0"/>
                            </a:moveTo>
                            <a:lnTo>
                              <a:pt x="56" y="0"/>
                            </a:lnTo>
                            <a:lnTo>
                              <a:pt x="96" y="26"/>
                            </a:lnTo>
                            <a:lnTo>
                              <a:pt x="120" y="69"/>
                            </a:lnTo>
                            <a:lnTo>
                              <a:pt x="128" y="113"/>
                            </a:lnTo>
                            <a:lnTo>
                              <a:pt x="128" y="130"/>
                            </a:lnTo>
                            <a:lnTo>
                              <a:pt x="128" y="182"/>
                            </a:lnTo>
                            <a:lnTo>
                              <a:pt x="128" y="269"/>
                            </a:lnTo>
                            <a:lnTo>
                              <a:pt x="128" y="391"/>
                            </a:lnTo>
                            <a:lnTo>
                              <a:pt x="124" y="389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defTabSz="457200"/>
                        <a:endParaRPr lang="it-IT" sz="1800" b="0" i="0" baseline="0" smtClean="0">
                          <a:solidFill>
                            <a:srgbClr val="000000"/>
                          </a:solidFill>
                          <a:latin typeface="Arial" charset="0"/>
                        </a:endParaRPr>
                      </a:p>
                    </p:txBody>
                  </p:sp>
                </p:grpSp>
                <p:sp>
                  <p:nvSpPr>
                    <p:cNvPr id="13" name="Arco 32"/>
                    <p:cNvSpPr>
                      <a:spLocks/>
                    </p:cNvSpPr>
                    <p:nvPr/>
                  </p:nvSpPr>
                  <p:spPr bwMode="auto">
                    <a:xfrm flipH="1">
                      <a:off x="1133345" y="2835657"/>
                      <a:ext cx="115942" cy="170504"/>
                    </a:xfrm>
                    <a:custGeom>
                      <a:avLst/>
                      <a:gdLst>
                        <a:gd name="T0" fmla="*/ 0 w 21726"/>
                        <a:gd name="T1" fmla="*/ 0 h 21600"/>
                        <a:gd name="T2" fmla="*/ 0 w 21726"/>
                        <a:gd name="T3" fmla="*/ 0 h 21600"/>
                        <a:gd name="T4" fmla="*/ 0 w 21726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726"/>
                        <a:gd name="T10" fmla="*/ 0 h 21600"/>
                        <a:gd name="T11" fmla="*/ 21726 w 21726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726" h="21600" fill="none" extrusionOk="0">
                          <a:moveTo>
                            <a:pt x="21726" y="0"/>
                          </a:moveTo>
                          <a:cubicBezTo>
                            <a:pt x="21726" y="11929"/>
                            <a:pt x="12055" y="21600"/>
                            <a:pt x="126" y="21600"/>
                          </a:cubicBezTo>
                          <a:cubicBezTo>
                            <a:pt x="83" y="21599"/>
                            <a:pt x="41" y="21599"/>
                            <a:pt x="-1" y="21599"/>
                          </a:cubicBezTo>
                        </a:path>
                        <a:path w="21726" h="21600" stroke="0" extrusionOk="0">
                          <a:moveTo>
                            <a:pt x="21726" y="0"/>
                          </a:moveTo>
                          <a:cubicBezTo>
                            <a:pt x="21726" y="11929"/>
                            <a:pt x="12055" y="21600"/>
                            <a:pt x="126" y="21600"/>
                          </a:cubicBezTo>
                          <a:cubicBezTo>
                            <a:pt x="83" y="21599"/>
                            <a:pt x="41" y="21599"/>
                            <a:pt x="-1" y="21599"/>
                          </a:cubicBezTo>
                          <a:lnTo>
                            <a:pt x="126" y="0"/>
                          </a:lnTo>
                          <a:lnTo>
                            <a:pt x="21726" y="0"/>
                          </a:lnTo>
                          <a:close/>
                        </a:path>
                      </a:pathLst>
                    </a:custGeom>
                    <a:solidFill>
                      <a:srgbClr val="CD242B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/>
                      <a:endParaRPr lang="it-IT" sz="1800" b="0" i="0" baseline="0" smtClean="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4" name="Arco 33"/>
                    <p:cNvSpPr>
                      <a:spLocks/>
                    </p:cNvSpPr>
                    <p:nvPr/>
                  </p:nvSpPr>
                  <p:spPr bwMode="auto">
                    <a:xfrm flipH="1">
                      <a:off x="1133345" y="2663755"/>
                      <a:ext cx="115942" cy="177492"/>
                    </a:xfrm>
                    <a:custGeom>
                      <a:avLst/>
                      <a:gdLst>
                        <a:gd name="T0" fmla="*/ 0 w 21726"/>
                        <a:gd name="T1" fmla="*/ 0 h 21600"/>
                        <a:gd name="T2" fmla="*/ 0 w 21726"/>
                        <a:gd name="T3" fmla="*/ 0 h 21600"/>
                        <a:gd name="T4" fmla="*/ 0 w 21726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726"/>
                        <a:gd name="T10" fmla="*/ 0 h 21600"/>
                        <a:gd name="T11" fmla="*/ 21726 w 21726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726" h="21600" fill="none" extrusionOk="0">
                          <a:moveTo>
                            <a:pt x="-1" y="0"/>
                          </a:moveTo>
                          <a:cubicBezTo>
                            <a:pt x="41" y="0"/>
                            <a:pt x="83" y="-1"/>
                            <a:pt x="126" y="-1"/>
                          </a:cubicBezTo>
                          <a:cubicBezTo>
                            <a:pt x="12055" y="-1"/>
                            <a:pt x="21726" y="9670"/>
                            <a:pt x="21726" y="21600"/>
                          </a:cubicBezTo>
                        </a:path>
                        <a:path w="21726" h="21600" stroke="0" extrusionOk="0">
                          <a:moveTo>
                            <a:pt x="-1" y="0"/>
                          </a:moveTo>
                          <a:cubicBezTo>
                            <a:pt x="41" y="0"/>
                            <a:pt x="83" y="-1"/>
                            <a:pt x="126" y="-1"/>
                          </a:cubicBezTo>
                          <a:cubicBezTo>
                            <a:pt x="12055" y="-1"/>
                            <a:pt x="21726" y="9670"/>
                            <a:pt x="21726" y="21600"/>
                          </a:cubicBezTo>
                          <a:lnTo>
                            <a:pt x="126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solidFill>
                      <a:srgbClr val="CD242B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/>
                      <a:endParaRPr lang="it-IT" sz="1800" b="0" i="0" baseline="0" smtClean="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5" name="Arco 34"/>
                    <p:cNvSpPr>
                      <a:spLocks/>
                    </p:cNvSpPr>
                    <p:nvPr/>
                  </p:nvSpPr>
                  <p:spPr bwMode="auto">
                    <a:xfrm flipH="1">
                      <a:off x="1238747" y="2663755"/>
                      <a:ext cx="99379" cy="79661"/>
                    </a:xfrm>
                    <a:custGeom>
                      <a:avLst/>
                      <a:gdLst>
                        <a:gd name="T0" fmla="*/ 0 w 21600"/>
                        <a:gd name="T1" fmla="*/ 0 h 21599"/>
                        <a:gd name="T2" fmla="*/ 0 w 21600"/>
                        <a:gd name="T3" fmla="*/ 0 h 21599"/>
                        <a:gd name="T4" fmla="*/ 0 w 21600"/>
                        <a:gd name="T5" fmla="*/ 0 h 21599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599"/>
                        <a:gd name="T11" fmla="*/ 21600 w 21600"/>
                        <a:gd name="T12" fmla="*/ 21599 h 21599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599" fill="none" extrusionOk="0">
                          <a:moveTo>
                            <a:pt x="-1" y="21598"/>
                          </a:moveTo>
                          <a:cubicBezTo>
                            <a:pt x="-1" y="9727"/>
                            <a:pt x="9581" y="80"/>
                            <a:pt x="21452" y="-1"/>
                          </a:cubicBezTo>
                        </a:path>
                        <a:path w="21600" h="21599" stroke="0" extrusionOk="0">
                          <a:moveTo>
                            <a:pt x="-1" y="21598"/>
                          </a:moveTo>
                          <a:cubicBezTo>
                            <a:pt x="-1" y="9727"/>
                            <a:pt x="9581" y="80"/>
                            <a:pt x="21452" y="-1"/>
                          </a:cubicBezTo>
                          <a:lnTo>
                            <a:pt x="21600" y="21599"/>
                          </a:lnTo>
                          <a:lnTo>
                            <a:pt x="-1" y="21598"/>
                          </a:lnTo>
                          <a:close/>
                        </a:path>
                      </a:pathLst>
                    </a:custGeom>
                    <a:solidFill>
                      <a:srgbClr val="CD242B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/>
                      <a:endParaRPr lang="it-IT" sz="1800" b="0" i="0" baseline="0" smtClean="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6" name="Arco 35"/>
                    <p:cNvSpPr>
                      <a:spLocks/>
                    </p:cNvSpPr>
                    <p:nvPr/>
                  </p:nvSpPr>
                  <p:spPr bwMode="auto">
                    <a:xfrm flipH="1">
                      <a:off x="1238747" y="2933487"/>
                      <a:ext cx="99379" cy="72674"/>
                    </a:xfrm>
                    <a:custGeom>
                      <a:avLst/>
                      <a:gdLst>
                        <a:gd name="T0" fmla="*/ 0 w 21600"/>
                        <a:gd name="T1" fmla="*/ 0 h 21599"/>
                        <a:gd name="T2" fmla="*/ 0 w 21600"/>
                        <a:gd name="T3" fmla="*/ 0 h 21599"/>
                        <a:gd name="T4" fmla="*/ 0 w 21600"/>
                        <a:gd name="T5" fmla="*/ 0 h 21599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599"/>
                        <a:gd name="T11" fmla="*/ 21600 w 21600"/>
                        <a:gd name="T12" fmla="*/ 21599 h 21599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599" fill="none" extrusionOk="0">
                          <a:moveTo>
                            <a:pt x="21452" y="21599"/>
                          </a:moveTo>
                          <a:cubicBezTo>
                            <a:pt x="9581" y="21518"/>
                            <a:pt x="-1" y="11871"/>
                            <a:pt x="-1" y="-1"/>
                          </a:cubicBezTo>
                        </a:path>
                        <a:path w="21600" h="21599" stroke="0" extrusionOk="0">
                          <a:moveTo>
                            <a:pt x="21452" y="21599"/>
                          </a:moveTo>
                          <a:cubicBezTo>
                            <a:pt x="9581" y="21518"/>
                            <a:pt x="-1" y="11871"/>
                            <a:pt x="-1" y="-1"/>
                          </a:cubicBezTo>
                          <a:lnTo>
                            <a:pt x="21600" y="0"/>
                          </a:lnTo>
                          <a:lnTo>
                            <a:pt x="21452" y="21599"/>
                          </a:lnTo>
                          <a:close/>
                        </a:path>
                      </a:pathLst>
                    </a:custGeom>
                    <a:solidFill>
                      <a:srgbClr val="CD242B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/>
                      <a:endParaRPr lang="it-IT" sz="1800" b="0" i="0" baseline="0" smtClean="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7" name="Arco 36"/>
                    <p:cNvSpPr>
                      <a:spLocks/>
                    </p:cNvSpPr>
                    <p:nvPr/>
                  </p:nvSpPr>
                  <p:spPr bwMode="auto">
                    <a:xfrm flipH="1">
                      <a:off x="1297471" y="2874789"/>
                      <a:ext cx="40654" cy="72674"/>
                    </a:xfrm>
                    <a:custGeom>
                      <a:avLst/>
                      <a:gdLst>
                        <a:gd name="T0" fmla="*/ 0 w 21599"/>
                        <a:gd name="T1" fmla="*/ 0 h 21597"/>
                        <a:gd name="T2" fmla="*/ 0 w 21599"/>
                        <a:gd name="T3" fmla="*/ 0 h 21597"/>
                        <a:gd name="T4" fmla="*/ 0 w 21599"/>
                        <a:gd name="T5" fmla="*/ 0 h 21597"/>
                        <a:gd name="T6" fmla="*/ 0 60000 65536"/>
                        <a:gd name="T7" fmla="*/ 0 60000 65536"/>
                        <a:gd name="T8" fmla="*/ 0 60000 65536"/>
                        <a:gd name="T9" fmla="*/ 0 w 21599"/>
                        <a:gd name="T10" fmla="*/ 0 h 21597"/>
                        <a:gd name="T11" fmla="*/ 21599 w 21599"/>
                        <a:gd name="T12" fmla="*/ 21597 h 2159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599" h="21597" fill="none" extrusionOk="0">
                          <a:moveTo>
                            <a:pt x="-1" y="21403"/>
                          </a:moveTo>
                          <a:cubicBezTo>
                            <a:pt x="104" y="9688"/>
                            <a:pt x="9529" y="192"/>
                            <a:pt x="21243" y="-1"/>
                          </a:cubicBezTo>
                        </a:path>
                        <a:path w="21599" h="21597" stroke="0" extrusionOk="0">
                          <a:moveTo>
                            <a:pt x="-1" y="21403"/>
                          </a:moveTo>
                          <a:cubicBezTo>
                            <a:pt x="104" y="9688"/>
                            <a:pt x="9529" y="192"/>
                            <a:pt x="21243" y="-1"/>
                          </a:cubicBezTo>
                          <a:lnTo>
                            <a:pt x="21599" y="21597"/>
                          </a:lnTo>
                          <a:lnTo>
                            <a:pt x="-1" y="21403"/>
                          </a:lnTo>
                          <a:close/>
                        </a:path>
                      </a:pathLst>
                    </a:custGeom>
                    <a:solidFill>
                      <a:srgbClr val="CD242B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/>
                      <a:endParaRPr lang="it-IT" sz="1800" b="0" i="0" baseline="0" smtClean="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8" name="Arco 37"/>
                    <p:cNvSpPr>
                      <a:spLocks/>
                    </p:cNvSpPr>
                    <p:nvPr/>
                  </p:nvSpPr>
                  <p:spPr bwMode="auto">
                    <a:xfrm flipH="1">
                      <a:off x="1289942" y="2828669"/>
                      <a:ext cx="48184" cy="53108"/>
                    </a:xfrm>
                    <a:custGeom>
                      <a:avLst/>
                      <a:gdLst>
                        <a:gd name="T0" fmla="*/ 0 w 21600"/>
                        <a:gd name="T1" fmla="*/ 0 h 21597"/>
                        <a:gd name="T2" fmla="*/ 0 w 21600"/>
                        <a:gd name="T3" fmla="*/ 0 h 21597"/>
                        <a:gd name="T4" fmla="*/ 0 w 21600"/>
                        <a:gd name="T5" fmla="*/ 0 h 21597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597"/>
                        <a:gd name="T11" fmla="*/ 21600 w 21600"/>
                        <a:gd name="T12" fmla="*/ 21597 h 2159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597" fill="none" extrusionOk="0">
                          <a:moveTo>
                            <a:pt x="21289" y="21597"/>
                          </a:moveTo>
                          <a:cubicBezTo>
                            <a:pt x="9482" y="21428"/>
                            <a:pt x="-1" y="11808"/>
                            <a:pt x="-1" y="-1"/>
                          </a:cubicBezTo>
                        </a:path>
                        <a:path w="21600" h="21597" stroke="0" extrusionOk="0">
                          <a:moveTo>
                            <a:pt x="21289" y="21597"/>
                          </a:moveTo>
                          <a:cubicBezTo>
                            <a:pt x="9482" y="21428"/>
                            <a:pt x="-1" y="11808"/>
                            <a:pt x="-1" y="-1"/>
                          </a:cubicBezTo>
                          <a:lnTo>
                            <a:pt x="21600" y="0"/>
                          </a:lnTo>
                          <a:lnTo>
                            <a:pt x="21289" y="21597"/>
                          </a:lnTo>
                          <a:close/>
                        </a:path>
                      </a:pathLst>
                    </a:custGeom>
                    <a:solidFill>
                      <a:srgbClr val="CD242B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/>
                      <a:endParaRPr lang="it-IT" sz="1800" b="0" i="0" baseline="0" smtClean="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9" name="Arco 38"/>
                    <p:cNvSpPr>
                      <a:spLocks/>
                    </p:cNvSpPr>
                    <p:nvPr/>
                  </p:nvSpPr>
                  <p:spPr bwMode="auto">
                    <a:xfrm flipH="1">
                      <a:off x="1289942" y="2789537"/>
                      <a:ext cx="48184" cy="53108"/>
                    </a:xfrm>
                    <a:custGeom>
                      <a:avLst/>
                      <a:gdLst>
                        <a:gd name="T0" fmla="*/ 0 w 21598"/>
                        <a:gd name="T1" fmla="*/ 0 h 21597"/>
                        <a:gd name="T2" fmla="*/ 0 w 21598"/>
                        <a:gd name="T3" fmla="*/ 0 h 21597"/>
                        <a:gd name="T4" fmla="*/ 0 w 21598"/>
                        <a:gd name="T5" fmla="*/ 0 h 21597"/>
                        <a:gd name="T6" fmla="*/ 0 60000 65536"/>
                        <a:gd name="T7" fmla="*/ 0 60000 65536"/>
                        <a:gd name="T8" fmla="*/ 0 60000 65536"/>
                        <a:gd name="T9" fmla="*/ 0 w 21598"/>
                        <a:gd name="T10" fmla="*/ 0 h 21597"/>
                        <a:gd name="T11" fmla="*/ 21598 w 21598"/>
                        <a:gd name="T12" fmla="*/ 21597 h 2159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598" h="21597" fill="none" extrusionOk="0">
                          <a:moveTo>
                            <a:pt x="-1" y="21330"/>
                          </a:moveTo>
                          <a:cubicBezTo>
                            <a:pt x="143" y="9624"/>
                            <a:pt x="9587" y="163"/>
                            <a:pt x="21293" y="-1"/>
                          </a:cubicBezTo>
                        </a:path>
                        <a:path w="21598" h="21597" stroke="0" extrusionOk="0">
                          <a:moveTo>
                            <a:pt x="-1" y="21330"/>
                          </a:moveTo>
                          <a:cubicBezTo>
                            <a:pt x="143" y="9624"/>
                            <a:pt x="9587" y="163"/>
                            <a:pt x="21293" y="-1"/>
                          </a:cubicBezTo>
                          <a:lnTo>
                            <a:pt x="21598" y="21597"/>
                          </a:lnTo>
                          <a:lnTo>
                            <a:pt x="-1" y="21330"/>
                          </a:lnTo>
                          <a:close/>
                        </a:path>
                      </a:pathLst>
                    </a:custGeom>
                    <a:solidFill>
                      <a:srgbClr val="CD242B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/>
                      <a:endParaRPr lang="it-IT" sz="1800" b="0" i="0" baseline="0" smtClean="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0" name="Arco 39"/>
                    <p:cNvSpPr>
                      <a:spLocks/>
                    </p:cNvSpPr>
                    <p:nvPr/>
                  </p:nvSpPr>
                  <p:spPr bwMode="auto">
                    <a:xfrm flipH="1">
                      <a:off x="1286931" y="2733634"/>
                      <a:ext cx="51195" cy="61493"/>
                    </a:xfrm>
                    <a:custGeom>
                      <a:avLst/>
                      <a:gdLst>
                        <a:gd name="T0" fmla="*/ 0 w 21600"/>
                        <a:gd name="T1" fmla="*/ 0 h 21598"/>
                        <a:gd name="T2" fmla="*/ 0 w 21600"/>
                        <a:gd name="T3" fmla="*/ 0 h 21598"/>
                        <a:gd name="T4" fmla="*/ 0 w 21600"/>
                        <a:gd name="T5" fmla="*/ 0 h 21598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598"/>
                        <a:gd name="T11" fmla="*/ 21600 w 21600"/>
                        <a:gd name="T12" fmla="*/ 21598 h 2159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598" fill="none" extrusionOk="0">
                          <a:moveTo>
                            <a:pt x="21310" y="21598"/>
                          </a:moveTo>
                          <a:cubicBezTo>
                            <a:pt x="9495" y="21439"/>
                            <a:pt x="-1" y="11816"/>
                            <a:pt x="-1" y="-1"/>
                          </a:cubicBezTo>
                        </a:path>
                        <a:path w="21600" h="21598" stroke="0" extrusionOk="0">
                          <a:moveTo>
                            <a:pt x="21310" y="21598"/>
                          </a:moveTo>
                          <a:cubicBezTo>
                            <a:pt x="9495" y="21439"/>
                            <a:pt x="-1" y="11816"/>
                            <a:pt x="-1" y="-1"/>
                          </a:cubicBezTo>
                          <a:lnTo>
                            <a:pt x="21600" y="0"/>
                          </a:lnTo>
                          <a:lnTo>
                            <a:pt x="21310" y="21598"/>
                          </a:lnTo>
                          <a:close/>
                        </a:path>
                      </a:pathLst>
                    </a:custGeom>
                    <a:solidFill>
                      <a:srgbClr val="CD242B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457200"/>
                      <a:endParaRPr lang="it-IT" sz="1800" b="0" i="0" baseline="0" smtClean="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1" name="Rectangl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17667" y="2730839"/>
                      <a:ext cx="72275" cy="201251"/>
                    </a:xfrm>
                    <a:prstGeom prst="rect">
                      <a:avLst/>
                    </a:prstGeom>
                    <a:solidFill>
                      <a:srgbClr val="CD242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3200" baseline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sp>
                <p:nvSpPr>
                  <p:cNvPr id="34" name="CasellaDiTesto 33"/>
                  <p:cNvSpPr txBox="1"/>
                  <p:nvPr/>
                </p:nvSpPr>
                <p:spPr>
                  <a:xfrm>
                    <a:off x="726090" y="2857579"/>
                    <a:ext cx="169309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it-IT" sz="800" b="1" dirty="0" smtClean="0"/>
                      <a:t>Living-donor kidney transplant</a:t>
                    </a:r>
                  </a:p>
                  <a:p>
                    <a:pPr algn="ctr"/>
                    <a:r>
                      <a:rPr lang="it-IT" sz="800" b="1" dirty="0" smtClean="0"/>
                      <a:t>(DAY0)</a:t>
                    </a:r>
                    <a:endParaRPr lang="it-IT" sz="800" b="1" dirty="0"/>
                  </a:p>
                </p:txBody>
              </p:sp>
              <p:sp>
                <p:nvSpPr>
                  <p:cNvPr id="35" name="CasellaDiTesto 34"/>
                  <p:cNvSpPr txBox="1"/>
                  <p:nvPr/>
                </p:nvSpPr>
                <p:spPr>
                  <a:xfrm>
                    <a:off x="339063" y="3409434"/>
                    <a:ext cx="96693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it-IT" sz="800" b="1" dirty="0" smtClean="0"/>
                      <a:t>MSC IV infusion</a:t>
                    </a:r>
                  </a:p>
                  <a:p>
                    <a:r>
                      <a:rPr lang="it-IT" sz="800" b="1" dirty="0" smtClean="0"/>
                      <a:t>(DAY-1)</a:t>
                    </a:r>
                    <a:endParaRPr lang="it-IT" sz="800" b="1" dirty="0"/>
                  </a:p>
                </p:txBody>
              </p:sp>
              <p:cxnSp>
                <p:nvCxnSpPr>
                  <p:cNvPr id="37" name="Connettore 2 36"/>
                  <p:cNvCxnSpPr/>
                  <p:nvPr/>
                </p:nvCxnSpPr>
                <p:spPr>
                  <a:xfrm>
                    <a:off x="894096" y="3670300"/>
                    <a:ext cx="333779" cy="583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Connettore 2 38"/>
                  <p:cNvCxnSpPr/>
                  <p:nvPr/>
                </p:nvCxnSpPr>
                <p:spPr>
                  <a:xfrm rot="10800000">
                    <a:off x="1857335" y="3977982"/>
                    <a:ext cx="278040" cy="27233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CasellaDiTesto 41"/>
                  <p:cNvSpPr txBox="1"/>
                  <p:nvPr/>
                </p:nvSpPr>
                <p:spPr>
                  <a:xfrm>
                    <a:off x="2135375" y="4250312"/>
                    <a:ext cx="282036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just"/>
                    <a:r>
                      <a:rPr lang="it-IT" sz="700" b="1" dirty="0" smtClean="0">
                        <a:solidFill>
                          <a:srgbClr val="FF0000"/>
                        </a:solidFill>
                      </a:rPr>
                      <a:t>INDUCTION THERAPY</a:t>
                    </a:r>
                  </a:p>
                  <a:p>
                    <a:pPr algn="just"/>
                    <a:r>
                      <a:rPr lang="it-IT" sz="700" b="1" i="1" dirty="0" smtClean="0"/>
                      <a:t>Low-dose RATG: </a:t>
                    </a:r>
                    <a:r>
                      <a:rPr lang="it-IT" sz="700" i="1" dirty="0" smtClean="0"/>
                      <a:t>0.5 mg/kg daily from day 0 to day 6</a:t>
                    </a:r>
                  </a:p>
                </p:txBody>
              </p:sp>
              <p:sp>
                <p:nvSpPr>
                  <p:cNvPr id="47" name="Rettangolo 46"/>
                  <p:cNvSpPr/>
                  <p:nvPr/>
                </p:nvSpPr>
                <p:spPr>
                  <a:xfrm>
                    <a:off x="633508" y="4812060"/>
                    <a:ext cx="5016044" cy="8379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0" name="Line 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940657" y="4803558"/>
                    <a:ext cx="0" cy="81275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51" name="Line 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587961" y="4803558"/>
                    <a:ext cx="0" cy="81275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58" name="Text Box 3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455233" y="4940062"/>
                    <a:ext cx="260337" cy="26668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88697" tIns="44348" rIns="88697" bIns="4434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0</a:t>
                    </a:r>
                    <a:endParaRPr kumimoji="0" lang="it-IT" sz="100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0" name="Text Box 47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627570" y="4940062"/>
                    <a:ext cx="309229" cy="26668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88697" tIns="44348" rIns="88697" bIns="4434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-1</a:t>
                    </a:r>
                    <a:endParaRPr kumimoji="0" lang="it-IT" sz="100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83" name="Gruppo 82"/>
                  <p:cNvGrpSpPr/>
                  <p:nvPr/>
                </p:nvGrpSpPr>
                <p:grpSpPr>
                  <a:xfrm>
                    <a:off x="2730560" y="4807179"/>
                    <a:ext cx="260337" cy="399568"/>
                    <a:chOff x="2730560" y="4807179"/>
                    <a:chExt cx="260337" cy="399568"/>
                  </a:xfrm>
                </p:grpSpPr>
                <p:sp>
                  <p:nvSpPr>
                    <p:cNvPr id="62" name="Text Box 39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2730560" y="4940062"/>
                      <a:ext cx="260337" cy="26668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88697" tIns="44348" rIns="88697" bIns="4434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it-IT" sz="100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4" name="Line 5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2855258" y="4807179"/>
                      <a:ext cx="0" cy="8381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78" name="Gruppo 77"/>
                  <p:cNvGrpSpPr/>
                  <p:nvPr/>
                </p:nvGrpSpPr>
                <p:grpSpPr>
                  <a:xfrm>
                    <a:off x="5178955" y="4807179"/>
                    <a:ext cx="259067" cy="399568"/>
                    <a:chOff x="5178955" y="4807179"/>
                    <a:chExt cx="259067" cy="399568"/>
                  </a:xfrm>
                </p:grpSpPr>
                <p:sp>
                  <p:nvSpPr>
                    <p:cNvPr id="59" name="Text Box 46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5178955" y="4940062"/>
                      <a:ext cx="259067" cy="26668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88697" tIns="44348" rIns="88697" bIns="4434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it-IT" sz="100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0" name="Line 21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5304224" y="4807179"/>
                      <a:ext cx="0" cy="8381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77" name="Gruppo 76"/>
                  <p:cNvGrpSpPr/>
                  <p:nvPr/>
                </p:nvGrpSpPr>
                <p:grpSpPr>
                  <a:xfrm>
                    <a:off x="4771420" y="4807179"/>
                    <a:ext cx="259702" cy="398933"/>
                    <a:chOff x="3915355" y="4807179"/>
                    <a:chExt cx="259702" cy="398933"/>
                  </a:xfrm>
                </p:grpSpPr>
                <p:sp>
                  <p:nvSpPr>
                    <p:cNvPr id="69" name="Line 20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4052171" y="4807179"/>
                      <a:ext cx="0" cy="8381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  <p:sp>
                  <p:nvSpPr>
                    <p:cNvPr id="72" name="Text Box 46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3915355" y="4940062"/>
                      <a:ext cx="259702" cy="26605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88697" tIns="44348" rIns="88697" bIns="4434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it-IT" sz="100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82" name="Gruppo 81"/>
                  <p:cNvGrpSpPr/>
                  <p:nvPr/>
                </p:nvGrpSpPr>
                <p:grpSpPr>
                  <a:xfrm>
                    <a:off x="3138732" y="4807179"/>
                    <a:ext cx="260337" cy="399568"/>
                    <a:chOff x="2967519" y="4807179"/>
                    <a:chExt cx="260337" cy="399568"/>
                  </a:xfrm>
                </p:grpSpPr>
                <p:sp>
                  <p:nvSpPr>
                    <p:cNvPr id="65" name="Line 6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3100355" y="4807179"/>
                      <a:ext cx="0" cy="8381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  <p:sp>
                  <p:nvSpPr>
                    <p:cNvPr id="73" name="Text Box 39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2967519" y="4940062"/>
                      <a:ext cx="260337" cy="26668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88697" tIns="44348" rIns="88697" bIns="4434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it-IT" sz="100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it-IT" sz="100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81" name="Gruppo 80"/>
                  <p:cNvGrpSpPr/>
                  <p:nvPr/>
                </p:nvGrpSpPr>
                <p:grpSpPr>
                  <a:xfrm>
                    <a:off x="3546904" y="4807179"/>
                    <a:ext cx="260337" cy="399568"/>
                    <a:chOff x="3228230" y="4807179"/>
                    <a:chExt cx="260337" cy="399568"/>
                  </a:xfrm>
                </p:grpSpPr>
                <p:sp>
                  <p:nvSpPr>
                    <p:cNvPr id="66" name="Line 7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3353072" y="4807179"/>
                      <a:ext cx="0" cy="8381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  <p:sp>
                  <p:nvSpPr>
                    <p:cNvPr id="74" name="Text Box 39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3228230" y="4940062"/>
                      <a:ext cx="260337" cy="26668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88697" tIns="44348" rIns="88697" bIns="4434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it-IT" sz="100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80" name="Gruppo 79"/>
                  <p:cNvGrpSpPr/>
                  <p:nvPr/>
                </p:nvGrpSpPr>
                <p:grpSpPr>
                  <a:xfrm>
                    <a:off x="3955076" y="4807179"/>
                    <a:ext cx="260337" cy="399568"/>
                    <a:chOff x="3488941" y="4807179"/>
                    <a:chExt cx="260337" cy="399568"/>
                  </a:xfrm>
                </p:grpSpPr>
                <p:sp>
                  <p:nvSpPr>
                    <p:cNvPr id="67" name="Line 18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3608964" y="4807179"/>
                      <a:ext cx="0" cy="825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  <p:sp>
                  <p:nvSpPr>
                    <p:cNvPr id="75" name="Text Box 39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3488941" y="4940062"/>
                      <a:ext cx="260337" cy="26668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88697" tIns="44348" rIns="88697" bIns="4434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  <a:endParaRPr kumimoji="0" lang="it-IT" sz="100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79" name="Gruppo 78"/>
                  <p:cNvGrpSpPr/>
                  <p:nvPr/>
                </p:nvGrpSpPr>
                <p:grpSpPr>
                  <a:xfrm>
                    <a:off x="4363248" y="4807179"/>
                    <a:ext cx="260337" cy="399568"/>
                    <a:chOff x="3678396" y="4807179"/>
                    <a:chExt cx="260337" cy="399568"/>
                  </a:xfrm>
                </p:grpSpPr>
                <p:sp>
                  <p:nvSpPr>
                    <p:cNvPr id="68" name="Line 19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3808564" y="4807179"/>
                      <a:ext cx="0" cy="825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  <p:sp>
                  <p:nvSpPr>
                    <p:cNvPr id="76" name="Text Box 39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3678396" y="4940062"/>
                      <a:ext cx="260337" cy="26668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88697" tIns="44348" rIns="88697" bIns="4434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  <a:endParaRPr kumimoji="0" lang="it-IT" sz="100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86" name="Connettore 2 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224912" y="4601039"/>
                    <a:ext cx="830" cy="14400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triangle" w="med" len="med"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87" name="Connettore 2 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853354" y="4601039"/>
                    <a:ext cx="1246" cy="14400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triangle" w="med" len="med"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88" name="Connettore 2 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3271568" y="4601039"/>
                    <a:ext cx="0" cy="14400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triangle" w="med" len="med"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89" name="Connettore 2 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3671746" y="4601039"/>
                    <a:ext cx="0" cy="14400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triangle" w="med" len="med"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90" name="Connettore 2 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4073830" y="4601039"/>
                    <a:ext cx="830" cy="14400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triangle" w="med" len="med"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91" name="Connettore 2 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4491512" y="4601039"/>
                    <a:ext cx="1246" cy="14400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triangle" w="med" len="med"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92" name="Connettore 2 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4914174" y="4601039"/>
                    <a:ext cx="415" cy="14400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triangle" w="med" len="med"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93" name="Line 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23499" y="4595101"/>
                    <a:ext cx="270000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cxnSp>
                <p:nvCxnSpPr>
                  <p:cNvPr id="95" name="Connettore 2 94"/>
                  <p:cNvCxnSpPr/>
                  <p:nvPr/>
                </p:nvCxnSpPr>
                <p:spPr>
                  <a:xfrm rot="10800000" flipV="1">
                    <a:off x="2048494" y="3239385"/>
                    <a:ext cx="766730" cy="293524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6" name="CasellaDiTesto 95"/>
                  <p:cNvSpPr txBox="1"/>
                  <p:nvPr/>
                </p:nvSpPr>
                <p:spPr>
                  <a:xfrm>
                    <a:off x="2829186" y="3144377"/>
                    <a:ext cx="3103585" cy="8463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just"/>
                    <a:r>
                      <a:rPr lang="it-IT" sz="700" b="1" dirty="0" smtClean="0">
                        <a:solidFill>
                          <a:srgbClr val="FF0000"/>
                        </a:solidFill>
                      </a:rPr>
                      <a:t>MAINTENANCE THERAPY</a:t>
                    </a:r>
                  </a:p>
                  <a:p>
                    <a:pPr algn="just"/>
                    <a:r>
                      <a:rPr lang="en-US" sz="700" b="1" i="1" dirty="0" err="1" smtClean="0"/>
                      <a:t>CsA</a:t>
                    </a:r>
                    <a:r>
                      <a:rPr lang="en-US" sz="700" b="1" i="1" dirty="0" smtClean="0"/>
                      <a:t>: </a:t>
                    </a:r>
                    <a:r>
                      <a:rPr lang="en-US" sz="700" i="1" dirty="0" smtClean="0"/>
                      <a:t>target trough blood levels of 300-400 </a:t>
                    </a:r>
                    <a:r>
                      <a:rPr lang="en-US" sz="700" i="1" dirty="0" err="1" smtClean="0"/>
                      <a:t>ng</a:t>
                    </a:r>
                    <a:r>
                      <a:rPr lang="en-US" sz="700" i="1" dirty="0" smtClean="0"/>
                      <a:t>/ml for the first week and of 100-150 </a:t>
                    </a:r>
                    <a:r>
                      <a:rPr lang="en-US" sz="700" i="1" dirty="0" err="1" smtClean="0"/>
                      <a:t>ng</a:t>
                    </a:r>
                    <a:r>
                      <a:rPr lang="en-US" sz="700" i="1" dirty="0" smtClean="0"/>
                      <a:t>/ml  at month 5 post-transplant. Thereafter  80-100 </a:t>
                    </a:r>
                    <a:r>
                      <a:rPr lang="en-US" sz="700" i="1" dirty="0" err="1" smtClean="0"/>
                      <a:t>ng</a:t>
                    </a:r>
                    <a:r>
                      <a:rPr lang="en-US" sz="700" i="1" dirty="0" smtClean="0"/>
                      <a:t>/ml.</a:t>
                    </a:r>
                  </a:p>
                  <a:p>
                    <a:pPr algn="just"/>
                    <a:r>
                      <a:rPr lang="it-IT" sz="700" b="1" i="1" dirty="0" smtClean="0"/>
                      <a:t>MMF:</a:t>
                    </a:r>
                    <a:r>
                      <a:rPr lang="it-IT" sz="700" i="1" dirty="0" smtClean="0"/>
                      <a:t> 750 mg </a:t>
                    </a:r>
                    <a:r>
                      <a:rPr lang="it-IT" sz="700" i="1" dirty="0" err="1" smtClean="0"/>
                      <a:t>twice</a:t>
                    </a:r>
                    <a:r>
                      <a:rPr lang="it-IT" sz="700" i="1" dirty="0" smtClean="0"/>
                      <a:t> </a:t>
                    </a:r>
                    <a:r>
                      <a:rPr lang="it-IT" sz="700" i="1" dirty="0" err="1" smtClean="0"/>
                      <a:t>daily</a:t>
                    </a:r>
                    <a:r>
                      <a:rPr lang="it-IT" sz="700" i="1" dirty="0" smtClean="0"/>
                      <a:t>.</a:t>
                    </a:r>
                  </a:p>
                  <a:p>
                    <a:pPr algn="just"/>
                    <a:r>
                      <a:rPr lang="it-IT" sz="700" b="1" i="1" dirty="0" smtClean="0"/>
                      <a:t>Steroids:</a:t>
                    </a:r>
                    <a:r>
                      <a:rPr lang="it-IT" sz="700" i="1" dirty="0" smtClean="0"/>
                      <a:t> 500, 250 and 125 mg of MP at post-transplant day 0, 1 and 2, respectively. Thereafter, 75 mg oral prednisone progressively tapered and discontinued at day 7 post-surgery. </a:t>
                    </a:r>
                  </a:p>
                </p:txBody>
              </p:sp>
              <p:sp>
                <p:nvSpPr>
                  <p:cNvPr id="6" name="CasellaDiTesto 5"/>
                  <p:cNvSpPr txBox="1"/>
                  <p:nvPr/>
                </p:nvSpPr>
                <p:spPr>
                  <a:xfrm>
                    <a:off x="4318213" y="1687232"/>
                    <a:ext cx="814647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it-IT" sz="800" dirty="0" smtClean="0"/>
                      <a:t>BM aspiration</a:t>
                    </a:r>
                    <a:endParaRPr lang="it-IT" sz="800" dirty="0"/>
                  </a:p>
                </p:txBody>
              </p:sp>
              <p:sp>
                <p:nvSpPr>
                  <p:cNvPr id="7" name="CasellaDiTesto 6"/>
                  <p:cNvSpPr txBox="1"/>
                  <p:nvPr/>
                </p:nvSpPr>
                <p:spPr>
                  <a:xfrm>
                    <a:off x="5227184" y="1702957"/>
                    <a:ext cx="150874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it-IT" sz="800" b="1" dirty="0" smtClean="0"/>
                      <a:t>MSC expansion</a:t>
                    </a:r>
                  </a:p>
                  <a:p>
                    <a:r>
                      <a:rPr lang="it-IT" sz="800" b="1" dirty="0" smtClean="0"/>
                      <a:t>Quality control and release</a:t>
                    </a:r>
                    <a:endParaRPr lang="it-IT" sz="800" b="1" dirty="0"/>
                  </a:p>
                </p:txBody>
              </p:sp>
              <p:pic>
                <p:nvPicPr>
                  <p:cNvPr id="102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4318213" y="1569122"/>
                    <a:ext cx="607695" cy="118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cxnSp>
                <p:nvCxnSpPr>
                  <p:cNvPr id="31" name="Connettore 2 30"/>
                  <p:cNvCxnSpPr/>
                  <p:nvPr/>
                </p:nvCxnSpPr>
                <p:spPr>
                  <a:xfrm>
                    <a:off x="4318213" y="1872692"/>
                    <a:ext cx="908971" cy="1588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1265" name="Picture 1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3495900" y="1077176"/>
                    <a:ext cx="743857" cy="1651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sp>
              <p:nvSpPr>
                <p:cNvPr id="98" name="CasellaDiTesto 97"/>
                <p:cNvSpPr txBox="1"/>
                <p:nvPr/>
              </p:nvSpPr>
              <p:spPr>
                <a:xfrm>
                  <a:off x="4204126" y="1111080"/>
                  <a:ext cx="172864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it-IT" sz="800" b="1" dirty="0" smtClean="0"/>
                    <a:t>5 months prior to transplant</a:t>
                  </a:r>
                </a:p>
              </p:txBody>
            </p:sp>
          </p:grpSp>
          <p:sp>
            <p:nvSpPr>
              <p:cNvPr id="94" name="CasellaDiTesto 93"/>
              <p:cNvSpPr txBox="1"/>
              <p:nvPr/>
            </p:nvSpPr>
            <p:spPr>
              <a:xfrm>
                <a:off x="441683" y="1111080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A</a:t>
                </a:r>
                <a:endParaRPr lang="it-IT" sz="1000" b="1" dirty="0"/>
              </a:p>
            </p:txBody>
          </p:sp>
          <p:sp>
            <p:nvSpPr>
              <p:cNvPr id="99" name="CasellaDiTesto 98"/>
              <p:cNvSpPr txBox="1"/>
              <p:nvPr/>
            </p:nvSpPr>
            <p:spPr>
              <a:xfrm>
                <a:off x="441683" y="2831701"/>
                <a:ext cx="27764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C</a:t>
                </a:r>
                <a:endParaRPr lang="it-IT" sz="1000" b="1" dirty="0"/>
              </a:p>
            </p:txBody>
          </p:sp>
          <p:sp>
            <p:nvSpPr>
              <p:cNvPr id="100" name="CasellaDiTesto 99"/>
              <p:cNvSpPr txBox="1"/>
              <p:nvPr/>
            </p:nvSpPr>
            <p:spPr>
              <a:xfrm>
                <a:off x="4767908" y="5206747"/>
                <a:ext cx="12073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b="1" dirty="0" smtClean="0"/>
                  <a:t>Days post-transplant</a:t>
                </a:r>
                <a:endParaRPr lang="it-IT" sz="800" b="1" dirty="0"/>
              </a:p>
            </p:txBody>
          </p:sp>
        </p:grpSp>
        <p:sp>
          <p:nvSpPr>
            <p:cNvPr id="97" name="CasellaDiTesto 96"/>
            <p:cNvSpPr txBox="1"/>
            <p:nvPr/>
          </p:nvSpPr>
          <p:spPr>
            <a:xfrm>
              <a:off x="3399069" y="1111080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smtClean="0"/>
                <a:t>B</a:t>
              </a:r>
              <a:endParaRPr lang="it-IT" sz="1000" b="1" dirty="0"/>
            </a:p>
          </p:txBody>
        </p:sp>
      </p:grpSp>
      <p:sp>
        <p:nvSpPr>
          <p:cNvPr id="104" name="CasellaDiTesto 103"/>
          <p:cNvSpPr txBox="1"/>
          <p:nvPr/>
        </p:nvSpPr>
        <p:spPr>
          <a:xfrm>
            <a:off x="3014187" y="8536759"/>
            <a:ext cx="7697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/>
              <a:t>Figure S1</a:t>
            </a:r>
            <a:endParaRPr lang="it-IT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</TotalTime>
  <Words>175</Words>
  <Application>Microsoft Office PowerPoint</Application>
  <PresentationFormat>Presentazione su schermo (4:3)</PresentationFormat>
  <Paragraphs>37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Struttura predefinita</vt:lpstr>
      <vt:lpstr>Diapositiva 1</vt:lpstr>
    </vt:vector>
  </TitlesOfParts>
  <Company>Istituto Mario Negri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Federica Casiraghi</dc:creator>
  <cp:lastModifiedBy>Federica Casiraghi</cp:lastModifiedBy>
  <cp:revision>67</cp:revision>
  <dcterms:created xsi:type="dcterms:W3CDTF">2019-02-22T07:43:31Z</dcterms:created>
  <dcterms:modified xsi:type="dcterms:W3CDTF">2019-06-24T12:43:49Z</dcterms:modified>
</cp:coreProperties>
</file>