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70" r:id="rId2"/>
  </p:sldIdLst>
  <p:sldSz cx="6858000" cy="9144000" type="screen4x3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99FF"/>
    <a:srgbClr val="9933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Stile chiaro 3 - Colore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 snapToObjects="1">
      <p:cViewPr>
        <p:scale>
          <a:sx n="90" d="100"/>
          <a:sy n="90" d="100"/>
        </p:scale>
        <p:origin x="-3120" y="29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0DB7D0-1A50-4241-AA80-024103D17E4B}" type="datetimeFigureOut">
              <a:rPr lang="it-IT" smtClean="0"/>
              <a:pPr/>
              <a:t>24/06/2019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003425" y="744538"/>
            <a:ext cx="27908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16B48E-2518-4EC3-B980-BDE35D40ED08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14350" y="2840038"/>
            <a:ext cx="5829300" cy="1960562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3752D6-C672-42BA-95F6-C4B5C29CF5D8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D6BBA1-E88F-4916-B06C-22E0C3377D2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4972050" y="366713"/>
            <a:ext cx="1543050" cy="780097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342900" y="366713"/>
            <a:ext cx="4476750" cy="780097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E0D4C0-1ED6-4F0F-9440-F18C1BEED40D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F6DA57-F3E3-4857-B8ED-19A473CDC59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41338" y="5875338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541338" y="3875088"/>
            <a:ext cx="5829300" cy="200025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D9F0DA-94CB-4F51-A61A-A96B41E3F826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3429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505200" y="2133600"/>
            <a:ext cx="3009900" cy="6034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9964B5-45DC-4992-80A0-4CEF8C9A9899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342900" y="2046288"/>
            <a:ext cx="3030538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342900" y="2900363"/>
            <a:ext cx="3030538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3484563" y="2046288"/>
            <a:ext cx="3030537" cy="8540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3484563" y="2900363"/>
            <a:ext cx="3030537" cy="52673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65B2D-1363-437C-BFC1-1E517E5A53CE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BCE37F-4218-4164-B31B-2AEAE49CB361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F6C661-9AF8-4C2C-A991-56AC459102B4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42900" y="363538"/>
            <a:ext cx="2255838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681288" y="363538"/>
            <a:ext cx="3833812" cy="78041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342900" y="1912938"/>
            <a:ext cx="2255838" cy="62547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B20B40-3765-42CE-9691-7CD7D419931B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344613" y="6400800"/>
            <a:ext cx="4114800" cy="7556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344613" y="81756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344613" y="7156450"/>
            <a:ext cx="4114800" cy="10731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720FC2-18F0-4CCB-BBC0-EF993CC91B82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Fare clic per modificare gli stili del testo dello schema</a:t>
            </a:r>
          </a:p>
          <a:p>
            <a:pPr lvl="1"/>
            <a:r>
              <a:rPr lang="en-GB" smtClean="0"/>
              <a:t>Secondo livello</a:t>
            </a:r>
          </a:p>
          <a:p>
            <a:pPr lvl="2"/>
            <a:r>
              <a:rPr lang="en-GB" smtClean="0"/>
              <a:t>Terzo livello</a:t>
            </a:r>
          </a:p>
          <a:p>
            <a:pPr lvl="3"/>
            <a:r>
              <a:rPr lang="en-GB" smtClean="0"/>
              <a:t>Quarto livello</a:t>
            </a:r>
          </a:p>
          <a:p>
            <a:pPr lvl="4"/>
            <a:r>
              <a:rPr lang="en-GB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8326438"/>
            <a:ext cx="21717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8326438"/>
            <a:ext cx="16002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80C489FE-9DF0-4BB0-95B8-18648E2204FA}" type="slidenum">
              <a:rPr lang="en-GB"/>
              <a:pPr>
                <a:defRPr/>
              </a:pPr>
              <a:t>‹N›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Gruppo 121"/>
          <p:cNvGrpSpPr/>
          <p:nvPr/>
        </p:nvGrpSpPr>
        <p:grpSpPr>
          <a:xfrm>
            <a:off x="678113" y="1515909"/>
            <a:ext cx="5562471" cy="3384457"/>
            <a:chOff x="364209" y="2362085"/>
            <a:chExt cx="5562471" cy="3384457"/>
          </a:xfrm>
        </p:grpSpPr>
        <p:grpSp>
          <p:nvGrpSpPr>
            <p:cNvPr id="338" name="Gruppo 337"/>
            <p:cNvGrpSpPr/>
            <p:nvPr/>
          </p:nvGrpSpPr>
          <p:grpSpPr>
            <a:xfrm>
              <a:off x="1299291" y="2460011"/>
              <a:ext cx="3822327" cy="2203777"/>
              <a:chOff x="1153868" y="1096560"/>
              <a:chExt cx="3822327" cy="2203777"/>
            </a:xfrm>
          </p:grpSpPr>
          <p:sp>
            <p:nvSpPr>
              <p:cNvPr id="1077" name="Freeform 53"/>
              <p:cNvSpPr>
                <a:spLocks/>
              </p:cNvSpPr>
              <p:nvPr/>
            </p:nvSpPr>
            <p:spPr bwMode="auto">
              <a:xfrm>
                <a:off x="2014613" y="1585144"/>
                <a:ext cx="2334252" cy="100369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37" y="76"/>
                  </a:cxn>
                  <a:cxn ang="0">
                    <a:pos x="74" y="153"/>
                  </a:cxn>
                  <a:cxn ang="0">
                    <a:pos x="111" y="183"/>
                  </a:cxn>
                  <a:cxn ang="0">
                    <a:pos x="148" y="214"/>
                  </a:cxn>
                  <a:cxn ang="0">
                    <a:pos x="184" y="245"/>
                  </a:cxn>
                  <a:cxn ang="0">
                    <a:pos x="221" y="275"/>
                  </a:cxn>
                  <a:cxn ang="0">
                    <a:pos x="258" y="306"/>
                  </a:cxn>
                  <a:cxn ang="0">
                    <a:pos x="295" y="336"/>
                  </a:cxn>
                  <a:cxn ang="0">
                    <a:pos x="332" y="367"/>
                  </a:cxn>
                  <a:cxn ang="0">
                    <a:pos x="369" y="398"/>
                  </a:cxn>
                </a:cxnLst>
                <a:rect l="0" t="0" r="r" b="b"/>
                <a:pathLst>
                  <a:path w="369" h="398">
                    <a:moveTo>
                      <a:pt x="0" y="0"/>
                    </a:moveTo>
                    <a:lnTo>
                      <a:pt x="37" y="76"/>
                    </a:lnTo>
                    <a:lnTo>
                      <a:pt x="74" y="153"/>
                    </a:lnTo>
                    <a:lnTo>
                      <a:pt x="111" y="183"/>
                    </a:lnTo>
                    <a:lnTo>
                      <a:pt x="148" y="214"/>
                    </a:lnTo>
                    <a:lnTo>
                      <a:pt x="184" y="245"/>
                    </a:lnTo>
                    <a:lnTo>
                      <a:pt x="221" y="275"/>
                    </a:lnTo>
                    <a:lnTo>
                      <a:pt x="258" y="306"/>
                    </a:lnTo>
                    <a:lnTo>
                      <a:pt x="295" y="336"/>
                    </a:lnTo>
                    <a:lnTo>
                      <a:pt x="332" y="367"/>
                    </a:lnTo>
                    <a:lnTo>
                      <a:pt x="369" y="39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 sz="800"/>
              </a:p>
            </p:txBody>
          </p:sp>
          <p:sp>
            <p:nvSpPr>
              <p:cNvPr id="194" name="Oval 561"/>
              <p:cNvSpPr>
                <a:spLocks noChangeAspect="1" noChangeArrowheads="1"/>
              </p:cNvSpPr>
              <p:nvPr/>
            </p:nvSpPr>
            <p:spPr bwMode="auto">
              <a:xfrm>
                <a:off x="1992991" y="1559744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95" name="Oval 561"/>
              <p:cNvSpPr>
                <a:spLocks noChangeAspect="1" noChangeArrowheads="1"/>
              </p:cNvSpPr>
              <p:nvPr/>
            </p:nvSpPr>
            <p:spPr bwMode="auto">
              <a:xfrm>
                <a:off x="2218976" y="1756366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96" name="Oval 561"/>
              <p:cNvSpPr>
                <a:spLocks noChangeAspect="1" noChangeArrowheads="1"/>
              </p:cNvSpPr>
              <p:nvPr/>
            </p:nvSpPr>
            <p:spPr bwMode="auto">
              <a:xfrm>
                <a:off x="2456942" y="1943078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97" name="Oval 561"/>
              <p:cNvSpPr>
                <a:spLocks noChangeAspect="1" noChangeArrowheads="1"/>
              </p:cNvSpPr>
              <p:nvPr/>
            </p:nvSpPr>
            <p:spPr bwMode="auto">
              <a:xfrm>
                <a:off x="2694856" y="2023120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98" name="Oval 561"/>
              <p:cNvSpPr>
                <a:spLocks noChangeAspect="1" noChangeArrowheads="1"/>
              </p:cNvSpPr>
              <p:nvPr/>
            </p:nvSpPr>
            <p:spPr bwMode="auto">
              <a:xfrm>
                <a:off x="2929481" y="2103162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199" name="Oval 561"/>
              <p:cNvSpPr>
                <a:spLocks noChangeAspect="1" noChangeArrowheads="1"/>
              </p:cNvSpPr>
              <p:nvPr/>
            </p:nvSpPr>
            <p:spPr bwMode="auto">
              <a:xfrm>
                <a:off x="3154239" y="2179915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0" name="Oval 561"/>
              <p:cNvSpPr>
                <a:spLocks noChangeAspect="1" noChangeArrowheads="1"/>
              </p:cNvSpPr>
              <p:nvPr/>
            </p:nvSpPr>
            <p:spPr bwMode="auto">
              <a:xfrm>
                <a:off x="3388864" y="2259957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1" name="Oval 561"/>
              <p:cNvSpPr>
                <a:spLocks noChangeAspect="1" noChangeArrowheads="1"/>
              </p:cNvSpPr>
              <p:nvPr/>
            </p:nvSpPr>
            <p:spPr bwMode="auto">
              <a:xfrm>
                <a:off x="3620200" y="2336710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2" name="Oval 561"/>
              <p:cNvSpPr>
                <a:spLocks noChangeAspect="1" noChangeArrowheads="1"/>
              </p:cNvSpPr>
              <p:nvPr/>
            </p:nvSpPr>
            <p:spPr bwMode="auto">
              <a:xfrm>
                <a:off x="3858114" y="2413463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3" name="Oval 561"/>
              <p:cNvSpPr>
                <a:spLocks noChangeAspect="1" noChangeArrowheads="1"/>
              </p:cNvSpPr>
              <p:nvPr/>
            </p:nvSpPr>
            <p:spPr bwMode="auto">
              <a:xfrm>
                <a:off x="4092739" y="2493505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sp>
            <p:nvSpPr>
              <p:cNvPr id="204" name="Oval 561"/>
              <p:cNvSpPr>
                <a:spLocks noChangeAspect="1" noChangeArrowheads="1"/>
              </p:cNvSpPr>
              <p:nvPr/>
            </p:nvSpPr>
            <p:spPr bwMode="auto">
              <a:xfrm>
                <a:off x="4307630" y="2563680"/>
                <a:ext cx="50800" cy="5080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it-IT"/>
              </a:p>
            </p:txBody>
          </p:sp>
          <p:grpSp>
            <p:nvGrpSpPr>
              <p:cNvPr id="192" name="Gruppo 191"/>
              <p:cNvGrpSpPr/>
              <p:nvPr/>
            </p:nvGrpSpPr>
            <p:grpSpPr>
              <a:xfrm>
                <a:off x="1506640" y="1457654"/>
                <a:ext cx="173124" cy="1359431"/>
                <a:chOff x="503132" y="2126817"/>
                <a:chExt cx="173124" cy="1359431"/>
              </a:xfrm>
            </p:grpSpPr>
            <p:sp>
              <p:nvSpPr>
                <p:cNvPr id="1067" name="Rectangle 43"/>
                <p:cNvSpPr>
                  <a:spLocks noChangeArrowheads="1"/>
                </p:cNvSpPr>
                <p:nvPr/>
              </p:nvSpPr>
              <p:spPr bwMode="auto">
                <a:xfrm>
                  <a:off x="618548" y="3363137"/>
                  <a:ext cx="57708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0</a:t>
                  </a:r>
                </a:p>
              </p:txBody>
            </p:sp>
            <p:sp>
              <p:nvSpPr>
                <p:cNvPr id="1068" name="Rectangle 44"/>
                <p:cNvSpPr>
                  <a:spLocks noChangeArrowheads="1"/>
                </p:cNvSpPr>
                <p:nvPr/>
              </p:nvSpPr>
              <p:spPr bwMode="auto">
                <a:xfrm>
                  <a:off x="560840" y="3209143"/>
                  <a:ext cx="115416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20</a:t>
                  </a:r>
                </a:p>
              </p:txBody>
            </p:sp>
            <p:sp>
              <p:nvSpPr>
                <p:cNvPr id="1069" name="Rectangle 45"/>
                <p:cNvSpPr>
                  <a:spLocks noChangeArrowheads="1"/>
                </p:cNvSpPr>
                <p:nvPr/>
              </p:nvSpPr>
              <p:spPr bwMode="auto">
                <a:xfrm>
                  <a:off x="560840" y="3052965"/>
                  <a:ext cx="115416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40</a:t>
                  </a:r>
                </a:p>
              </p:txBody>
            </p:sp>
            <p:sp>
              <p:nvSpPr>
                <p:cNvPr id="1070" name="Rectangle 46"/>
                <p:cNvSpPr>
                  <a:spLocks noChangeArrowheads="1"/>
                </p:cNvSpPr>
                <p:nvPr/>
              </p:nvSpPr>
              <p:spPr bwMode="auto">
                <a:xfrm>
                  <a:off x="560840" y="2898971"/>
                  <a:ext cx="115416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60</a:t>
                  </a:r>
                </a:p>
              </p:txBody>
            </p:sp>
            <p:sp>
              <p:nvSpPr>
                <p:cNvPr id="1071" name="Rectangle 47"/>
                <p:cNvSpPr>
                  <a:spLocks noChangeArrowheads="1"/>
                </p:cNvSpPr>
                <p:nvPr/>
              </p:nvSpPr>
              <p:spPr bwMode="auto">
                <a:xfrm>
                  <a:off x="560840" y="2744977"/>
                  <a:ext cx="115416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80</a:t>
                  </a:r>
                </a:p>
              </p:txBody>
            </p:sp>
            <p:sp>
              <p:nvSpPr>
                <p:cNvPr id="1072" name="Rectangle 48"/>
                <p:cNvSpPr>
                  <a:spLocks noChangeArrowheads="1"/>
                </p:cNvSpPr>
                <p:nvPr/>
              </p:nvSpPr>
              <p:spPr bwMode="auto">
                <a:xfrm>
                  <a:off x="503132" y="2590983"/>
                  <a:ext cx="173124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dirty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100</a:t>
                  </a:r>
                </a:p>
              </p:txBody>
            </p:sp>
            <p:sp>
              <p:nvSpPr>
                <p:cNvPr id="1073" name="Rectangle 49"/>
                <p:cNvSpPr>
                  <a:spLocks noChangeArrowheads="1"/>
                </p:cNvSpPr>
                <p:nvPr/>
              </p:nvSpPr>
              <p:spPr bwMode="auto">
                <a:xfrm>
                  <a:off x="503132" y="2434805"/>
                  <a:ext cx="173124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dirty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120</a:t>
                  </a:r>
                </a:p>
              </p:txBody>
            </p:sp>
            <p:sp>
              <p:nvSpPr>
                <p:cNvPr id="1074" name="Rectangle 50"/>
                <p:cNvSpPr>
                  <a:spLocks noChangeArrowheads="1"/>
                </p:cNvSpPr>
                <p:nvPr/>
              </p:nvSpPr>
              <p:spPr bwMode="auto">
                <a:xfrm>
                  <a:off x="503132" y="2280811"/>
                  <a:ext cx="173124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140</a:t>
                  </a:r>
                </a:p>
              </p:txBody>
            </p:sp>
            <p:sp>
              <p:nvSpPr>
                <p:cNvPr id="1075" name="Rectangle 51"/>
                <p:cNvSpPr>
                  <a:spLocks noChangeArrowheads="1"/>
                </p:cNvSpPr>
                <p:nvPr/>
              </p:nvSpPr>
              <p:spPr bwMode="auto">
                <a:xfrm>
                  <a:off x="503132" y="2126817"/>
                  <a:ext cx="173124" cy="12311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none" lIns="0" tIns="0" rIns="0" bIns="0" numCol="1" anchor="t" anchorCtr="0" compatLnSpc="1">
                  <a:prstTxWarp prst="textNoShape">
                    <a:avLst/>
                  </a:prstTxWarp>
                  <a:spAutoFit/>
                </a:bodyPr>
                <a:lstStyle/>
                <a:p>
                  <a:pPr marL="0" marR="0" lvl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it-IT" sz="800" b="0" i="0" u="none" strike="noStrike" cap="none" normalizeH="0" baseline="0" dirty="0" smtClean="0">
                      <a:ln>
                        <a:noFill/>
                      </a:ln>
                      <a:effectLst/>
                      <a:cs typeface="Arial" pitchFamily="34" charset="0"/>
                    </a:rPr>
                    <a:t>160</a:t>
                  </a:r>
                </a:p>
              </p:txBody>
            </p:sp>
          </p:grpSp>
          <p:sp>
            <p:nvSpPr>
              <p:cNvPr id="1089" name="Freeform 65"/>
              <p:cNvSpPr>
                <a:spLocks/>
              </p:cNvSpPr>
              <p:nvPr/>
            </p:nvSpPr>
            <p:spPr bwMode="auto">
              <a:xfrm>
                <a:off x="2014613" y="2155249"/>
                <a:ext cx="2334252" cy="479456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74" y="92"/>
                  </a:cxn>
                  <a:cxn ang="0">
                    <a:pos x="111" y="98"/>
                  </a:cxn>
                  <a:cxn ang="0">
                    <a:pos x="148" y="129"/>
                  </a:cxn>
                  <a:cxn ang="0">
                    <a:pos x="184" y="138"/>
                  </a:cxn>
                  <a:cxn ang="0">
                    <a:pos x="221" y="132"/>
                  </a:cxn>
                  <a:cxn ang="0">
                    <a:pos x="258" y="147"/>
                  </a:cxn>
                  <a:cxn ang="0">
                    <a:pos x="295" y="147"/>
                  </a:cxn>
                  <a:cxn ang="0">
                    <a:pos x="332" y="190"/>
                  </a:cxn>
                  <a:cxn ang="0">
                    <a:pos x="369" y="178"/>
                  </a:cxn>
                </a:cxnLst>
                <a:rect l="0" t="0" r="r" b="b"/>
                <a:pathLst>
                  <a:path w="369" h="190">
                    <a:moveTo>
                      <a:pt x="0" y="0"/>
                    </a:moveTo>
                    <a:lnTo>
                      <a:pt x="74" y="92"/>
                    </a:lnTo>
                    <a:lnTo>
                      <a:pt x="111" y="98"/>
                    </a:lnTo>
                    <a:lnTo>
                      <a:pt x="148" y="129"/>
                    </a:lnTo>
                    <a:lnTo>
                      <a:pt x="184" y="138"/>
                    </a:lnTo>
                    <a:lnTo>
                      <a:pt x="221" y="132"/>
                    </a:lnTo>
                    <a:lnTo>
                      <a:pt x="258" y="147"/>
                    </a:lnTo>
                    <a:lnTo>
                      <a:pt x="295" y="147"/>
                    </a:lnTo>
                    <a:lnTo>
                      <a:pt x="332" y="190"/>
                    </a:lnTo>
                    <a:lnTo>
                      <a:pt x="369" y="178"/>
                    </a:lnTo>
                  </a:path>
                </a:pathLst>
              </a:custGeom>
              <a:noFill/>
              <a:ln w="9525">
                <a:solidFill>
                  <a:schemeClr val="tx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t-IT" sz="800"/>
              </a:p>
            </p:txBody>
          </p:sp>
          <p:grpSp>
            <p:nvGrpSpPr>
              <p:cNvPr id="230" name="Gruppo 229"/>
              <p:cNvGrpSpPr/>
              <p:nvPr/>
            </p:nvGrpSpPr>
            <p:grpSpPr>
              <a:xfrm>
                <a:off x="1725740" y="1501056"/>
                <a:ext cx="56132" cy="1260000"/>
                <a:chOff x="778728" y="2166688"/>
                <a:chExt cx="56132" cy="1260000"/>
              </a:xfrm>
            </p:grpSpPr>
            <p:sp>
              <p:nvSpPr>
                <p:cNvPr id="1050" name="Line 26"/>
                <p:cNvSpPr>
                  <a:spLocks noChangeShapeType="1"/>
                </p:cNvSpPr>
                <p:nvPr/>
              </p:nvSpPr>
              <p:spPr bwMode="auto">
                <a:xfrm>
                  <a:off x="778728" y="2172141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51" name="Line 27"/>
                <p:cNvSpPr>
                  <a:spLocks noChangeShapeType="1"/>
                </p:cNvSpPr>
                <p:nvPr/>
              </p:nvSpPr>
              <p:spPr bwMode="auto">
                <a:xfrm>
                  <a:off x="778728" y="2326135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53" name="Line 29"/>
                <p:cNvSpPr>
                  <a:spLocks noChangeShapeType="1"/>
                </p:cNvSpPr>
                <p:nvPr/>
              </p:nvSpPr>
              <p:spPr bwMode="auto">
                <a:xfrm>
                  <a:off x="778728" y="2480129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55" name="Line 31"/>
                <p:cNvSpPr>
                  <a:spLocks noChangeShapeType="1"/>
                </p:cNvSpPr>
                <p:nvPr/>
              </p:nvSpPr>
              <p:spPr bwMode="auto">
                <a:xfrm>
                  <a:off x="778728" y="2636853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57" name="Line 33"/>
                <p:cNvSpPr>
                  <a:spLocks noChangeShapeType="1"/>
                </p:cNvSpPr>
                <p:nvPr/>
              </p:nvSpPr>
              <p:spPr bwMode="auto">
                <a:xfrm>
                  <a:off x="778728" y="2790301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59" name="Line 35"/>
                <p:cNvSpPr>
                  <a:spLocks noChangeShapeType="1"/>
                </p:cNvSpPr>
                <p:nvPr/>
              </p:nvSpPr>
              <p:spPr bwMode="auto">
                <a:xfrm>
                  <a:off x="778728" y="2944295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61" name="Line 37"/>
                <p:cNvSpPr>
                  <a:spLocks noChangeShapeType="1"/>
                </p:cNvSpPr>
                <p:nvPr/>
              </p:nvSpPr>
              <p:spPr bwMode="auto">
                <a:xfrm>
                  <a:off x="778728" y="3098289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63" name="Line 39"/>
                <p:cNvSpPr>
                  <a:spLocks noChangeShapeType="1"/>
                </p:cNvSpPr>
                <p:nvPr/>
              </p:nvSpPr>
              <p:spPr bwMode="auto">
                <a:xfrm>
                  <a:off x="778728" y="3254467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065" name="Line 41"/>
                <p:cNvSpPr>
                  <a:spLocks noChangeShapeType="1"/>
                </p:cNvSpPr>
                <p:nvPr/>
              </p:nvSpPr>
              <p:spPr bwMode="auto">
                <a:xfrm>
                  <a:off x="778728" y="3408461"/>
                  <a:ext cx="56132" cy="54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t-IT" sz="800"/>
                </a:p>
              </p:txBody>
            </p:sp>
            <p:sp>
              <p:nvSpPr>
                <p:cNvPr id="191" name="Line 40"/>
                <p:cNvSpPr>
                  <a:spLocks noChangeAspect="1" noChangeShapeType="1"/>
                </p:cNvSpPr>
                <p:nvPr/>
              </p:nvSpPr>
              <p:spPr bwMode="auto">
                <a:xfrm>
                  <a:off x="834860" y="2166688"/>
                  <a:ext cx="0" cy="126000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400">
                    <a:latin typeface="Arial" pitchFamily="34" charset="0"/>
                    <a:cs typeface="Arial" pitchFamily="34" charset="0"/>
                  </a:endParaRPr>
                </a:p>
              </p:txBody>
            </p:sp>
          </p:grpSp>
          <p:sp>
            <p:nvSpPr>
              <p:cNvPr id="207" name="Triangolo isoscele 206"/>
              <p:cNvSpPr>
                <a:spLocks noChangeAspect="1"/>
              </p:cNvSpPr>
              <p:nvPr/>
            </p:nvSpPr>
            <p:spPr>
              <a:xfrm>
                <a:off x="1982792" y="2124669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8" name="Triangolo isoscele 207"/>
              <p:cNvSpPr>
                <a:spLocks noChangeAspect="1"/>
              </p:cNvSpPr>
              <p:nvPr/>
            </p:nvSpPr>
            <p:spPr>
              <a:xfrm>
                <a:off x="2451343" y="2356370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9" name="Triangolo isoscele 208"/>
              <p:cNvSpPr>
                <a:spLocks noChangeAspect="1"/>
              </p:cNvSpPr>
              <p:nvPr/>
            </p:nvSpPr>
            <p:spPr>
              <a:xfrm>
                <a:off x="2682014" y="2362085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0" name="Triangolo isoscele 209"/>
              <p:cNvSpPr>
                <a:spLocks noChangeAspect="1"/>
              </p:cNvSpPr>
              <p:nvPr/>
            </p:nvSpPr>
            <p:spPr>
              <a:xfrm>
                <a:off x="2920081" y="2452049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1" name="Triangolo isoscele 210"/>
              <p:cNvSpPr>
                <a:spLocks noChangeAspect="1"/>
              </p:cNvSpPr>
              <p:nvPr/>
            </p:nvSpPr>
            <p:spPr>
              <a:xfrm>
                <a:off x="3154041" y="2475797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2" name="Triangolo isoscele 211"/>
              <p:cNvSpPr>
                <a:spLocks noChangeAspect="1"/>
              </p:cNvSpPr>
              <p:nvPr/>
            </p:nvSpPr>
            <p:spPr>
              <a:xfrm>
                <a:off x="3370083" y="2458612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3" name="Triangolo isoscele 212"/>
              <p:cNvSpPr>
                <a:spLocks noChangeAspect="1"/>
              </p:cNvSpPr>
              <p:nvPr/>
            </p:nvSpPr>
            <p:spPr>
              <a:xfrm>
                <a:off x="3627446" y="2493505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4" name="Triangolo isoscele 213"/>
              <p:cNvSpPr>
                <a:spLocks noChangeAspect="1"/>
              </p:cNvSpPr>
              <p:nvPr/>
            </p:nvSpPr>
            <p:spPr>
              <a:xfrm>
                <a:off x="3844841" y="2495399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5" name="Triangolo isoscele 214"/>
              <p:cNvSpPr>
                <a:spLocks noChangeAspect="1"/>
              </p:cNvSpPr>
              <p:nvPr/>
            </p:nvSpPr>
            <p:spPr>
              <a:xfrm>
                <a:off x="4085225" y="2592935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6" name="Triangolo isoscele 215"/>
              <p:cNvSpPr>
                <a:spLocks noChangeAspect="1"/>
              </p:cNvSpPr>
              <p:nvPr/>
            </p:nvSpPr>
            <p:spPr>
              <a:xfrm>
                <a:off x="4301267" y="2579841"/>
                <a:ext cx="63642" cy="54864"/>
              </a:xfrm>
              <a:prstGeom prst="triangl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244" name="Gruppo 243"/>
              <p:cNvGrpSpPr/>
              <p:nvPr/>
            </p:nvGrpSpPr>
            <p:grpSpPr>
              <a:xfrm>
                <a:off x="1773658" y="2743401"/>
                <a:ext cx="2952000" cy="39600"/>
                <a:chOff x="826646" y="3409033"/>
                <a:chExt cx="2952000" cy="39600"/>
              </a:xfrm>
            </p:grpSpPr>
            <p:sp>
              <p:nvSpPr>
                <p:cNvPr id="193" name="Line 58"/>
                <p:cNvSpPr>
                  <a:spLocks noChangeAspect="1" noChangeShapeType="1"/>
                </p:cNvSpPr>
                <p:nvPr/>
              </p:nvSpPr>
              <p:spPr bwMode="auto">
                <a:xfrm>
                  <a:off x="826646" y="3409033"/>
                  <a:ext cx="295200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it-IT" sz="700"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218" name="Connettore 1 217"/>
                <p:cNvCxnSpPr/>
                <p:nvPr/>
              </p:nvCxnSpPr>
              <p:spPr>
                <a:xfrm rot="5400000">
                  <a:off x="1046170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9" name="Connettore 1 218"/>
                <p:cNvCxnSpPr/>
                <p:nvPr/>
              </p:nvCxnSpPr>
              <p:spPr>
                <a:xfrm rot="5400000">
                  <a:off x="1277717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0" name="Connettore 1 219"/>
                <p:cNvCxnSpPr/>
                <p:nvPr/>
              </p:nvCxnSpPr>
              <p:spPr>
                <a:xfrm rot="5400000">
                  <a:off x="1509264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1" name="Connettore 1 220"/>
                <p:cNvCxnSpPr/>
                <p:nvPr/>
              </p:nvCxnSpPr>
              <p:spPr>
                <a:xfrm rot="5400000">
                  <a:off x="1740811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2" name="Connettore 1 221"/>
                <p:cNvCxnSpPr/>
                <p:nvPr/>
              </p:nvCxnSpPr>
              <p:spPr>
                <a:xfrm rot="5400000">
                  <a:off x="1972358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3" name="Connettore 1 222"/>
                <p:cNvCxnSpPr/>
                <p:nvPr/>
              </p:nvCxnSpPr>
              <p:spPr>
                <a:xfrm rot="5400000">
                  <a:off x="2203905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4" name="Connettore 1 223"/>
                <p:cNvCxnSpPr/>
                <p:nvPr/>
              </p:nvCxnSpPr>
              <p:spPr>
                <a:xfrm rot="5400000">
                  <a:off x="2435452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5" name="Connettore 1 224"/>
                <p:cNvCxnSpPr/>
                <p:nvPr/>
              </p:nvCxnSpPr>
              <p:spPr>
                <a:xfrm rot="5400000">
                  <a:off x="2666999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6" name="Connettore 1 225"/>
                <p:cNvCxnSpPr/>
                <p:nvPr/>
              </p:nvCxnSpPr>
              <p:spPr>
                <a:xfrm rot="5400000">
                  <a:off x="2898546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7" name="Connettore 1 226"/>
                <p:cNvCxnSpPr/>
                <p:nvPr/>
              </p:nvCxnSpPr>
              <p:spPr>
                <a:xfrm rot="5400000">
                  <a:off x="3130093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" name="Connettore 1 227"/>
                <p:cNvCxnSpPr/>
                <p:nvPr/>
              </p:nvCxnSpPr>
              <p:spPr>
                <a:xfrm rot="5400000">
                  <a:off x="3361643" y="3428039"/>
                  <a:ext cx="39600" cy="1588"/>
                </a:xfrm>
                <a:prstGeom prst="line">
                  <a:avLst/>
                </a:prstGeom>
                <a:ln w="9525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31" name="CasellaDiTesto 230"/>
              <p:cNvSpPr txBox="1"/>
              <p:nvPr/>
            </p:nvSpPr>
            <p:spPr>
              <a:xfrm rot="16200000">
                <a:off x="1729119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01/2013</a:t>
                </a:r>
                <a:endParaRPr lang="it-IT" sz="800" dirty="0"/>
              </a:p>
            </p:txBody>
          </p:sp>
          <p:sp>
            <p:nvSpPr>
              <p:cNvPr id="232" name="CasellaDiTesto 231"/>
              <p:cNvSpPr txBox="1"/>
              <p:nvPr/>
            </p:nvSpPr>
            <p:spPr>
              <a:xfrm rot="16200000">
                <a:off x="1960059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07/2014</a:t>
                </a:r>
                <a:endParaRPr lang="it-IT" sz="800" dirty="0"/>
              </a:p>
            </p:txBody>
          </p:sp>
          <p:sp>
            <p:nvSpPr>
              <p:cNvPr id="233" name="CasellaDiTesto 232"/>
              <p:cNvSpPr txBox="1"/>
              <p:nvPr/>
            </p:nvSpPr>
            <p:spPr>
              <a:xfrm rot="16200000">
                <a:off x="2202219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11/2014</a:t>
                </a:r>
                <a:endParaRPr lang="it-IT" sz="800" dirty="0"/>
              </a:p>
            </p:txBody>
          </p:sp>
          <p:sp>
            <p:nvSpPr>
              <p:cNvPr id="234" name="CasellaDiTesto 233"/>
              <p:cNvSpPr txBox="1"/>
              <p:nvPr/>
            </p:nvSpPr>
            <p:spPr>
              <a:xfrm rot="16200000">
                <a:off x="241497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02/2015</a:t>
                </a:r>
                <a:endParaRPr lang="it-IT" sz="800" dirty="0"/>
              </a:p>
            </p:txBody>
          </p:sp>
          <p:sp>
            <p:nvSpPr>
              <p:cNvPr id="235" name="CasellaDiTesto 234"/>
              <p:cNvSpPr txBox="1"/>
              <p:nvPr/>
            </p:nvSpPr>
            <p:spPr>
              <a:xfrm rot="16200000">
                <a:off x="268518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05/2015</a:t>
                </a:r>
                <a:endParaRPr lang="it-IT" sz="800" dirty="0"/>
              </a:p>
            </p:txBody>
          </p:sp>
          <p:sp>
            <p:nvSpPr>
              <p:cNvPr id="236" name="CasellaDiTesto 235"/>
              <p:cNvSpPr txBox="1"/>
              <p:nvPr/>
            </p:nvSpPr>
            <p:spPr>
              <a:xfrm rot="16200000">
                <a:off x="290490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08/2015</a:t>
                </a:r>
                <a:endParaRPr lang="it-IT" sz="800" dirty="0"/>
              </a:p>
            </p:txBody>
          </p:sp>
          <p:sp>
            <p:nvSpPr>
              <p:cNvPr id="237" name="CasellaDiTesto 236"/>
              <p:cNvSpPr txBox="1"/>
              <p:nvPr/>
            </p:nvSpPr>
            <p:spPr>
              <a:xfrm rot="16200000">
                <a:off x="314145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11/2015</a:t>
                </a:r>
                <a:endParaRPr lang="it-IT" sz="800" dirty="0"/>
              </a:p>
            </p:txBody>
          </p:sp>
          <p:sp>
            <p:nvSpPr>
              <p:cNvPr id="238" name="CasellaDiTesto 237"/>
              <p:cNvSpPr txBox="1"/>
              <p:nvPr/>
            </p:nvSpPr>
            <p:spPr>
              <a:xfrm rot="16200000">
                <a:off x="339483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02/2016</a:t>
                </a:r>
                <a:endParaRPr lang="it-IT" sz="800" dirty="0"/>
              </a:p>
            </p:txBody>
          </p:sp>
          <p:sp>
            <p:nvSpPr>
              <p:cNvPr id="241" name="CasellaDiTesto 240"/>
              <p:cNvSpPr txBox="1"/>
              <p:nvPr/>
            </p:nvSpPr>
            <p:spPr>
              <a:xfrm rot="16200000">
                <a:off x="360894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05/2016</a:t>
                </a:r>
                <a:endParaRPr lang="it-IT" sz="800" dirty="0"/>
              </a:p>
            </p:txBody>
          </p:sp>
          <p:sp>
            <p:nvSpPr>
              <p:cNvPr id="242" name="CasellaDiTesto 241"/>
              <p:cNvSpPr txBox="1"/>
              <p:nvPr/>
            </p:nvSpPr>
            <p:spPr>
              <a:xfrm rot="16200000">
                <a:off x="3839882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08/2016</a:t>
                </a:r>
                <a:endParaRPr lang="it-IT" sz="800" dirty="0"/>
              </a:p>
            </p:txBody>
          </p:sp>
          <p:sp>
            <p:nvSpPr>
              <p:cNvPr id="243" name="CasellaDiTesto 242"/>
              <p:cNvSpPr txBox="1"/>
              <p:nvPr/>
            </p:nvSpPr>
            <p:spPr>
              <a:xfrm rot="16200000">
                <a:off x="4021383" y="2912731"/>
                <a:ext cx="559769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dirty="0" smtClean="0"/>
                  <a:t>11/2016</a:t>
                </a:r>
                <a:endParaRPr lang="it-IT" sz="800" dirty="0"/>
              </a:p>
            </p:txBody>
          </p:sp>
          <p:cxnSp>
            <p:nvCxnSpPr>
              <p:cNvPr id="246" name="Connettore 2 245"/>
              <p:cNvCxnSpPr/>
              <p:nvPr/>
            </p:nvCxnSpPr>
            <p:spPr>
              <a:xfrm rot="5400000">
                <a:off x="1912914" y="1379933"/>
                <a:ext cx="180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7" name="Connettore 2 246"/>
              <p:cNvCxnSpPr/>
              <p:nvPr/>
            </p:nvCxnSpPr>
            <p:spPr>
              <a:xfrm rot="5400000">
                <a:off x="4238454" y="2324446"/>
                <a:ext cx="180000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8" name="CasellaDiTesto 247"/>
              <p:cNvSpPr txBox="1"/>
              <p:nvPr/>
            </p:nvSpPr>
            <p:spPr>
              <a:xfrm>
                <a:off x="1581720" y="1096560"/>
                <a:ext cx="8515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i="1" dirty="0" smtClean="0"/>
                  <a:t>mo 27° post-tx</a:t>
                </a:r>
                <a:endParaRPr lang="it-IT" sz="800" i="1" dirty="0"/>
              </a:p>
            </p:txBody>
          </p:sp>
          <p:sp>
            <p:nvSpPr>
              <p:cNvPr id="249" name="CasellaDiTesto 248"/>
              <p:cNvSpPr txBox="1"/>
              <p:nvPr/>
            </p:nvSpPr>
            <p:spPr>
              <a:xfrm>
                <a:off x="3903384" y="2036879"/>
                <a:ext cx="851515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i="1" dirty="0" smtClean="0"/>
                  <a:t>mo 73° post-tx</a:t>
                </a:r>
                <a:endParaRPr lang="it-IT" sz="800" i="1" dirty="0"/>
              </a:p>
            </p:txBody>
          </p:sp>
          <p:sp>
            <p:nvSpPr>
              <p:cNvPr id="251" name="CasellaDiTesto 250"/>
              <p:cNvSpPr txBox="1"/>
              <p:nvPr/>
            </p:nvSpPr>
            <p:spPr>
              <a:xfrm>
                <a:off x="4341085" y="2742948"/>
                <a:ext cx="63511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sz="800" b="1" dirty="0" smtClean="0"/>
                  <a:t>stop CsA</a:t>
                </a:r>
                <a:endParaRPr lang="it-IT" sz="800" b="1" dirty="0"/>
              </a:p>
            </p:txBody>
          </p:sp>
          <p:grpSp>
            <p:nvGrpSpPr>
              <p:cNvPr id="257" name="Gruppo 256"/>
              <p:cNvGrpSpPr/>
              <p:nvPr/>
            </p:nvGrpSpPr>
            <p:grpSpPr>
              <a:xfrm>
                <a:off x="3470034" y="1367966"/>
                <a:ext cx="885191" cy="352772"/>
                <a:chOff x="2346287" y="1854842"/>
                <a:chExt cx="885191" cy="352772"/>
              </a:xfrm>
            </p:grpSpPr>
            <p:grpSp>
              <p:nvGrpSpPr>
                <p:cNvPr id="254" name="Gruppo 253"/>
                <p:cNvGrpSpPr/>
                <p:nvPr/>
              </p:nvGrpSpPr>
              <p:grpSpPr>
                <a:xfrm>
                  <a:off x="2346287" y="1950736"/>
                  <a:ext cx="63642" cy="172653"/>
                  <a:chOff x="2346287" y="1950736"/>
                  <a:chExt cx="63642" cy="172653"/>
                </a:xfrm>
              </p:grpSpPr>
              <p:sp>
                <p:nvSpPr>
                  <p:cNvPr id="252" name="Oval 56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2352708" y="1950736"/>
                    <a:ext cx="50800" cy="50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 wrap="none" anchor="ctr"/>
                  <a:lstStyle/>
                  <a:p>
                    <a:endParaRPr lang="it-IT"/>
                  </a:p>
                </p:txBody>
              </p:sp>
              <p:sp>
                <p:nvSpPr>
                  <p:cNvPr id="253" name="Triangolo isoscele 252"/>
                  <p:cNvSpPr>
                    <a:spLocks noChangeAspect="1"/>
                  </p:cNvSpPr>
                  <p:nvPr/>
                </p:nvSpPr>
                <p:spPr>
                  <a:xfrm>
                    <a:off x="2346287" y="2068525"/>
                    <a:ext cx="63642" cy="54864"/>
                  </a:xfrm>
                  <a:prstGeom prst="triangle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it-IT"/>
                  </a:p>
                </p:txBody>
              </p:sp>
            </p:grpSp>
            <p:sp>
              <p:nvSpPr>
                <p:cNvPr id="255" name="CasellaDiTesto 254"/>
                <p:cNvSpPr txBox="1"/>
                <p:nvPr/>
              </p:nvSpPr>
              <p:spPr>
                <a:xfrm>
                  <a:off x="2357521" y="1854842"/>
                  <a:ext cx="873957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800" dirty="0" smtClean="0"/>
                    <a:t>total daily dose</a:t>
                  </a:r>
                  <a:endParaRPr lang="it-IT" sz="800" dirty="0"/>
                </a:p>
              </p:txBody>
            </p:sp>
            <p:sp>
              <p:nvSpPr>
                <p:cNvPr id="256" name="CasellaDiTesto 255"/>
                <p:cNvSpPr txBox="1"/>
                <p:nvPr/>
              </p:nvSpPr>
              <p:spPr>
                <a:xfrm>
                  <a:off x="2372593" y="1992170"/>
                  <a:ext cx="316112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800" dirty="0" smtClean="0"/>
                    <a:t>C0</a:t>
                  </a:r>
                  <a:endParaRPr lang="it-IT" sz="800" dirty="0"/>
                </a:p>
              </p:txBody>
            </p:sp>
          </p:grpSp>
          <p:sp>
            <p:nvSpPr>
              <p:cNvPr id="258" name="Rettangolo 257"/>
              <p:cNvSpPr/>
              <p:nvPr/>
            </p:nvSpPr>
            <p:spPr>
              <a:xfrm>
                <a:off x="3379597" y="1367966"/>
                <a:ext cx="1029393" cy="347608"/>
              </a:xfrm>
              <a:prstGeom prst="rect">
                <a:avLst/>
              </a:prstGeom>
              <a:noFill/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grpSp>
            <p:nvGrpSpPr>
              <p:cNvPr id="267" name="Gruppo 266"/>
              <p:cNvGrpSpPr/>
              <p:nvPr/>
            </p:nvGrpSpPr>
            <p:grpSpPr>
              <a:xfrm rot="16200000">
                <a:off x="797095" y="1916517"/>
                <a:ext cx="1066318" cy="352772"/>
                <a:chOff x="4618832" y="3720920"/>
                <a:chExt cx="1066318" cy="352772"/>
              </a:xfrm>
            </p:grpSpPr>
            <p:sp>
              <p:nvSpPr>
                <p:cNvPr id="263" name="CasellaDiTesto 262"/>
                <p:cNvSpPr txBox="1"/>
                <p:nvPr/>
              </p:nvSpPr>
              <p:spPr>
                <a:xfrm>
                  <a:off x="4618832" y="3720920"/>
                  <a:ext cx="1066318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800" dirty="0" smtClean="0"/>
                    <a:t>CsA dose (mg/day)</a:t>
                  </a:r>
                  <a:endParaRPr lang="it-IT" sz="800" dirty="0"/>
                </a:p>
              </p:txBody>
            </p:sp>
            <p:sp>
              <p:nvSpPr>
                <p:cNvPr id="264" name="CasellaDiTesto 263"/>
                <p:cNvSpPr txBox="1"/>
                <p:nvPr/>
              </p:nvSpPr>
              <p:spPr>
                <a:xfrm>
                  <a:off x="4633904" y="3858248"/>
                  <a:ext cx="663964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it-IT" sz="800" dirty="0" smtClean="0"/>
                    <a:t>C0 (ng/ml)</a:t>
                  </a:r>
                  <a:endParaRPr lang="it-IT" sz="800" dirty="0"/>
                </a:p>
              </p:txBody>
            </p:sp>
          </p:grpSp>
        </p:grpSp>
        <p:sp>
          <p:nvSpPr>
            <p:cNvPr id="270" name="Rettangolo 269"/>
            <p:cNvSpPr/>
            <p:nvPr/>
          </p:nvSpPr>
          <p:spPr>
            <a:xfrm>
              <a:off x="370776" y="5063068"/>
              <a:ext cx="873957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800" b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MMF (mg/day)</a:t>
              </a:r>
              <a:endParaRPr lang="it-IT" sz="800" b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1" name="Rettangolo 270"/>
            <p:cNvSpPr/>
            <p:nvPr/>
          </p:nvSpPr>
          <p:spPr>
            <a:xfrm>
              <a:off x="382035" y="5288398"/>
              <a:ext cx="898003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800" i="1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Date (mm/year)</a:t>
              </a:r>
              <a:endParaRPr lang="it-IT" sz="800" i="1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272" name="Connettore 1 271"/>
            <p:cNvCxnSpPr/>
            <p:nvPr/>
          </p:nvCxnSpPr>
          <p:spPr>
            <a:xfrm>
              <a:off x="444844" y="5484792"/>
              <a:ext cx="5400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Connettore 1 272"/>
            <p:cNvCxnSpPr/>
            <p:nvPr/>
          </p:nvCxnSpPr>
          <p:spPr>
            <a:xfrm>
              <a:off x="444844" y="5744954"/>
              <a:ext cx="5400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uppo 222"/>
            <p:cNvGrpSpPr/>
            <p:nvPr/>
          </p:nvGrpSpPr>
          <p:grpSpPr>
            <a:xfrm>
              <a:off x="1281663" y="5275564"/>
              <a:ext cx="590226" cy="456556"/>
              <a:chOff x="1479079" y="5390146"/>
              <a:chExt cx="590226" cy="456556"/>
            </a:xfrm>
          </p:grpSpPr>
          <p:sp>
            <p:nvSpPr>
              <p:cNvPr id="310" name="Rettangolo 309"/>
              <p:cNvSpPr/>
              <p:nvPr/>
            </p:nvSpPr>
            <p:spPr>
              <a:xfrm>
                <a:off x="1508751" y="5390146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06/2017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1" name="Rettangolo 310"/>
              <p:cNvSpPr/>
              <p:nvPr/>
            </p:nvSpPr>
            <p:spPr>
              <a:xfrm>
                <a:off x="1479079" y="5631258"/>
                <a:ext cx="59022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750+500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cxnSp>
          <p:nvCxnSpPr>
            <p:cNvPr id="289" name="Connettore 1 288"/>
            <p:cNvCxnSpPr/>
            <p:nvPr/>
          </p:nvCxnSpPr>
          <p:spPr>
            <a:xfrm>
              <a:off x="444844" y="5291474"/>
              <a:ext cx="5400000" cy="1588"/>
            </a:xfrm>
            <a:prstGeom prst="line">
              <a:avLst/>
            </a:prstGeom>
            <a:ln w="63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12" name="Gruppo 222"/>
            <p:cNvGrpSpPr/>
            <p:nvPr/>
          </p:nvGrpSpPr>
          <p:grpSpPr>
            <a:xfrm>
              <a:off x="1972690" y="5275564"/>
              <a:ext cx="590226" cy="456556"/>
              <a:chOff x="1479079" y="5390146"/>
              <a:chExt cx="590226" cy="456556"/>
            </a:xfrm>
          </p:grpSpPr>
          <p:sp>
            <p:nvSpPr>
              <p:cNvPr id="313" name="Rettangolo 312"/>
              <p:cNvSpPr/>
              <p:nvPr/>
            </p:nvSpPr>
            <p:spPr>
              <a:xfrm>
                <a:off x="1508751" y="5390146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08/2017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4" name="Rettangolo 313"/>
              <p:cNvSpPr/>
              <p:nvPr/>
            </p:nvSpPr>
            <p:spPr>
              <a:xfrm>
                <a:off x="1479079" y="5631258"/>
                <a:ext cx="59022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500+500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15" name="Gruppo 222"/>
            <p:cNvGrpSpPr/>
            <p:nvPr/>
          </p:nvGrpSpPr>
          <p:grpSpPr>
            <a:xfrm>
              <a:off x="2663717" y="5275564"/>
              <a:ext cx="590226" cy="456556"/>
              <a:chOff x="1479079" y="5390146"/>
              <a:chExt cx="590226" cy="456556"/>
            </a:xfrm>
          </p:grpSpPr>
          <p:sp>
            <p:nvSpPr>
              <p:cNvPr id="316" name="Rettangolo 315"/>
              <p:cNvSpPr/>
              <p:nvPr/>
            </p:nvSpPr>
            <p:spPr>
              <a:xfrm>
                <a:off x="1508751" y="5390146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10/2017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17" name="Rettangolo 316"/>
              <p:cNvSpPr/>
              <p:nvPr/>
            </p:nvSpPr>
            <p:spPr>
              <a:xfrm>
                <a:off x="1479079" y="5631258"/>
                <a:ext cx="59022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500+250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18" name="Gruppo 222"/>
            <p:cNvGrpSpPr/>
            <p:nvPr/>
          </p:nvGrpSpPr>
          <p:grpSpPr>
            <a:xfrm>
              <a:off x="3354744" y="5275564"/>
              <a:ext cx="590226" cy="456556"/>
              <a:chOff x="1479079" y="5390146"/>
              <a:chExt cx="590226" cy="456556"/>
            </a:xfrm>
          </p:grpSpPr>
          <p:sp>
            <p:nvSpPr>
              <p:cNvPr id="319" name="Rettangolo 318"/>
              <p:cNvSpPr/>
              <p:nvPr/>
            </p:nvSpPr>
            <p:spPr>
              <a:xfrm>
                <a:off x="1508751" y="5390146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12/2017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0" name="Rettangolo 319"/>
              <p:cNvSpPr/>
              <p:nvPr/>
            </p:nvSpPr>
            <p:spPr>
              <a:xfrm>
                <a:off x="1479079" y="5631258"/>
                <a:ext cx="590226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250+250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28" name="Gruppo 327"/>
            <p:cNvGrpSpPr/>
            <p:nvPr/>
          </p:nvGrpSpPr>
          <p:grpSpPr>
            <a:xfrm>
              <a:off x="4045771" y="5275564"/>
              <a:ext cx="559769" cy="456556"/>
              <a:chOff x="4241718" y="3817033"/>
              <a:chExt cx="559769" cy="456556"/>
            </a:xfrm>
          </p:grpSpPr>
          <p:sp>
            <p:nvSpPr>
              <p:cNvPr id="322" name="Rettangolo 321"/>
              <p:cNvSpPr/>
              <p:nvPr/>
            </p:nvSpPr>
            <p:spPr>
              <a:xfrm>
                <a:off x="4241718" y="3817033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02/2018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3" name="Rettangolo 322"/>
              <p:cNvSpPr/>
              <p:nvPr/>
            </p:nvSpPr>
            <p:spPr>
              <a:xfrm>
                <a:off x="4284197" y="4058145"/>
                <a:ext cx="474810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250+0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327" name="Gruppo 326"/>
            <p:cNvGrpSpPr/>
            <p:nvPr/>
          </p:nvGrpSpPr>
          <p:grpSpPr>
            <a:xfrm>
              <a:off x="4706341" y="5275564"/>
              <a:ext cx="559769" cy="456556"/>
              <a:chOff x="4908468" y="3804333"/>
              <a:chExt cx="559769" cy="456556"/>
            </a:xfrm>
          </p:grpSpPr>
          <p:sp>
            <p:nvSpPr>
              <p:cNvPr id="325" name="Rettangolo 324"/>
              <p:cNvSpPr/>
              <p:nvPr/>
            </p:nvSpPr>
            <p:spPr>
              <a:xfrm>
                <a:off x="4908468" y="3804333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04/2018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26" name="Rettangolo 325"/>
              <p:cNvSpPr/>
              <p:nvPr/>
            </p:nvSpPr>
            <p:spPr>
              <a:xfrm>
                <a:off x="5008655" y="4045445"/>
                <a:ext cx="359394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0+0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  <p:sp>
          <p:nvSpPr>
            <p:cNvPr id="331" name="Rettangolo 330"/>
            <p:cNvSpPr/>
            <p:nvPr/>
          </p:nvSpPr>
          <p:spPr>
            <a:xfrm>
              <a:off x="559226" y="5516676"/>
              <a:ext cx="590226" cy="21544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/>
              <a:r>
                <a:rPr lang="it-IT" sz="800" dirty="0" smtClean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rPr>
                <a:t>750+750</a:t>
              </a:r>
              <a:endParaRPr lang="it-IT" sz="800" dirty="0">
                <a:solidFill>
                  <a:prstClr val="black"/>
                </a:solidFill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332" name="Connettore 2 331"/>
            <p:cNvCxnSpPr/>
            <p:nvPr/>
          </p:nvCxnSpPr>
          <p:spPr>
            <a:xfrm rot="5400000">
              <a:off x="1461601" y="5152274"/>
              <a:ext cx="1800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3" name="CasellaDiTesto 332"/>
            <p:cNvSpPr txBox="1"/>
            <p:nvPr/>
          </p:nvSpPr>
          <p:spPr>
            <a:xfrm>
              <a:off x="1150749" y="4885904"/>
              <a:ext cx="8515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i="1" dirty="0" smtClean="0"/>
                <a:t>mo 80° post-tx</a:t>
              </a:r>
              <a:endParaRPr lang="it-IT" sz="800" i="1" dirty="0"/>
            </a:p>
          </p:txBody>
        </p:sp>
        <p:sp>
          <p:nvSpPr>
            <p:cNvPr id="334" name="CasellaDiTesto 333"/>
            <p:cNvSpPr txBox="1"/>
            <p:nvPr/>
          </p:nvSpPr>
          <p:spPr>
            <a:xfrm>
              <a:off x="4539465" y="4885904"/>
              <a:ext cx="85151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800" i="1" dirty="0" smtClean="0"/>
                <a:t>mo 90° post-tx</a:t>
              </a:r>
              <a:endParaRPr lang="it-IT" sz="800" i="1" dirty="0"/>
            </a:p>
          </p:txBody>
        </p:sp>
        <p:cxnSp>
          <p:nvCxnSpPr>
            <p:cNvPr id="336" name="Connettore 2 335"/>
            <p:cNvCxnSpPr/>
            <p:nvPr/>
          </p:nvCxnSpPr>
          <p:spPr>
            <a:xfrm rot="5400000">
              <a:off x="4870336" y="5161799"/>
              <a:ext cx="1800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9" name="CasellaDiTesto 338"/>
            <p:cNvSpPr txBox="1"/>
            <p:nvPr/>
          </p:nvSpPr>
          <p:spPr>
            <a:xfrm>
              <a:off x="1259029" y="2362085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A</a:t>
              </a:r>
              <a:endParaRPr lang="it-IT" sz="1100" b="1" dirty="0"/>
            </a:p>
          </p:txBody>
        </p:sp>
        <p:sp>
          <p:nvSpPr>
            <p:cNvPr id="340" name="CasellaDiTesto 339"/>
            <p:cNvSpPr txBox="1"/>
            <p:nvPr/>
          </p:nvSpPr>
          <p:spPr>
            <a:xfrm>
              <a:off x="364209" y="4804559"/>
              <a:ext cx="28725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B</a:t>
              </a:r>
              <a:endParaRPr lang="it-IT" sz="1100" b="1" dirty="0"/>
            </a:p>
          </p:txBody>
        </p:sp>
        <p:grpSp>
          <p:nvGrpSpPr>
            <p:cNvPr id="119" name="Gruppo 118"/>
            <p:cNvGrpSpPr/>
            <p:nvPr/>
          </p:nvGrpSpPr>
          <p:grpSpPr>
            <a:xfrm>
              <a:off x="5366911" y="5281664"/>
              <a:ext cx="559769" cy="456556"/>
              <a:chOff x="4908468" y="3804333"/>
              <a:chExt cx="559769" cy="456556"/>
            </a:xfrm>
          </p:grpSpPr>
          <p:sp>
            <p:nvSpPr>
              <p:cNvPr id="120" name="Rettangolo 119"/>
              <p:cNvSpPr/>
              <p:nvPr/>
            </p:nvSpPr>
            <p:spPr>
              <a:xfrm>
                <a:off x="4908468" y="3804333"/>
                <a:ext cx="559769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04/2019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21" name="Rettangolo 120"/>
              <p:cNvSpPr/>
              <p:nvPr/>
            </p:nvSpPr>
            <p:spPr>
              <a:xfrm>
                <a:off x="5008655" y="4045445"/>
                <a:ext cx="359394" cy="21544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/>
                <a:r>
                  <a:rPr lang="it-IT" sz="800" dirty="0" smtClean="0">
                    <a:solidFill>
                      <a:prstClr val="black"/>
                    </a:solidFill>
                    <a:latin typeface="Arial" pitchFamily="34" charset="0"/>
                    <a:cs typeface="Arial" pitchFamily="34" charset="0"/>
                  </a:rPr>
                  <a:t>0+0</a:t>
                </a:r>
                <a:endParaRPr lang="it-IT" sz="800" dirty="0">
                  <a:solidFill>
                    <a:prstClr val="black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23" name="CasellaDiTesto 122"/>
          <p:cNvSpPr txBox="1"/>
          <p:nvPr/>
        </p:nvSpPr>
        <p:spPr>
          <a:xfrm>
            <a:off x="3190996" y="8606821"/>
            <a:ext cx="77296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000" dirty="0" smtClean="0">
                <a:latin typeface="Arial" pitchFamily="34" charset="0"/>
                <a:cs typeface="Arial" pitchFamily="34" charset="0"/>
              </a:rPr>
              <a:t>Figure </a:t>
            </a:r>
            <a:r>
              <a:rPr lang="it-IT" sz="1000" dirty="0" smtClean="0">
                <a:latin typeface="Arial" pitchFamily="34" charset="0"/>
                <a:cs typeface="Arial" pitchFamily="34" charset="0"/>
              </a:rPr>
              <a:t> S2</a:t>
            </a:r>
            <a:endParaRPr lang="it-IT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46473" y="5708026"/>
            <a:ext cx="614039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Figure S2. (A)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Sequential reduction and the eventual discontinuation of total CsA daily dose (open circles) and the relative CsA trough levels (C0, open triangles) from month 27 to month 73 post-transplant.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(B)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Scheme of MMF dose reduction from month 80 to month 90, when the patient was immunosuppression free.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CsA: Cyclosporine A, MMF: mycophenolate mofetil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1770</TotalTime>
  <Words>150</Words>
  <Application>Microsoft Office PowerPoint</Application>
  <PresentationFormat>Presentazione su schermo (4:3)</PresentationFormat>
  <Paragraphs>50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Struttura predefinita</vt:lpstr>
      <vt:lpstr>Diapositiva 1</vt:lpstr>
    </vt:vector>
  </TitlesOfParts>
  <Company>Istituto Mario Negri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Federica Casiraghi</dc:creator>
  <cp:lastModifiedBy>Federica Casiraghi</cp:lastModifiedBy>
  <cp:revision>72</cp:revision>
  <dcterms:created xsi:type="dcterms:W3CDTF">2019-02-22T07:43:31Z</dcterms:created>
  <dcterms:modified xsi:type="dcterms:W3CDTF">2019-06-24T12:46:15Z</dcterms:modified>
</cp:coreProperties>
</file>