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67" r:id="rId2"/>
  </p:sldIdLst>
  <p:sldSz cx="6858000" cy="9144000" type="screen4x3"/>
  <p:notesSz cx="6797675" cy="9926638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99FF"/>
    <a:srgbClr val="9933FF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Stile medio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ED083AE6-46FA-4A59-8FB0-9F97EB10719F}" styleName="Stile chiaro 3 - Colore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napToGrid="0" snapToObjects="1">
      <p:cViewPr>
        <p:scale>
          <a:sx n="90" d="100"/>
          <a:sy n="90" d="100"/>
        </p:scale>
        <p:origin x="-3036" y="-7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6085125" cy="46085125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D0DB7D0-1A50-4241-AA80-024103D17E4B}" type="datetimeFigureOut">
              <a:rPr lang="it-IT" smtClean="0"/>
              <a:pPr/>
              <a:t>22/10/2019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2003425" y="744538"/>
            <a:ext cx="27908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E16B48E-2518-4EC3-B980-BDE35D40ED08}" type="slidenum">
              <a:rPr lang="it-IT" smtClean="0"/>
              <a:pPr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514350" y="2840038"/>
            <a:ext cx="5829300" cy="1960562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3752D6-C672-42BA-95F6-C4B5C29CF5D8}" type="slidenum">
              <a:rPr lang="en-GB"/>
              <a:pPr>
                <a:defRPr/>
              </a:pPr>
              <a:t>‹N›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D6BBA1-E88F-4916-B06C-22E0C3377D2E}" type="slidenum">
              <a:rPr lang="en-GB"/>
              <a:pPr>
                <a:defRPr/>
              </a:pPr>
              <a:t>‹N›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4972050" y="366713"/>
            <a:ext cx="1543050" cy="780097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342900" y="366713"/>
            <a:ext cx="4476750" cy="780097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E0D4C0-1ED6-4F0F-9440-F18C1BEED40D}" type="slidenum">
              <a:rPr lang="en-GB"/>
              <a:pPr>
                <a:defRPr/>
              </a:pPr>
              <a:t>‹N›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F6DA57-F3E3-4857-B8ED-19A473CDC59B}" type="slidenum">
              <a:rPr lang="en-GB"/>
              <a:pPr>
                <a:defRPr/>
              </a:pPr>
              <a:t>‹N›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541338" y="5875338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541338" y="3875088"/>
            <a:ext cx="5829300" cy="200025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D9F0DA-94CB-4F51-A61A-A96B41E3F826}" type="slidenum">
              <a:rPr lang="en-GB"/>
              <a:pPr>
                <a:defRPr/>
              </a:pPr>
              <a:t>‹N›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342900" y="2133600"/>
            <a:ext cx="3009900" cy="60340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3505200" y="2133600"/>
            <a:ext cx="3009900" cy="60340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9964B5-45DC-4992-80A0-4CEF8C9A9899}" type="slidenum">
              <a:rPr lang="en-GB"/>
              <a:pPr>
                <a:defRPr/>
              </a:pPr>
              <a:t>‹N›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342900" y="2046288"/>
            <a:ext cx="3030538" cy="8540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342900" y="2900363"/>
            <a:ext cx="3030538" cy="52673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3484563" y="2046288"/>
            <a:ext cx="3030537" cy="8540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3484563" y="2900363"/>
            <a:ext cx="3030537" cy="52673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065B2D-1363-437C-BFC1-1E517E5A53CE}" type="slidenum">
              <a:rPr lang="en-GB"/>
              <a:pPr>
                <a:defRPr/>
              </a:pPr>
              <a:t>‹N›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BCE37F-4218-4164-B31B-2AEAE49CB361}" type="slidenum">
              <a:rPr lang="en-GB"/>
              <a:pPr>
                <a:defRPr/>
              </a:pPr>
              <a:t>‹N›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F6C661-9AF8-4C2C-A991-56AC459102B4}" type="slidenum">
              <a:rPr lang="en-GB"/>
              <a:pPr>
                <a:defRPr/>
              </a:pPr>
              <a:t>‹N›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342900" y="363538"/>
            <a:ext cx="2255838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2681288" y="363538"/>
            <a:ext cx="3833812" cy="78041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342900" y="1912938"/>
            <a:ext cx="2255838" cy="62547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B20B40-3765-42CE-9691-7CD7D419931B}" type="slidenum">
              <a:rPr lang="en-GB"/>
              <a:pPr>
                <a:defRPr/>
              </a:pPr>
              <a:t>‹N›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344613" y="6400800"/>
            <a:ext cx="4114800" cy="7556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344613" y="81756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it-IT" noProof="0" smtClean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344613" y="7156450"/>
            <a:ext cx="4114800" cy="10731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720FC2-18F0-4CCB-BBC0-EF993CC91B82}" type="slidenum">
              <a:rPr lang="en-GB"/>
              <a:pPr>
                <a:defRPr/>
              </a:pPr>
              <a:t>‹N›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66713"/>
            <a:ext cx="61722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Fare clic per modificare lo stile del titolo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133600"/>
            <a:ext cx="6172200" cy="603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Fare clic per modificare gli stili del testo dello schema</a:t>
            </a:r>
          </a:p>
          <a:p>
            <a:pPr lvl="1"/>
            <a:r>
              <a:rPr lang="en-GB" smtClean="0"/>
              <a:t>Secondo livello</a:t>
            </a:r>
          </a:p>
          <a:p>
            <a:pPr lvl="2"/>
            <a:r>
              <a:rPr lang="en-GB" smtClean="0"/>
              <a:t>Terzo livello</a:t>
            </a:r>
          </a:p>
          <a:p>
            <a:pPr lvl="3"/>
            <a:r>
              <a:rPr lang="en-GB" smtClean="0"/>
              <a:t>Quarto livello</a:t>
            </a:r>
          </a:p>
          <a:p>
            <a:pPr lvl="4"/>
            <a:r>
              <a:rPr lang="en-GB" smtClean="0"/>
              <a:t>Quinto livello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8326438"/>
            <a:ext cx="1600200" cy="63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8326438"/>
            <a:ext cx="2171700" cy="63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8326438"/>
            <a:ext cx="1600200" cy="63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</a:defRPr>
            </a:lvl1pPr>
          </a:lstStyle>
          <a:p>
            <a:pPr>
              <a:defRPr/>
            </a:pPr>
            <a:fld id="{80C489FE-9DF0-4BB0-95B8-18648E2204FA}" type="slidenum">
              <a:rPr lang="en-GB"/>
              <a:pPr>
                <a:defRPr/>
              </a:pPr>
              <a:t>‹N›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1" name="CasellaDiTesto 340"/>
          <p:cNvSpPr txBox="1"/>
          <p:nvPr/>
        </p:nvSpPr>
        <p:spPr>
          <a:xfrm>
            <a:off x="596932" y="6428307"/>
            <a:ext cx="5660235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1000" b="1" smtClean="0">
                <a:latin typeface="Arial" pitchFamily="34" charset="0"/>
                <a:cs typeface="Arial" pitchFamily="34" charset="0"/>
              </a:rPr>
              <a:t>Figure S3</a:t>
            </a:r>
            <a:r>
              <a:rPr lang="it-IT" sz="1000" smtClean="0">
                <a:latin typeface="Arial" pitchFamily="34" charset="0"/>
                <a:cs typeface="Arial" pitchFamily="34" charset="0"/>
              </a:rPr>
              <a:t>. </a:t>
            </a:r>
            <a:r>
              <a:rPr lang="it-IT" sz="1000" b="1" dirty="0" smtClean="0">
                <a:latin typeface="Arial" pitchFamily="34" charset="0"/>
                <a:cs typeface="Arial" pitchFamily="34" charset="0"/>
              </a:rPr>
              <a:t>(A) </a:t>
            </a:r>
            <a:r>
              <a:rPr lang="it-IT" sz="1000" dirty="0" smtClean="0">
                <a:latin typeface="Arial" pitchFamily="34" charset="0"/>
                <a:cs typeface="Arial" pitchFamily="34" charset="0"/>
              </a:rPr>
              <a:t>Profile of regulatory T cells (Tregs) expressed as percentages of Foxp3</a:t>
            </a:r>
            <a:r>
              <a:rPr lang="it-IT" sz="1000" baseline="30000" dirty="0" smtClean="0">
                <a:latin typeface="Arial" pitchFamily="34" charset="0"/>
                <a:cs typeface="Arial" pitchFamily="34" charset="0"/>
              </a:rPr>
              <a:t>+</a:t>
            </a:r>
            <a:r>
              <a:rPr lang="it-IT" sz="1000" dirty="0" smtClean="0">
                <a:latin typeface="Arial" pitchFamily="34" charset="0"/>
                <a:cs typeface="Arial" pitchFamily="34" charset="0"/>
              </a:rPr>
              <a:t>CD127</a:t>
            </a:r>
            <a:r>
              <a:rPr lang="it-IT" sz="1000" baseline="30000" dirty="0" smtClean="0">
                <a:latin typeface="Arial" pitchFamily="34" charset="0"/>
                <a:cs typeface="Arial" pitchFamily="34" charset="0"/>
              </a:rPr>
              <a:t>-</a:t>
            </a:r>
            <a:r>
              <a:rPr lang="it-IT" sz="1000" dirty="0" smtClean="0">
                <a:latin typeface="Arial" pitchFamily="34" charset="0"/>
                <a:cs typeface="Arial" pitchFamily="34" charset="0"/>
              </a:rPr>
              <a:t> cells on gated CD4</a:t>
            </a:r>
            <a:r>
              <a:rPr lang="it-IT" sz="1000" baseline="30000" dirty="0" smtClean="0">
                <a:latin typeface="Arial" pitchFamily="34" charset="0"/>
                <a:cs typeface="Arial" pitchFamily="34" charset="0"/>
              </a:rPr>
              <a:t>+</a:t>
            </a:r>
            <a:r>
              <a:rPr lang="it-IT" sz="1000" dirty="0" smtClean="0">
                <a:latin typeface="Arial" pitchFamily="34" charset="0"/>
                <a:cs typeface="Arial" pitchFamily="34" charset="0"/>
              </a:rPr>
              <a:t>CD25</a:t>
            </a:r>
            <a:r>
              <a:rPr lang="it-IT" sz="1000" baseline="30000" dirty="0" smtClean="0">
                <a:latin typeface="Arial" pitchFamily="34" charset="0"/>
                <a:cs typeface="Arial" pitchFamily="34" charset="0"/>
              </a:rPr>
              <a:t>high</a:t>
            </a:r>
            <a:r>
              <a:rPr lang="it-IT" sz="1000" dirty="0" smtClean="0">
                <a:latin typeface="Arial" pitchFamily="34" charset="0"/>
                <a:cs typeface="Arial" pitchFamily="34" charset="0"/>
              </a:rPr>
              <a:t> and </a:t>
            </a:r>
            <a:r>
              <a:rPr lang="it-IT" sz="1000" b="1" dirty="0" smtClean="0">
                <a:latin typeface="Arial" pitchFamily="34" charset="0"/>
                <a:cs typeface="Arial" pitchFamily="34" charset="0"/>
              </a:rPr>
              <a:t>(B) </a:t>
            </a:r>
            <a:r>
              <a:rPr lang="it-IT" sz="1000" dirty="0" smtClean="0">
                <a:latin typeface="Arial" pitchFamily="34" charset="0"/>
                <a:cs typeface="Arial" pitchFamily="34" charset="0"/>
              </a:rPr>
              <a:t>of memory CD8</a:t>
            </a:r>
            <a:r>
              <a:rPr lang="it-IT" sz="1000" baseline="30000" dirty="0" smtClean="0">
                <a:latin typeface="Arial" pitchFamily="34" charset="0"/>
                <a:cs typeface="Arial" pitchFamily="34" charset="0"/>
              </a:rPr>
              <a:t>+</a:t>
            </a:r>
            <a:r>
              <a:rPr lang="it-IT" sz="1000" dirty="0" smtClean="0">
                <a:latin typeface="Arial" pitchFamily="34" charset="0"/>
                <a:cs typeface="Arial" pitchFamily="34" charset="0"/>
              </a:rPr>
              <a:t> T cells</a:t>
            </a:r>
            <a:r>
              <a:rPr lang="it-IT" sz="1000" b="1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it-IT" sz="1000" dirty="0" smtClean="0">
                <a:latin typeface="Arial" pitchFamily="34" charset="0"/>
                <a:cs typeface="Arial" pitchFamily="34" charset="0"/>
              </a:rPr>
              <a:t>expressed as percentages of CD45RO</a:t>
            </a:r>
            <a:r>
              <a:rPr lang="it-IT" sz="1000" baseline="30000" dirty="0" smtClean="0">
                <a:latin typeface="Arial" pitchFamily="34" charset="0"/>
                <a:cs typeface="Arial" pitchFamily="34" charset="0"/>
              </a:rPr>
              <a:t>+</a:t>
            </a:r>
            <a:r>
              <a:rPr lang="it-IT" sz="1000" dirty="0" smtClean="0">
                <a:latin typeface="Arial" pitchFamily="34" charset="0"/>
                <a:cs typeface="Arial" pitchFamily="34" charset="0"/>
              </a:rPr>
              <a:t>RA</a:t>
            </a:r>
            <a:r>
              <a:rPr lang="it-IT" sz="1000" baseline="30000" dirty="0" smtClean="0">
                <a:latin typeface="Arial" pitchFamily="34" charset="0"/>
                <a:cs typeface="Arial" pitchFamily="34" charset="0"/>
              </a:rPr>
              <a:t>-</a:t>
            </a:r>
            <a:r>
              <a:rPr lang="it-IT" sz="1000" dirty="0" smtClean="0">
                <a:latin typeface="Arial" pitchFamily="34" charset="0"/>
                <a:cs typeface="Arial" pitchFamily="34" charset="0"/>
              </a:rPr>
              <a:t> on CD8</a:t>
            </a:r>
            <a:r>
              <a:rPr lang="it-IT" sz="1000" baseline="30000" dirty="0" smtClean="0">
                <a:latin typeface="Arial" pitchFamily="34" charset="0"/>
                <a:cs typeface="Arial" pitchFamily="34" charset="0"/>
              </a:rPr>
              <a:t>+</a:t>
            </a:r>
            <a:r>
              <a:rPr lang="it-IT" sz="1000" dirty="0" smtClean="0">
                <a:latin typeface="Arial" pitchFamily="34" charset="0"/>
                <a:cs typeface="Arial" pitchFamily="34" charset="0"/>
              </a:rPr>
              <a:t> T cells in the patient before, during and after immunosuppressive drug withdrawal. </a:t>
            </a:r>
            <a:r>
              <a:rPr lang="en-US" sz="1000" dirty="0" smtClean="0"/>
              <a:t>Colored boxes highlight the sequential phases of CsA and MMF tapering and discontinuation, indicated by arrows. </a:t>
            </a:r>
            <a:r>
              <a:rPr lang="en-US" sz="1000" b="1" dirty="0" smtClean="0"/>
              <a:t>(C-H) </a:t>
            </a:r>
            <a:r>
              <a:rPr lang="en-US" sz="1000" dirty="0" smtClean="0"/>
              <a:t>Representative g</a:t>
            </a:r>
            <a:r>
              <a:rPr lang="it-IT" sz="1000" dirty="0" smtClean="0">
                <a:latin typeface="Arial" pitchFamily="34" charset="0"/>
                <a:cs typeface="Arial" pitchFamily="34" charset="0"/>
              </a:rPr>
              <a:t>ating strategy for CD45RA</a:t>
            </a:r>
            <a:r>
              <a:rPr lang="it-IT" sz="1000" baseline="30000" dirty="0" smtClean="0">
                <a:latin typeface="Arial" pitchFamily="34" charset="0"/>
                <a:cs typeface="Arial" pitchFamily="34" charset="0"/>
              </a:rPr>
              <a:t>-</a:t>
            </a:r>
            <a:r>
              <a:rPr lang="it-IT" sz="1000" dirty="0" smtClean="0">
                <a:latin typeface="Arial" pitchFamily="34" charset="0"/>
                <a:cs typeface="Arial" pitchFamily="34" charset="0"/>
              </a:rPr>
              <a:t>RO</a:t>
            </a:r>
            <a:r>
              <a:rPr lang="it-IT" sz="1000" baseline="30000" dirty="0" smtClean="0">
                <a:latin typeface="Arial" pitchFamily="34" charset="0"/>
                <a:cs typeface="Arial" pitchFamily="34" charset="0"/>
              </a:rPr>
              <a:t>+</a:t>
            </a:r>
            <a:r>
              <a:rPr lang="it-IT" sz="1000" dirty="0" smtClean="0">
                <a:latin typeface="Arial" pitchFamily="34" charset="0"/>
                <a:cs typeface="Arial" pitchFamily="34" charset="0"/>
              </a:rPr>
              <a:t> memory CD8</a:t>
            </a:r>
            <a:r>
              <a:rPr lang="it-IT" sz="1000" baseline="30000" dirty="0" smtClean="0">
                <a:latin typeface="Arial" pitchFamily="34" charset="0"/>
                <a:cs typeface="Arial" pitchFamily="34" charset="0"/>
              </a:rPr>
              <a:t>+ </a:t>
            </a:r>
            <a:r>
              <a:rPr lang="it-IT" sz="1000" dirty="0" smtClean="0">
                <a:latin typeface="Arial" pitchFamily="34" charset="0"/>
                <a:cs typeface="Arial" pitchFamily="34" charset="0"/>
              </a:rPr>
              <a:t>T cells and CD4</a:t>
            </a:r>
            <a:r>
              <a:rPr lang="it-IT" sz="1000" baseline="30000" dirty="0" smtClean="0">
                <a:latin typeface="Arial" pitchFamily="34" charset="0"/>
                <a:cs typeface="Arial" pitchFamily="34" charset="0"/>
              </a:rPr>
              <a:t>+</a:t>
            </a:r>
            <a:r>
              <a:rPr lang="it-IT" sz="1000" dirty="0" smtClean="0">
                <a:latin typeface="Arial" pitchFamily="34" charset="0"/>
                <a:cs typeface="Arial" pitchFamily="34" charset="0"/>
              </a:rPr>
              <a:t>CD25</a:t>
            </a:r>
            <a:r>
              <a:rPr lang="it-IT" sz="1000" baseline="30000" dirty="0" smtClean="0">
                <a:latin typeface="Arial" pitchFamily="34" charset="0"/>
                <a:cs typeface="Arial" pitchFamily="34" charset="0"/>
              </a:rPr>
              <a:t>high</a:t>
            </a:r>
            <a:r>
              <a:rPr lang="it-IT" sz="1000" dirty="0" smtClean="0">
                <a:latin typeface="Arial" pitchFamily="34" charset="0"/>
                <a:cs typeface="Arial" pitchFamily="34" charset="0"/>
              </a:rPr>
              <a:t>Foxp3</a:t>
            </a:r>
            <a:r>
              <a:rPr lang="it-IT" sz="1000" baseline="30000" dirty="0" smtClean="0">
                <a:latin typeface="Arial" pitchFamily="34" charset="0"/>
                <a:cs typeface="Arial" pitchFamily="34" charset="0"/>
              </a:rPr>
              <a:t>+</a:t>
            </a:r>
            <a:r>
              <a:rPr lang="it-IT" sz="1000" dirty="0" smtClean="0">
                <a:latin typeface="Arial" pitchFamily="34" charset="0"/>
                <a:cs typeface="Arial" pitchFamily="34" charset="0"/>
              </a:rPr>
              <a:t>CD127</a:t>
            </a:r>
            <a:r>
              <a:rPr lang="it-IT" sz="1000" baseline="30000" dirty="0" smtClean="0">
                <a:latin typeface="Arial" pitchFamily="34" charset="0"/>
                <a:cs typeface="Arial" pitchFamily="34" charset="0"/>
              </a:rPr>
              <a:t>- </a:t>
            </a:r>
            <a:r>
              <a:rPr lang="it-IT" sz="1000" dirty="0" smtClean="0">
                <a:latin typeface="Arial" pitchFamily="34" charset="0"/>
                <a:cs typeface="Arial" pitchFamily="34" charset="0"/>
              </a:rPr>
              <a:t>Tregs is shown as contour plots with outliers. After gating singlets, live CD45</a:t>
            </a:r>
            <a:r>
              <a:rPr lang="it-IT" sz="1000" baseline="30000" dirty="0" smtClean="0">
                <a:latin typeface="Arial" pitchFamily="34" charset="0"/>
                <a:cs typeface="Arial" pitchFamily="34" charset="0"/>
              </a:rPr>
              <a:t>+</a:t>
            </a:r>
            <a:r>
              <a:rPr lang="it-IT" sz="1000" dirty="0" smtClean="0">
                <a:latin typeface="Arial" pitchFamily="34" charset="0"/>
                <a:cs typeface="Arial" pitchFamily="34" charset="0"/>
              </a:rPr>
              <a:t> cells </a:t>
            </a:r>
            <a:r>
              <a:rPr lang="it-IT" sz="1000" b="1" dirty="0" smtClean="0">
                <a:latin typeface="Arial" pitchFamily="34" charset="0"/>
                <a:cs typeface="Arial" pitchFamily="34" charset="0"/>
              </a:rPr>
              <a:t>(C)</a:t>
            </a:r>
            <a:r>
              <a:rPr lang="it-IT" sz="1000" dirty="0" smtClean="0">
                <a:latin typeface="Arial" pitchFamily="34" charset="0"/>
                <a:cs typeface="Arial" pitchFamily="34" charset="0"/>
              </a:rPr>
              <a:t> are analysed for CD3 expression </a:t>
            </a:r>
            <a:r>
              <a:rPr lang="it-IT" sz="1000" b="1" dirty="0" smtClean="0">
                <a:latin typeface="Arial" pitchFamily="34" charset="0"/>
                <a:cs typeface="Arial" pitchFamily="34" charset="0"/>
              </a:rPr>
              <a:t>(D)</a:t>
            </a:r>
            <a:r>
              <a:rPr lang="it-IT" sz="1000" dirty="0" smtClean="0">
                <a:latin typeface="Arial" pitchFamily="34" charset="0"/>
                <a:cs typeface="Arial" pitchFamily="34" charset="0"/>
              </a:rPr>
              <a:t> and plotted for CD8 (red box in panel </a:t>
            </a:r>
            <a:r>
              <a:rPr lang="it-IT" sz="1000" b="1" dirty="0" smtClean="0">
                <a:latin typeface="Arial" pitchFamily="34" charset="0"/>
                <a:cs typeface="Arial" pitchFamily="34" charset="0"/>
              </a:rPr>
              <a:t>E</a:t>
            </a:r>
            <a:r>
              <a:rPr lang="it-IT" sz="1000" dirty="0" smtClean="0">
                <a:latin typeface="Arial" pitchFamily="34" charset="0"/>
                <a:cs typeface="Arial" pitchFamily="34" charset="0"/>
              </a:rPr>
              <a:t>) and CD4 (blu box in panel </a:t>
            </a:r>
            <a:r>
              <a:rPr lang="it-IT" sz="1000" b="1" dirty="0" smtClean="0">
                <a:latin typeface="Arial" pitchFamily="34" charset="0"/>
                <a:cs typeface="Arial" pitchFamily="34" charset="0"/>
              </a:rPr>
              <a:t>E</a:t>
            </a:r>
            <a:r>
              <a:rPr lang="it-IT" sz="1000" dirty="0" smtClean="0">
                <a:latin typeface="Arial" pitchFamily="34" charset="0"/>
                <a:cs typeface="Arial" pitchFamily="34" charset="0"/>
              </a:rPr>
              <a:t>) expression, </a:t>
            </a:r>
            <a:r>
              <a:rPr lang="it-IT" sz="1000" b="1" dirty="0" smtClean="0">
                <a:latin typeface="Arial" pitchFamily="34" charset="0"/>
                <a:cs typeface="Arial" pitchFamily="34" charset="0"/>
              </a:rPr>
              <a:t>(F)</a:t>
            </a:r>
            <a:r>
              <a:rPr lang="it-IT" sz="1000" dirty="0" smtClean="0">
                <a:latin typeface="Arial" pitchFamily="34" charset="0"/>
                <a:cs typeface="Arial" pitchFamily="34" charset="0"/>
              </a:rPr>
              <a:t> gated CD8</a:t>
            </a:r>
            <a:r>
              <a:rPr lang="it-IT" sz="1000" baseline="30000" dirty="0" smtClean="0">
                <a:latin typeface="Arial" pitchFamily="34" charset="0"/>
                <a:cs typeface="Arial" pitchFamily="34" charset="0"/>
              </a:rPr>
              <a:t>+</a:t>
            </a:r>
            <a:r>
              <a:rPr lang="it-IT" sz="1000" dirty="0" smtClean="0">
                <a:latin typeface="Arial" pitchFamily="34" charset="0"/>
                <a:cs typeface="Arial" pitchFamily="34" charset="0"/>
              </a:rPr>
              <a:t> T cells were then plotted for CD45RA and CD45RO expression. CD4+ T cells are plotted for CD4 and CD25 expression </a:t>
            </a:r>
            <a:r>
              <a:rPr lang="it-IT" sz="1000" b="1" dirty="0" smtClean="0">
                <a:latin typeface="Arial" pitchFamily="34" charset="0"/>
                <a:cs typeface="Arial" pitchFamily="34" charset="0"/>
              </a:rPr>
              <a:t>(G)</a:t>
            </a:r>
            <a:r>
              <a:rPr lang="it-IT" sz="1000" dirty="0" smtClean="0">
                <a:latin typeface="Arial" pitchFamily="34" charset="0"/>
                <a:cs typeface="Arial" pitchFamily="34" charset="0"/>
              </a:rPr>
              <a:t> and CD25</a:t>
            </a:r>
            <a:r>
              <a:rPr lang="it-IT" sz="1000" baseline="30000" dirty="0" smtClean="0">
                <a:latin typeface="Arial" pitchFamily="34" charset="0"/>
                <a:cs typeface="Arial" pitchFamily="34" charset="0"/>
              </a:rPr>
              <a:t>bright</a:t>
            </a:r>
            <a:r>
              <a:rPr lang="it-IT" sz="1000" dirty="0" smtClean="0">
                <a:latin typeface="Arial" pitchFamily="34" charset="0"/>
                <a:cs typeface="Arial" pitchFamily="34" charset="0"/>
              </a:rPr>
              <a:t>CD4</a:t>
            </a:r>
            <a:r>
              <a:rPr lang="it-IT" sz="1000" baseline="30000" dirty="0" smtClean="0">
                <a:latin typeface="Arial" pitchFamily="34" charset="0"/>
                <a:cs typeface="Arial" pitchFamily="34" charset="0"/>
              </a:rPr>
              <a:t>+</a:t>
            </a:r>
            <a:r>
              <a:rPr lang="it-IT" sz="1000" dirty="0" smtClean="0">
                <a:latin typeface="Arial" pitchFamily="34" charset="0"/>
                <a:cs typeface="Arial" pitchFamily="34" charset="0"/>
              </a:rPr>
              <a:t> T cells (green box) are gated and analysed for CD127 and Foxp3 expression </a:t>
            </a:r>
            <a:r>
              <a:rPr lang="it-IT" sz="1000" b="1" dirty="0" smtClean="0">
                <a:latin typeface="Arial" pitchFamily="34" charset="0"/>
                <a:cs typeface="Arial" pitchFamily="34" charset="0"/>
              </a:rPr>
              <a:t>(H)</a:t>
            </a:r>
            <a:r>
              <a:rPr lang="it-IT" sz="1000" dirty="0" smtClean="0">
                <a:latin typeface="Arial" pitchFamily="34" charset="0"/>
                <a:cs typeface="Arial" pitchFamily="34" charset="0"/>
              </a:rPr>
              <a:t>.   </a:t>
            </a:r>
          </a:p>
          <a:p>
            <a:pPr algn="just"/>
            <a:r>
              <a:rPr lang="it-IT" sz="1000" dirty="0" smtClean="0">
                <a:latin typeface="Arial" pitchFamily="34" charset="0"/>
                <a:cs typeface="Arial" pitchFamily="34" charset="0"/>
              </a:rPr>
              <a:t> </a:t>
            </a:r>
          </a:p>
          <a:p>
            <a:pPr algn="just"/>
            <a:r>
              <a:rPr lang="it-IT" sz="800" dirty="0" smtClean="0">
                <a:latin typeface="Arial" pitchFamily="34" charset="0"/>
                <a:cs typeface="Arial" pitchFamily="34" charset="0"/>
              </a:rPr>
              <a:t>CsA: Cyclosporine A, MMF: mycophenolate mofetil.</a:t>
            </a:r>
            <a:endParaRPr lang="it-IT" sz="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7" name="CasellaDiTesto 196"/>
          <p:cNvSpPr txBox="1"/>
          <p:nvPr/>
        </p:nvSpPr>
        <p:spPr>
          <a:xfrm>
            <a:off x="2619264" y="4452499"/>
            <a:ext cx="28405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000" b="1" dirty="0" smtClean="0"/>
              <a:t>G</a:t>
            </a:r>
            <a:endParaRPr lang="it-IT" sz="1000" b="1" dirty="0"/>
          </a:p>
        </p:txBody>
      </p:sp>
      <p:sp>
        <p:nvSpPr>
          <p:cNvPr id="198" name="CasellaDiTesto 197"/>
          <p:cNvSpPr txBox="1"/>
          <p:nvPr/>
        </p:nvSpPr>
        <p:spPr>
          <a:xfrm>
            <a:off x="4351359" y="4452499"/>
            <a:ext cx="27764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000" b="1" dirty="0" smtClean="0"/>
              <a:t>H</a:t>
            </a:r>
            <a:endParaRPr lang="it-IT" sz="1000" b="1" dirty="0"/>
          </a:p>
        </p:txBody>
      </p:sp>
      <p:pic>
        <p:nvPicPr>
          <p:cNvPr id="202" name="Picture 3"/>
          <p:cNvPicPr preferRelativeResize="0"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3664" y="2773350"/>
            <a:ext cx="1788429" cy="1716000"/>
          </a:xfrm>
          <a:prstGeom prst="rect">
            <a:avLst/>
          </a:prstGeom>
          <a:solidFill>
            <a:schemeClr val="accent2"/>
          </a:solidFill>
        </p:spPr>
      </p:pic>
      <p:pic>
        <p:nvPicPr>
          <p:cNvPr id="203" name="Picture 4"/>
          <p:cNvPicPr preferRelativeResize="0"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67984" y="2779709"/>
            <a:ext cx="1833000" cy="1721571"/>
          </a:xfrm>
          <a:prstGeom prst="rect">
            <a:avLst/>
          </a:prstGeom>
          <a:solidFill>
            <a:schemeClr val="accent2"/>
          </a:solidFill>
        </p:spPr>
      </p:pic>
      <p:grpSp>
        <p:nvGrpSpPr>
          <p:cNvPr id="204" name="Group 21"/>
          <p:cNvGrpSpPr>
            <a:grpSpLocks noChangeAspect="1"/>
          </p:cNvGrpSpPr>
          <p:nvPr/>
        </p:nvGrpSpPr>
        <p:grpSpPr>
          <a:xfrm>
            <a:off x="4245980" y="2779452"/>
            <a:ext cx="1780747" cy="1720440"/>
            <a:chOff x="296996" y="3885820"/>
            <a:chExt cx="2743477" cy="2615675"/>
          </a:xfrm>
        </p:grpSpPr>
        <p:pic>
          <p:nvPicPr>
            <p:cNvPr id="205" name="Picture 5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96996" y="3885820"/>
              <a:ext cx="2743477" cy="2615675"/>
            </a:xfrm>
            <a:prstGeom prst="rect">
              <a:avLst/>
            </a:prstGeom>
          </p:spPr>
        </p:pic>
        <p:sp>
          <p:nvSpPr>
            <p:cNvPr id="206" name="Rectangle 9"/>
            <p:cNvSpPr/>
            <p:nvPr/>
          </p:nvSpPr>
          <p:spPr>
            <a:xfrm>
              <a:off x="844190" y="3921918"/>
              <a:ext cx="1062615" cy="1113782"/>
            </a:xfrm>
            <a:prstGeom prst="rect">
              <a:avLst/>
            </a:prstGeom>
            <a:noFill/>
            <a:ln w="190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233" name="Rectangle 10"/>
            <p:cNvSpPr/>
            <p:nvPr/>
          </p:nvSpPr>
          <p:spPr>
            <a:xfrm>
              <a:off x="1939065" y="5068928"/>
              <a:ext cx="1064154" cy="1007396"/>
            </a:xfrm>
            <a:prstGeom prst="rect">
              <a:avLst/>
            </a:prstGeom>
            <a:noFill/>
            <a:ln w="19050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  <p:grpSp>
        <p:nvGrpSpPr>
          <p:cNvPr id="234" name="Group 18"/>
          <p:cNvGrpSpPr>
            <a:grpSpLocks noChangeAspect="1"/>
          </p:cNvGrpSpPr>
          <p:nvPr/>
        </p:nvGrpSpPr>
        <p:grpSpPr>
          <a:xfrm>
            <a:off x="467368" y="4675769"/>
            <a:ext cx="1782000" cy="1717200"/>
            <a:chOff x="3314851" y="3877857"/>
            <a:chExt cx="2759344" cy="2631600"/>
          </a:xfrm>
        </p:grpSpPr>
        <p:pic>
          <p:nvPicPr>
            <p:cNvPr id="235" name="Picture 14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314851" y="3877857"/>
              <a:ext cx="2759344" cy="2631600"/>
            </a:xfrm>
            <a:prstGeom prst="rect">
              <a:avLst/>
            </a:prstGeom>
          </p:spPr>
        </p:pic>
        <p:sp>
          <p:nvSpPr>
            <p:cNvPr id="236" name="Rectangle 15"/>
            <p:cNvSpPr/>
            <p:nvPr/>
          </p:nvSpPr>
          <p:spPr>
            <a:xfrm>
              <a:off x="3876136" y="3921918"/>
              <a:ext cx="2150091" cy="2148654"/>
            </a:xfrm>
            <a:prstGeom prst="rect">
              <a:avLst/>
            </a:prstGeom>
            <a:noFill/>
            <a:ln w="190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  <p:grpSp>
        <p:nvGrpSpPr>
          <p:cNvPr id="238" name="Group 19"/>
          <p:cNvGrpSpPr>
            <a:grpSpLocks noChangeAspect="1"/>
          </p:cNvGrpSpPr>
          <p:nvPr/>
        </p:nvGrpSpPr>
        <p:grpSpPr>
          <a:xfrm>
            <a:off x="2435399" y="4672842"/>
            <a:ext cx="1782000" cy="1717200"/>
            <a:chOff x="7487984" y="3885820"/>
            <a:chExt cx="2743478" cy="2632716"/>
          </a:xfrm>
        </p:grpSpPr>
        <p:pic>
          <p:nvPicPr>
            <p:cNvPr id="245" name="Picture 6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7487984" y="3885820"/>
              <a:ext cx="2743478" cy="2632716"/>
            </a:xfrm>
            <a:prstGeom prst="rect">
              <a:avLst/>
            </a:prstGeom>
          </p:spPr>
        </p:pic>
        <p:sp>
          <p:nvSpPr>
            <p:cNvPr id="246" name="Rectangle 11"/>
            <p:cNvSpPr/>
            <p:nvPr/>
          </p:nvSpPr>
          <p:spPr>
            <a:xfrm>
              <a:off x="8033388" y="3921918"/>
              <a:ext cx="2153652" cy="2154406"/>
            </a:xfrm>
            <a:prstGeom prst="rect">
              <a:avLst/>
            </a:prstGeom>
            <a:noFill/>
            <a:ln w="19050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247" name="Rectangle 12"/>
            <p:cNvSpPr/>
            <p:nvPr/>
          </p:nvSpPr>
          <p:spPr>
            <a:xfrm>
              <a:off x="9192430" y="4424655"/>
              <a:ext cx="750957" cy="753257"/>
            </a:xfrm>
            <a:prstGeom prst="rect">
              <a:avLst/>
            </a:prstGeom>
            <a:noFill/>
            <a:ln w="19050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  <p:grpSp>
        <p:nvGrpSpPr>
          <p:cNvPr id="248" name="Group 20"/>
          <p:cNvGrpSpPr>
            <a:grpSpLocks noChangeAspect="1"/>
          </p:cNvGrpSpPr>
          <p:nvPr/>
        </p:nvGrpSpPr>
        <p:grpSpPr>
          <a:xfrm>
            <a:off x="4252932" y="4670509"/>
            <a:ext cx="1765660" cy="1717200"/>
            <a:chOff x="10880701" y="3885820"/>
            <a:chExt cx="2751997" cy="2641236"/>
          </a:xfrm>
        </p:grpSpPr>
        <p:pic>
          <p:nvPicPr>
            <p:cNvPr id="257" name="Picture 7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10880701" y="3885820"/>
              <a:ext cx="2751997" cy="2641236"/>
            </a:xfrm>
            <a:prstGeom prst="rect">
              <a:avLst/>
            </a:prstGeom>
          </p:spPr>
        </p:pic>
        <p:sp>
          <p:nvSpPr>
            <p:cNvPr id="258" name="Rectangle 13"/>
            <p:cNvSpPr/>
            <p:nvPr/>
          </p:nvSpPr>
          <p:spPr>
            <a:xfrm>
              <a:off x="11983755" y="5402178"/>
              <a:ext cx="1600201" cy="684000"/>
            </a:xfrm>
            <a:prstGeom prst="rect">
              <a:avLst/>
            </a:prstGeom>
            <a:noFill/>
            <a:ln w="19050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  <p:sp>
        <p:nvSpPr>
          <p:cNvPr id="196" name="CasellaDiTesto 195"/>
          <p:cNvSpPr txBox="1"/>
          <p:nvPr/>
        </p:nvSpPr>
        <p:spPr>
          <a:xfrm>
            <a:off x="810967" y="4452499"/>
            <a:ext cx="26321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000" b="1" dirty="0" smtClean="0"/>
              <a:t>F</a:t>
            </a:r>
            <a:endParaRPr lang="it-IT" sz="1000" b="1" dirty="0"/>
          </a:p>
        </p:txBody>
      </p:sp>
      <p:sp>
        <p:nvSpPr>
          <p:cNvPr id="191" name="CasellaDiTesto 190"/>
          <p:cNvSpPr txBox="1"/>
          <p:nvPr/>
        </p:nvSpPr>
        <p:spPr>
          <a:xfrm>
            <a:off x="688831" y="2593255"/>
            <a:ext cx="27764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000" b="1" dirty="0" smtClean="0"/>
              <a:t>C</a:t>
            </a:r>
            <a:endParaRPr lang="it-IT" sz="1000" b="1" dirty="0"/>
          </a:p>
        </p:txBody>
      </p:sp>
      <p:sp>
        <p:nvSpPr>
          <p:cNvPr id="194" name="CasellaDiTesto 193"/>
          <p:cNvSpPr txBox="1"/>
          <p:nvPr/>
        </p:nvSpPr>
        <p:spPr>
          <a:xfrm>
            <a:off x="2524378" y="2593255"/>
            <a:ext cx="27764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000" b="1" dirty="0" smtClean="0"/>
              <a:t>D</a:t>
            </a:r>
            <a:endParaRPr lang="it-IT" sz="1000" b="1" dirty="0"/>
          </a:p>
        </p:txBody>
      </p:sp>
      <p:sp>
        <p:nvSpPr>
          <p:cNvPr id="195" name="CasellaDiTesto 194"/>
          <p:cNvSpPr txBox="1"/>
          <p:nvPr/>
        </p:nvSpPr>
        <p:spPr>
          <a:xfrm>
            <a:off x="4355367" y="2593255"/>
            <a:ext cx="26962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000" b="1" dirty="0" smtClean="0"/>
              <a:t>E</a:t>
            </a:r>
            <a:endParaRPr lang="it-IT" sz="1000" b="1" dirty="0"/>
          </a:p>
        </p:txBody>
      </p:sp>
      <p:grpSp>
        <p:nvGrpSpPr>
          <p:cNvPr id="297" name="Gruppo 296"/>
          <p:cNvGrpSpPr/>
          <p:nvPr/>
        </p:nvGrpSpPr>
        <p:grpSpPr>
          <a:xfrm>
            <a:off x="586157" y="704902"/>
            <a:ext cx="2725263" cy="1840313"/>
            <a:chOff x="479827" y="704902"/>
            <a:chExt cx="2725263" cy="1840313"/>
          </a:xfrm>
        </p:grpSpPr>
        <p:sp>
          <p:nvSpPr>
            <p:cNvPr id="455" name="Rettangolo 454"/>
            <p:cNvSpPr>
              <a:spLocks/>
            </p:cNvSpPr>
            <p:nvPr/>
          </p:nvSpPr>
          <p:spPr>
            <a:xfrm>
              <a:off x="1366696" y="1145948"/>
              <a:ext cx="846349" cy="505570"/>
            </a:xfrm>
            <a:prstGeom prst="rect">
              <a:avLst/>
            </a:prstGeom>
            <a:solidFill>
              <a:srgbClr val="8064A2">
                <a:lumMod val="60000"/>
                <a:lumOff val="40000"/>
              </a:srgbClr>
            </a:solidFill>
            <a:ln w="9525" cap="flat" cmpd="sng" algn="ctr">
              <a:solidFill>
                <a:schemeClr val="accent4">
                  <a:lumMod val="20000"/>
                  <a:lumOff val="80000"/>
                </a:scheme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400" b="0" i="0" u="none" strike="noStrike" kern="0" cap="none" spc="0" normalizeH="0" baseline="0" noProof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727" name="Text Box 106"/>
            <p:cNvSpPr txBox="1">
              <a:spLocks noChangeAspect="1" noChangeArrowheads="1"/>
            </p:cNvSpPr>
            <p:nvPr/>
          </p:nvSpPr>
          <p:spPr bwMode="auto">
            <a:xfrm rot="16200000">
              <a:off x="2322593" y="1942676"/>
              <a:ext cx="697187" cy="2451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r"/>
              <a:r>
                <a:rPr lang="it-IT" sz="500" b="1" dirty="0" smtClean="0">
                  <a:latin typeface="Arial" pitchFamily="34" charset="0"/>
                  <a:cs typeface="Arial" pitchFamily="34" charset="0"/>
                </a:rPr>
                <a:t>MMF tap</a:t>
              </a:r>
              <a:endParaRPr lang="en-GB" sz="5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33" name="Text Box 1011"/>
            <p:cNvSpPr txBox="1">
              <a:spLocks noChangeArrowheads="1"/>
            </p:cNvSpPr>
            <p:nvPr/>
          </p:nvSpPr>
          <p:spPr bwMode="auto">
            <a:xfrm rot="16200000">
              <a:off x="-24554" y="1563321"/>
              <a:ext cx="1253869" cy="2000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GB" sz="700" dirty="0"/>
                <a:t>% on CD4</a:t>
              </a:r>
              <a:r>
                <a:rPr lang="en-GB" sz="700" baseline="30000" dirty="0"/>
                <a:t>+</a:t>
              </a:r>
              <a:r>
                <a:rPr lang="en-GB" sz="700" dirty="0"/>
                <a:t>CD25</a:t>
              </a:r>
              <a:r>
                <a:rPr lang="en-GB" sz="700" baseline="30000" dirty="0"/>
                <a:t>high</a:t>
              </a:r>
              <a:r>
                <a:rPr lang="en-GB" sz="700" dirty="0"/>
                <a:t> T cells</a:t>
              </a:r>
              <a:endParaRPr lang="el-GR" sz="700" dirty="0">
                <a:cs typeface="Arial" pitchFamily="34" charset="0"/>
              </a:endParaRPr>
            </a:p>
          </p:txBody>
        </p:sp>
        <p:sp>
          <p:nvSpPr>
            <p:cNvPr id="340" name="Text Box 776"/>
            <p:cNvSpPr txBox="1">
              <a:spLocks noChangeArrowheads="1"/>
            </p:cNvSpPr>
            <p:nvPr/>
          </p:nvSpPr>
          <p:spPr bwMode="auto">
            <a:xfrm>
              <a:off x="837472" y="840344"/>
              <a:ext cx="2061783" cy="2154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GB" sz="800" b="1" dirty="0"/>
                <a:t>Foxp3</a:t>
              </a:r>
              <a:r>
                <a:rPr lang="en-GB" sz="800" b="1" baseline="30000" dirty="0"/>
                <a:t>+</a:t>
              </a:r>
              <a:r>
                <a:rPr lang="en-GB" sz="800" b="1" dirty="0"/>
                <a:t>CD127</a:t>
              </a:r>
              <a:r>
                <a:rPr lang="en-GB" sz="800" b="1" baseline="30000" dirty="0"/>
                <a:t>-</a:t>
              </a:r>
              <a:r>
                <a:rPr lang="en-GB" sz="800" b="1" dirty="0"/>
                <a:t> Regulatory CD4</a:t>
              </a:r>
              <a:r>
                <a:rPr lang="en-GB" sz="800" b="1" baseline="30000" dirty="0"/>
                <a:t>+</a:t>
              </a:r>
              <a:r>
                <a:rPr lang="en-GB" sz="800" b="1" dirty="0"/>
                <a:t> T cells</a:t>
              </a:r>
              <a:endParaRPr lang="el-GR" sz="800" b="1" dirty="0">
                <a:cs typeface="Arial" pitchFamily="34" charset="0"/>
              </a:endParaRPr>
            </a:p>
          </p:txBody>
        </p:sp>
        <p:sp>
          <p:nvSpPr>
            <p:cNvPr id="387" name="Rectangle 693"/>
            <p:cNvSpPr>
              <a:spLocks noChangeArrowheads="1"/>
            </p:cNvSpPr>
            <p:nvPr/>
          </p:nvSpPr>
          <p:spPr bwMode="auto">
            <a:xfrm>
              <a:off x="775343" y="2185123"/>
              <a:ext cx="51308" cy="1108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GB" sz="500">
                  <a:solidFill>
                    <a:srgbClr val="000000"/>
                  </a:solidFill>
                </a:rPr>
                <a:t>0</a:t>
              </a:r>
              <a:endParaRPr lang="en-GB" sz="500"/>
            </a:p>
          </p:txBody>
        </p:sp>
        <p:sp>
          <p:nvSpPr>
            <p:cNvPr id="388" name="Rectangle 694"/>
            <p:cNvSpPr>
              <a:spLocks noChangeArrowheads="1"/>
            </p:cNvSpPr>
            <p:nvPr/>
          </p:nvSpPr>
          <p:spPr bwMode="auto">
            <a:xfrm>
              <a:off x="715760" y="2042784"/>
              <a:ext cx="102616" cy="1108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GB" sz="500" dirty="0">
                  <a:solidFill>
                    <a:srgbClr val="000000"/>
                  </a:solidFill>
                </a:rPr>
                <a:t>10</a:t>
              </a:r>
              <a:endParaRPr lang="en-GB" sz="500" dirty="0"/>
            </a:p>
          </p:txBody>
        </p:sp>
        <p:sp>
          <p:nvSpPr>
            <p:cNvPr id="389" name="Rectangle 695"/>
            <p:cNvSpPr>
              <a:spLocks noChangeArrowheads="1"/>
            </p:cNvSpPr>
            <p:nvPr/>
          </p:nvSpPr>
          <p:spPr bwMode="auto">
            <a:xfrm>
              <a:off x="715760" y="1900445"/>
              <a:ext cx="102616" cy="1108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GB" sz="500" dirty="0">
                  <a:solidFill>
                    <a:srgbClr val="000000"/>
                  </a:solidFill>
                </a:rPr>
                <a:t>20</a:t>
              </a:r>
              <a:endParaRPr lang="en-GB" sz="500" dirty="0"/>
            </a:p>
          </p:txBody>
        </p:sp>
        <p:sp>
          <p:nvSpPr>
            <p:cNvPr id="390" name="Rectangle 696"/>
            <p:cNvSpPr>
              <a:spLocks noChangeArrowheads="1"/>
            </p:cNvSpPr>
            <p:nvPr/>
          </p:nvSpPr>
          <p:spPr bwMode="auto">
            <a:xfrm>
              <a:off x="715760" y="1758106"/>
              <a:ext cx="102616" cy="1108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GB" sz="500" dirty="0">
                  <a:solidFill>
                    <a:srgbClr val="000000"/>
                  </a:solidFill>
                </a:rPr>
                <a:t>30</a:t>
              </a:r>
              <a:endParaRPr lang="en-GB" sz="500" dirty="0"/>
            </a:p>
          </p:txBody>
        </p:sp>
        <p:sp>
          <p:nvSpPr>
            <p:cNvPr id="391" name="Rectangle 697"/>
            <p:cNvSpPr>
              <a:spLocks noChangeArrowheads="1"/>
            </p:cNvSpPr>
            <p:nvPr/>
          </p:nvSpPr>
          <p:spPr bwMode="auto">
            <a:xfrm>
              <a:off x="715760" y="1615766"/>
              <a:ext cx="102616" cy="1108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GB" sz="500" dirty="0">
                  <a:solidFill>
                    <a:srgbClr val="000000"/>
                  </a:solidFill>
                </a:rPr>
                <a:t>40</a:t>
              </a:r>
              <a:endParaRPr lang="en-GB" sz="500" dirty="0"/>
            </a:p>
          </p:txBody>
        </p:sp>
        <p:sp>
          <p:nvSpPr>
            <p:cNvPr id="392" name="Rectangle 698"/>
            <p:cNvSpPr>
              <a:spLocks noChangeArrowheads="1"/>
            </p:cNvSpPr>
            <p:nvPr/>
          </p:nvSpPr>
          <p:spPr bwMode="auto">
            <a:xfrm>
              <a:off x="715760" y="1473427"/>
              <a:ext cx="102616" cy="1108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GB" sz="500">
                  <a:solidFill>
                    <a:srgbClr val="000000"/>
                  </a:solidFill>
                </a:rPr>
                <a:t>50</a:t>
              </a:r>
              <a:endParaRPr lang="en-GB" sz="500"/>
            </a:p>
          </p:txBody>
        </p:sp>
        <p:sp>
          <p:nvSpPr>
            <p:cNvPr id="393" name="Rectangle 699"/>
            <p:cNvSpPr>
              <a:spLocks noChangeArrowheads="1"/>
            </p:cNvSpPr>
            <p:nvPr/>
          </p:nvSpPr>
          <p:spPr bwMode="auto">
            <a:xfrm>
              <a:off x="715760" y="1331088"/>
              <a:ext cx="102616" cy="1108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GB" sz="500">
                  <a:solidFill>
                    <a:srgbClr val="000000"/>
                  </a:solidFill>
                </a:rPr>
                <a:t>60</a:t>
              </a:r>
              <a:endParaRPr lang="en-GB" sz="500"/>
            </a:p>
          </p:txBody>
        </p:sp>
        <p:sp>
          <p:nvSpPr>
            <p:cNvPr id="394" name="Rectangle 700"/>
            <p:cNvSpPr>
              <a:spLocks noChangeArrowheads="1"/>
            </p:cNvSpPr>
            <p:nvPr/>
          </p:nvSpPr>
          <p:spPr bwMode="auto">
            <a:xfrm>
              <a:off x="715760" y="1188749"/>
              <a:ext cx="102616" cy="1108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GB" sz="500" dirty="0">
                  <a:solidFill>
                    <a:srgbClr val="000000"/>
                  </a:solidFill>
                </a:rPr>
                <a:t>70</a:t>
              </a:r>
              <a:endParaRPr lang="en-GB" sz="500" dirty="0"/>
            </a:p>
          </p:txBody>
        </p:sp>
        <p:sp>
          <p:nvSpPr>
            <p:cNvPr id="395" name="Rectangle 701"/>
            <p:cNvSpPr>
              <a:spLocks noChangeArrowheads="1"/>
            </p:cNvSpPr>
            <p:nvPr/>
          </p:nvSpPr>
          <p:spPr bwMode="auto">
            <a:xfrm>
              <a:off x="715760" y="1046410"/>
              <a:ext cx="102616" cy="1108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GB" sz="500" dirty="0">
                  <a:solidFill>
                    <a:srgbClr val="000000"/>
                  </a:solidFill>
                </a:rPr>
                <a:t>80</a:t>
              </a:r>
              <a:endParaRPr lang="en-GB" sz="500" dirty="0"/>
            </a:p>
          </p:txBody>
        </p:sp>
        <p:sp>
          <p:nvSpPr>
            <p:cNvPr id="420" name="Text Box 110"/>
            <p:cNvSpPr txBox="1">
              <a:spLocks noChangeAspect="1" noChangeArrowheads="1"/>
            </p:cNvSpPr>
            <p:nvPr/>
          </p:nvSpPr>
          <p:spPr bwMode="auto">
            <a:xfrm>
              <a:off x="2286439" y="2345160"/>
              <a:ext cx="858114" cy="2000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sz="700" b="1" i="1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rPr>
                <a:t>years post-Tx</a:t>
              </a:r>
              <a:endParaRPr kumimoji="0" lang="en-GB" sz="700" b="1" i="1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22" name="Line 495"/>
            <p:cNvSpPr>
              <a:spLocks noChangeShapeType="1"/>
            </p:cNvSpPr>
            <p:nvPr/>
          </p:nvSpPr>
          <p:spPr bwMode="auto">
            <a:xfrm>
              <a:off x="853122" y="2220656"/>
              <a:ext cx="22680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it-IT" sz="500"/>
            </a:p>
          </p:txBody>
        </p:sp>
        <p:sp>
          <p:nvSpPr>
            <p:cNvPr id="433" name="Text Box 531"/>
            <p:cNvSpPr txBox="1">
              <a:spLocks noChangeArrowheads="1"/>
            </p:cNvSpPr>
            <p:nvPr/>
          </p:nvSpPr>
          <p:spPr bwMode="auto">
            <a:xfrm>
              <a:off x="842758" y="2227130"/>
              <a:ext cx="318467" cy="24511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GB" sz="500" dirty="0"/>
                <a:t>0</a:t>
              </a:r>
            </a:p>
          </p:txBody>
        </p:sp>
        <p:sp>
          <p:nvSpPr>
            <p:cNvPr id="434" name="Text Box 532"/>
            <p:cNvSpPr txBox="1">
              <a:spLocks noChangeArrowheads="1"/>
            </p:cNvSpPr>
            <p:nvPr/>
          </p:nvSpPr>
          <p:spPr bwMode="auto">
            <a:xfrm>
              <a:off x="1044069" y="2227134"/>
              <a:ext cx="318467" cy="24511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GB" sz="500" dirty="0"/>
                <a:t>1</a:t>
              </a:r>
            </a:p>
          </p:txBody>
        </p:sp>
        <p:sp>
          <p:nvSpPr>
            <p:cNvPr id="435" name="Text Box 533"/>
            <p:cNvSpPr txBox="1">
              <a:spLocks noChangeArrowheads="1"/>
            </p:cNvSpPr>
            <p:nvPr/>
          </p:nvSpPr>
          <p:spPr bwMode="auto">
            <a:xfrm>
              <a:off x="1257374" y="2227147"/>
              <a:ext cx="318467" cy="2451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GB" sz="500" dirty="0"/>
                <a:t>2</a:t>
              </a:r>
            </a:p>
          </p:txBody>
        </p:sp>
        <p:sp>
          <p:nvSpPr>
            <p:cNvPr id="436" name="Text Box 534"/>
            <p:cNvSpPr txBox="1">
              <a:spLocks noChangeArrowheads="1"/>
            </p:cNvSpPr>
            <p:nvPr/>
          </p:nvSpPr>
          <p:spPr bwMode="auto">
            <a:xfrm>
              <a:off x="1463852" y="2227141"/>
              <a:ext cx="318467" cy="24511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GB" sz="500" dirty="0"/>
                <a:t>3</a:t>
              </a:r>
            </a:p>
          </p:txBody>
        </p:sp>
        <p:sp>
          <p:nvSpPr>
            <p:cNvPr id="437" name="Text Box 535"/>
            <p:cNvSpPr txBox="1">
              <a:spLocks noChangeArrowheads="1"/>
            </p:cNvSpPr>
            <p:nvPr/>
          </p:nvSpPr>
          <p:spPr bwMode="auto">
            <a:xfrm>
              <a:off x="1683981" y="2227141"/>
              <a:ext cx="318467" cy="24511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GB" sz="500"/>
                <a:t>4</a:t>
              </a:r>
            </a:p>
          </p:txBody>
        </p:sp>
        <p:sp>
          <p:nvSpPr>
            <p:cNvPr id="438" name="Text Box 536"/>
            <p:cNvSpPr txBox="1">
              <a:spLocks noChangeArrowheads="1"/>
            </p:cNvSpPr>
            <p:nvPr/>
          </p:nvSpPr>
          <p:spPr bwMode="auto">
            <a:xfrm>
              <a:off x="1910932" y="2227141"/>
              <a:ext cx="318467" cy="24511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GB" sz="500"/>
                <a:t>5</a:t>
              </a:r>
            </a:p>
          </p:txBody>
        </p:sp>
        <p:sp>
          <p:nvSpPr>
            <p:cNvPr id="439" name="Text Box 537"/>
            <p:cNvSpPr txBox="1">
              <a:spLocks noChangeArrowheads="1"/>
            </p:cNvSpPr>
            <p:nvPr/>
          </p:nvSpPr>
          <p:spPr bwMode="auto">
            <a:xfrm>
              <a:off x="2118227" y="2227141"/>
              <a:ext cx="318467" cy="24511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GB" sz="500" dirty="0"/>
                <a:t>6</a:t>
              </a:r>
            </a:p>
          </p:txBody>
        </p:sp>
        <p:sp>
          <p:nvSpPr>
            <p:cNvPr id="440" name="Text Box 538"/>
            <p:cNvSpPr txBox="1">
              <a:spLocks noChangeArrowheads="1"/>
            </p:cNvSpPr>
            <p:nvPr/>
          </p:nvSpPr>
          <p:spPr bwMode="auto">
            <a:xfrm>
              <a:off x="2467859" y="2227141"/>
              <a:ext cx="318467" cy="24511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GB" sz="500" dirty="0"/>
                <a:t>7</a:t>
              </a:r>
            </a:p>
          </p:txBody>
        </p:sp>
        <p:sp>
          <p:nvSpPr>
            <p:cNvPr id="441" name="Text Box 538"/>
            <p:cNvSpPr txBox="1">
              <a:spLocks noChangeArrowheads="1"/>
            </p:cNvSpPr>
            <p:nvPr/>
          </p:nvSpPr>
          <p:spPr bwMode="auto">
            <a:xfrm>
              <a:off x="2765166" y="2227141"/>
              <a:ext cx="318467" cy="24511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GB" sz="500" dirty="0"/>
                <a:t>8</a:t>
              </a:r>
            </a:p>
          </p:txBody>
        </p:sp>
        <p:sp>
          <p:nvSpPr>
            <p:cNvPr id="424" name="Line 70"/>
            <p:cNvSpPr>
              <a:spLocks noChangeShapeType="1"/>
            </p:cNvSpPr>
            <p:nvPr/>
          </p:nvSpPr>
          <p:spPr bwMode="auto">
            <a:xfrm flipV="1">
              <a:off x="2010808" y="2219337"/>
              <a:ext cx="1851" cy="33426"/>
            </a:xfrm>
            <a:prstGeom prst="line">
              <a:avLst/>
            </a:prstGeom>
            <a:noFill/>
            <a:ln w="9525">
              <a:solidFill>
                <a:sysClr val="windowText" lastClr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5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25" name="Line 70"/>
            <p:cNvSpPr>
              <a:spLocks noChangeShapeType="1"/>
            </p:cNvSpPr>
            <p:nvPr/>
          </p:nvSpPr>
          <p:spPr bwMode="auto">
            <a:xfrm flipV="1">
              <a:off x="1364843" y="2219337"/>
              <a:ext cx="1851" cy="33426"/>
            </a:xfrm>
            <a:prstGeom prst="line">
              <a:avLst/>
            </a:prstGeom>
            <a:noFill/>
            <a:ln w="9525">
              <a:solidFill>
                <a:sysClr val="windowText" lastClr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5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26" name="Line 70"/>
            <p:cNvSpPr>
              <a:spLocks noChangeShapeType="1"/>
            </p:cNvSpPr>
            <p:nvPr/>
          </p:nvSpPr>
          <p:spPr bwMode="auto">
            <a:xfrm flipV="1">
              <a:off x="1149521" y="2219337"/>
              <a:ext cx="1851" cy="33426"/>
            </a:xfrm>
            <a:prstGeom prst="line">
              <a:avLst/>
            </a:prstGeom>
            <a:noFill/>
            <a:ln w="9525">
              <a:solidFill>
                <a:sysClr val="windowText" lastClr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5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27" name="Line 70"/>
            <p:cNvSpPr>
              <a:spLocks noChangeShapeType="1"/>
            </p:cNvSpPr>
            <p:nvPr/>
          </p:nvSpPr>
          <p:spPr bwMode="auto">
            <a:xfrm flipV="1">
              <a:off x="1795486" y="2219337"/>
              <a:ext cx="1851" cy="33426"/>
            </a:xfrm>
            <a:prstGeom prst="line">
              <a:avLst/>
            </a:prstGeom>
            <a:noFill/>
            <a:ln w="9525">
              <a:solidFill>
                <a:sysClr val="windowText" lastClr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5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28" name="Line 70"/>
            <p:cNvSpPr>
              <a:spLocks noChangeShapeType="1"/>
            </p:cNvSpPr>
            <p:nvPr/>
          </p:nvSpPr>
          <p:spPr bwMode="auto">
            <a:xfrm flipV="1">
              <a:off x="2226130" y="2219337"/>
              <a:ext cx="1851" cy="33426"/>
            </a:xfrm>
            <a:prstGeom prst="line">
              <a:avLst/>
            </a:prstGeom>
            <a:noFill/>
            <a:ln w="9525">
              <a:solidFill>
                <a:sysClr val="windowText" lastClr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5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29" name="Line 70"/>
            <p:cNvSpPr>
              <a:spLocks noChangeShapeType="1"/>
            </p:cNvSpPr>
            <p:nvPr/>
          </p:nvSpPr>
          <p:spPr bwMode="auto">
            <a:xfrm flipV="1">
              <a:off x="2583370" y="2218484"/>
              <a:ext cx="1851" cy="33426"/>
            </a:xfrm>
            <a:prstGeom prst="line">
              <a:avLst/>
            </a:prstGeom>
            <a:noFill/>
            <a:ln w="9525">
              <a:solidFill>
                <a:sysClr val="windowText" lastClr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5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30" name="Line 70"/>
            <p:cNvSpPr>
              <a:spLocks noChangeShapeType="1"/>
            </p:cNvSpPr>
            <p:nvPr/>
          </p:nvSpPr>
          <p:spPr bwMode="auto">
            <a:xfrm flipV="1">
              <a:off x="2870140" y="2218484"/>
              <a:ext cx="1851" cy="33426"/>
            </a:xfrm>
            <a:prstGeom prst="line">
              <a:avLst/>
            </a:prstGeom>
            <a:noFill/>
            <a:ln w="9525">
              <a:solidFill>
                <a:sysClr val="windowText" lastClr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5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31" name="Line 70"/>
            <p:cNvSpPr>
              <a:spLocks noChangeShapeType="1"/>
            </p:cNvSpPr>
            <p:nvPr/>
          </p:nvSpPr>
          <p:spPr bwMode="auto">
            <a:xfrm flipV="1">
              <a:off x="1580164" y="2219337"/>
              <a:ext cx="1851" cy="33426"/>
            </a:xfrm>
            <a:prstGeom prst="line">
              <a:avLst/>
            </a:prstGeom>
            <a:noFill/>
            <a:ln w="9525">
              <a:solidFill>
                <a:sysClr val="windowText" lastClr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5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32" name="Line 70"/>
            <p:cNvSpPr>
              <a:spLocks noChangeShapeType="1"/>
            </p:cNvSpPr>
            <p:nvPr/>
          </p:nvSpPr>
          <p:spPr bwMode="auto">
            <a:xfrm flipV="1">
              <a:off x="956060" y="2216559"/>
              <a:ext cx="1851" cy="33426"/>
            </a:xfrm>
            <a:prstGeom prst="line">
              <a:avLst/>
            </a:prstGeom>
            <a:noFill/>
            <a:ln w="9525">
              <a:solidFill>
                <a:sysClr val="windowText" lastClr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5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grpSp>
          <p:nvGrpSpPr>
            <p:cNvPr id="12" name="Gruppo 450"/>
            <p:cNvGrpSpPr/>
            <p:nvPr/>
          </p:nvGrpSpPr>
          <p:grpSpPr>
            <a:xfrm>
              <a:off x="858749" y="1075790"/>
              <a:ext cx="39769" cy="1145326"/>
              <a:chOff x="4112255" y="1273140"/>
              <a:chExt cx="38145" cy="1098551"/>
            </a:xfrm>
          </p:grpSpPr>
          <p:grpSp>
            <p:nvGrpSpPr>
              <p:cNvPr id="13" name="Group 506"/>
              <p:cNvGrpSpPr>
                <a:grpSpLocks/>
              </p:cNvGrpSpPr>
              <p:nvPr/>
            </p:nvGrpSpPr>
            <p:grpSpPr bwMode="auto">
              <a:xfrm>
                <a:off x="4150388" y="1273140"/>
                <a:ext cx="12" cy="1098551"/>
                <a:chOff x="663" y="930"/>
                <a:chExt cx="12" cy="692"/>
              </a:xfrm>
            </p:grpSpPr>
            <p:sp>
              <p:nvSpPr>
                <p:cNvPr id="366" name="Line 507"/>
                <p:cNvSpPr>
                  <a:spLocks noChangeShapeType="1"/>
                </p:cNvSpPr>
                <p:nvPr/>
              </p:nvSpPr>
              <p:spPr bwMode="auto">
                <a:xfrm>
                  <a:off x="675" y="931"/>
                  <a:ext cx="0" cy="691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it-IT" sz="400"/>
                </a:p>
              </p:txBody>
            </p:sp>
            <p:sp>
              <p:nvSpPr>
                <p:cNvPr id="367" name="Line 508"/>
                <p:cNvSpPr>
                  <a:spLocks noChangeShapeType="1"/>
                </p:cNvSpPr>
                <p:nvPr/>
              </p:nvSpPr>
              <p:spPr bwMode="auto">
                <a:xfrm>
                  <a:off x="663" y="1391"/>
                  <a:ext cx="12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it-IT" sz="400"/>
                </a:p>
              </p:txBody>
            </p:sp>
            <p:sp>
              <p:nvSpPr>
                <p:cNvPr id="368" name="Line 509"/>
                <p:cNvSpPr>
                  <a:spLocks noChangeShapeType="1"/>
                </p:cNvSpPr>
                <p:nvPr/>
              </p:nvSpPr>
              <p:spPr bwMode="auto">
                <a:xfrm>
                  <a:off x="663" y="1622"/>
                  <a:ext cx="12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it-IT" sz="400"/>
                </a:p>
              </p:txBody>
            </p:sp>
            <p:sp>
              <p:nvSpPr>
                <p:cNvPr id="369" name="Line 510"/>
                <p:cNvSpPr>
                  <a:spLocks noChangeShapeType="1"/>
                </p:cNvSpPr>
                <p:nvPr/>
              </p:nvSpPr>
              <p:spPr bwMode="auto">
                <a:xfrm>
                  <a:off x="663" y="930"/>
                  <a:ext cx="12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it-IT" sz="400"/>
                </a:p>
              </p:txBody>
            </p:sp>
            <p:sp>
              <p:nvSpPr>
                <p:cNvPr id="370" name="Line 511"/>
                <p:cNvSpPr>
                  <a:spLocks noChangeShapeType="1"/>
                </p:cNvSpPr>
                <p:nvPr/>
              </p:nvSpPr>
              <p:spPr bwMode="auto">
                <a:xfrm>
                  <a:off x="663" y="1045"/>
                  <a:ext cx="12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it-IT" sz="400"/>
                </a:p>
              </p:txBody>
            </p:sp>
            <p:sp>
              <p:nvSpPr>
                <p:cNvPr id="371" name="Line 512"/>
                <p:cNvSpPr>
                  <a:spLocks noChangeShapeType="1"/>
                </p:cNvSpPr>
                <p:nvPr/>
              </p:nvSpPr>
              <p:spPr bwMode="auto">
                <a:xfrm>
                  <a:off x="663" y="1160"/>
                  <a:ext cx="12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it-IT" sz="400"/>
                </a:p>
              </p:txBody>
            </p:sp>
            <p:sp>
              <p:nvSpPr>
                <p:cNvPr id="372" name="Line 513"/>
                <p:cNvSpPr>
                  <a:spLocks noChangeShapeType="1"/>
                </p:cNvSpPr>
                <p:nvPr/>
              </p:nvSpPr>
              <p:spPr bwMode="auto">
                <a:xfrm>
                  <a:off x="663" y="1276"/>
                  <a:ext cx="12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it-IT" sz="400"/>
                </a:p>
              </p:txBody>
            </p:sp>
            <p:sp>
              <p:nvSpPr>
                <p:cNvPr id="373" name="Line 514"/>
                <p:cNvSpPr>
                  <a:spLocks noChangeShapeType="1"/>
                </p:cNvSpPr>
                <p:nvPr/>
              </p:nvSpPr>
              <p:spPr bwMode="auto">
                <a:xfrm>
                  <a:off x="663" y="1506"/>
                  <a:ext cx="12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it-IT" sz="400"/>
                </a:p>
              </p:txBody>
            </p:sp>
          </p:grpSp>
          <p:sp>
            <p:nvSpPr>
              <p:cNvPr id="442" name="Line 83"/>
              <p:cNvSpPr>
                <a:spLocks noChangeShapeType="1"/>
              </p:cNvSpPr>
              <p:nvPr/>
            </p:nvSpPr>
            <p:spPr bwMode="auto">
              <a:xfrm>
                <a:off x="4112255" y="1416106"/>
                <a:ext cx="36000" cy="1336"/>
              </a:xfrm>
              <a:prstGeom prst="line">
                <a:avLst/>
              </a:prstGeom>
              <a:noFill/>
              <a:ln w="9525">
                <a:solidFill>
                  <a:sysClr val="windowText" lastClr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4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43" name="Line 85"/>
              <p:cNvSpPr>
                <a:spLocks noChangeShapeType="1"/>
              </p:cNvSpPr>
              <p:nvPr/>
            </p:nvSpPr>
            <p:spPr bwMode="auto">
              <a:xfrm>
                <a:off x="4112255" y="1826098"/>
                <a:ext cx="36000" cy="1336"/>
              </a:xfrm>
              <a:prstGeom prst="line">
                <a:avLst/>
              </a:prstGeom>
              <a:noFill/>
              <a:ln w="9525">
                <a:solidFill>
                  <a:sysClr val="windowText" lastClr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4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44" name="Line 89"/>
              <p:cNvSpPr>
                <a:spLocks noChangeShapeType="1"/>
              </p:cNvSpPr>
              <p:nvPr/>
            </p:nvSpPr>
            <p:spPr bwMode="auto">
              <a:xfrm>
                <a:off x="4112255" y="2236090"/>
                <a:ext cx="36000" cy="1336"/>
              </a:xfrm>
              <a:prstGeom prst="line">
                <a:avLst/>
              </a:prstGeom>
              <a:noFill/>
              <a:ln w="9525">
                <a:solidFill>
                  <a:sysClr val="windowText" lastClr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4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45" name="Line 83"/>
              <p:cNvSpPr>
                <a:spLocks noChangeShapeType="1"/>
              </p:cNvSpPr>
              <p:nvPr/>
            </p:nvSpPr>
            <p:spPr bwMode="auto">
              <a:xfrm>
                <a:off x="4112255" y="1279442"/>
                <a:ext cx="36000" cy="1336"/>
              </a:xfrm>
              <a:prstGeom prst="line">
                <a:avLst/>
              </a:prstGeom>
              <a:noFill/>
              <a:ln w="9525">
                <a:solidFill>
                  <a:sysClr val="windowText" lastClr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4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46" name="Line 85"/>
              <p:cNvSpPr>
                <a:spLocks noChangeShapeType="1"/>
              </p:cNvSpPr>
              <p:nvPr/>
            </p:nvSpPr>
            <p:spPr bwMode="auto">
              <a:xfrm>
                <a:off x="4112255" y="1689434"/>
                <a:ext cx="36000" cy="1336"/>
              </a:xfrm>
              <a:prstGeom prst="line">
                <a:avLst/>
              </a:prstGeom>
              <a:noFill/>
              <a:ln w="9525">
                <a:solidFill>
                  <a:sysClr val="windowText" lastClr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4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47" name="Line 89"/>
              <p:cNvSpPr>
                <a:spLocks noChangeShapeType="1"/>
              </p:cNvSpPr>
              <p:nvPr/>
            </p:nvSpPr>
            <p:spPr bwMode="auto">
              <a:xfrm>
                <a:off x="4112255" y="2099426"/>
                <a:ext cx="36000" cy="1336"/>
              </a:xfrm>
              <a:prstGeom prst="line">
                <a:avLst/>
              </a:prstGeom>
              <a:noFill/>
              <a:ln w="9525">
                <a:solidFill>
                  <a:sysClr val="windowText" lastClr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4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48" name="Line 83"/>
              <p:cNvSpPr>
                <a:spLocks noChangeShapeType="1"/>
              </p:cNvSpPr>
              <p:nvPr/>
            </p:nvSpPr>
            <p:spPr bwMode="auto">
              <a:xfrm>
                <a:off x="4112255" y="1552770"/>
                <a:ext cx="36000" cy="1336"/>
              </a:xfrm>
              <a:prstGeom prst="line">
                <a:avLst/>
              </a:prstGeom>
              <a:noFill/>
              <a:ln w="9525">
                <a:solidFill>
                  <a:sysClr val="windowText" lastClr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4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49" name="Line 85"/>
              <p:cNvSpPr>
                <a:spLocks noChangeShapeType="1"/>
              </p:cNvSpPr>
              <p:nvPr/>
            </p:nvSpPr>
            <p:spPr bwMode="auto">
              <a:xfrm>
                <a:off x="4112255" y="1962762"/>
                <a:ext cx="36000" cy="1336"/>
              </a:xfrm>
              <a:prstGeom prst="line">
                <a:avLst/>
              </a:prstGeom>
              <a:noFill/>
              <a:ln w="9525">
                <a:solidFill>
                  <a:sysClr val="windowText" lastClr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4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  <p:sp>
          <p:nvSpPr>
            <p:cNvPr id="725" name="Text Box 106"/>
            <p:cNvSpPr txBox="1">
              <a:spLocks noChangeAspect="1" noChangeArrowheads="1"/>
            </p:cNvSpPr>
            <p:nvPr/>
          </p:nvSpPr>
          <p:spPr bwMode="auto">
            <a:xfrm>
              <a:off x="1374099" y="1760705"/>
              <a:ext cx="743792" cy="3565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it-IT" sz="500" b="1" dirty="0" smtClean="0">
                  <a:latin typeface="Arial" pitchFamily="34" charset="0"/>
                  <a:cs typeface="Arial" pitchFamily="34" charset="0"/>
                </a:rPr>
                <a:t>CsA tapering</a:t>
              </a:r>
              <a:endParaRPr lang="en-GB" sz="5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26" name="Text Box 106"/>
            <p:cNvSpPr txBox="1">
              <a:spLocks noChangeAspect="1" noChangeArrowheads="1"/>
            </p:cNvSpPr>
            <p:nvPr/>
          </p:nvSpPr>
          <p:spPr bwMode="auto">
            <a:xfrm rot="16200000">
              <a:off x="2015084" y="1970230"/>
              <a:ext cx="752296" cy="2451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r"/>
              <a:r>
                <a:rPr lang="it-IT" sz="500" b="1" dirty="0" smtClean="0">
                  <a:latin typeface="Arial" pitchFamily="34" charset="0"/>
                  <a:cs typeface="Arial" pitchFamily="34" charset="0"/>
                </a:rPr>
                <a:t>MMF mono</a:t>
              </a:r>
              <a:endParaRPr lang="en-GB" sz="5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28" name="Text Box 106"/>
            <p:cNvSpPr txBox="1">
              <a:spLocks noChangeAspect="1" noChangeArrowheads="1"/>
            </p:cNvSpPr>
            <p:nvPr/>
          </p:nvSpPr>
          <p:spPr bwMode="auto">
            <a:xfrm rot="16200000">
              <a:off x="2481627" y="1942674"/>
              <a:ext cx="697187" cy="2451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r"/>
              <a:r>
                <a:rPr lang="it-IT" sz="500" b="1" dirty="0" smtClean="0">
                  <a:latin typeface="Arial" pitchFamily="34" charset="0"/>
                  <a:cs typeface="Arial" pitchFamily="34" charset="0"/>
                </a:rPr>
                <a:t>IS free</a:t>
              </a:r>
              <a:endParaRPr lang="en-GB" sz="5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29" name="Line 105"/>
            <p:cNvSpPr>
              <a:spLocks noChangeAspect="1" noChangeShapeType="1"/>
            </p:cNvSpPr>
            <p:nvPr/>
          </p:nvSpPr>
          <p:spPr bwMode="auto">
            <a:xfrm>
              <a:off x="1377844" y="1706381"/>
              <a:ext cx="0" cy="309727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 type="arrow" w="med" len="sm"/>
              <a:tailEnd type="none" w="med" len="med"/>
            </a:ln>
          </p:spPr>
          <p:txBody>
            <a:bodyPr/>
            <a:lstStyle/>
            <a:p>
              <a:endParaRPr lang="it-IT" sz="4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30" name="Line 105"/>
            <p:cNvSpPr>
              <a:spLocks noChangeAspect="1" noChangeShapeType="1"/>
            </p:cNvSpPr>
            <p:nvPr/>
          </p:nvSpPr>
          <p:spPr bwMode="auto">
            <a:xfrm>
              <a:off x="2213770" y="1706381"/>
              <a:ext cx="0" cy="309727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 type="arrow" w="med" len="sm"/>
              <a:tailEnd type="none" w="med" len="med"/>
            </a:ln>
          </p:spPr>
          <p:txBody>
            <a:bodyPr/>
            <a:lstStyle/>
            <a:p>
              <a:endParaRPr lang="it-IT" sz="4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31" name="Line 105"/>
            <p:cNvSpPr>
              <a:spLocks noChangeAspect="1" noChangeShapeType="1"/>
            </p:cNvSpPr>
            <p:nvPr/>
          </p:nvSpPr>
          <p:spPr bwMode="auto">
            <a:xfrm>
              <a:off x="2572261" y="1706381"/>
              <a:ext cx="0" cy="309727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 type="arrow" w="med" len="sm"/>
              <a:tailEnd type="none" w="med" len="med"/>
            </a:ln>
          </p:spPr>
          <p:txBody>
            <a:bodyPr/>
            <a:lstStyle/>
            <a:p>
              <a:endParaRPr lang="it-IT" sz="4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32" name="Line 105"/>
            <p:cNvSpPr>
              <a:spLocks noChangeAspect="1" noChangeShapeType="1"/>
            </p:cNvSpPr>
            <p:nvPr/>
          </p:nvSpPr>
          <p:spPr bwMode="auto">
            <a:xfrm>
              <a:off x="2724842" y="1706381"/>
              <a:ext cx="0" cy="309727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 type="arrow" w="med" len="sm"/>
              <a:tailEnd type="none" w="med" len="med"/>
            </a:ln>
          </p:spPr>
          <p:txBody>
            <a:bodyPr/>
            <a:lstStyle/>
            <a:p>
              <a:endParaRPr lang="it-IT" sz="4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42" name="CasellaDiTesto 341"/>
            <p:cNvSpPr txBox="1"/>
            <p:nvPr/>
          </p:nvSpPr>
          <p:spPr>
            <a:xfrm>
              <a:off x="479827" y="704902"/>
              <a:ext cx="27764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000" b="1" dirty="0" smtClean="0"/>
                <a:t>A</a:t>
              </a:r>
              <a:endParaRPr lang="it-IT" sz="1000" b="1" dirty="0"/>
            </a:p>
          </p:txBody>
        </p:sp>
        <p:sp>
          <p:nvSpPr>
            <p:cNvPr id="200" name="Line 70"/>
            <p:cNvSpPr>
              <a:spLocks noChangeShapeType="1"/>
            </p:cNvSpPr>
            <p:nvPr/>
          </p:nvSpPr>
          <p:spPr bwMode="auto">
            <a:xfrm flipV="1">
              <a:off x="3094108" y="2219796"/>
              <a:ext cx="1851" cy="33426"/>
            </a:xfrm>
            <a:prstGeom prst="line">
              <a:avLst/>
            </a:prstGeom>
            <a:noFill/>
            <a:ln w="9525">
              <a:solidFill>
                <a:sysClr val="windowText" lastClr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5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59" name="Text Box 538"/>
            <p:cNvSpPr txBox="1">
              <a:spLocks noChangeArrowheads="1"/>
            </p:cNvSpPr>
            <p:nvPr/>
          </p:nvSpPr>
          <p:spPr bwMode="auto">
            <a:xfrm>
              <a:off x="2985158" y="2227141"/>
              <a:ext cx="219932" cy="1692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GB" sz="500" dirty="0" smtClean="0"/>
                <a:t>9</a:t>
              </a:r>
              <a:endParaRPr lang="en-GB" sz="500" dirty="0"/>
            </a:p>
          </p:txBody>
        </p:sp>
        <p:sp>
          <p:nvSpPr>
            <p:cNvPr id="453" name="Rettangolo 452"/>
            <p:cNvSpPr>
              <a:spLocks/>
            </p:cNvSpPr>
            <p:nvPr/>
          </p:nvSpPr>
          <p:spPr>
            <a:xfrm>
              <a:off x="2562985" y="1145946"/>
              <a:ext cx="147545" cy="505723"/>
            </a:xfrm>
            <a:prstGeom prst="rect">
              <a:avLst/>
            </a:prstGeom>
            <a:solidFill>
              <a:srgbClr val="8064A2">
                <a:lumMod val="20000"/>
                <a:lumOff val="80000"/>
              </a:srgbClr>
            </a:solidFill>
            <a:ln w="9525" cap="flat" cmpd="sng" algn="ctr">
              <a:solidFill>
                <a:schemeClr val="accent4">
                  <a:lumMod val="20000"/>
                  <a:lumOff val="80000"/>
                </a:scheme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400" b="0" i="0" u="none" strike="noStrike" kern="0" cap="none" spc="0" normalizeH="0" baseline="0" noProof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54" name="Rettangolo 453"/>
            <p:cNvSpPr>
              <a:spLocks/>
            </p:cNvSpPr>
            <p:nvPr/>
          </p:nvSpPr>
          <p:spPr>
            <a:xfrm>
              <a:off x="2210783" y="1145946"/>
              <a:ext cx="355123" cy="503095"/>
            </a:xfrm>
            <a:prstGeom prst="rect">
              <a:avLst/>
            </a:prstGeom>
            <a:solidFill>
              <a:srgbClr val="8064A2">
                <a:lumMod val="40000"/>
                <a:lumOff val="60000"/>
              </a:srgbClr>
            </a:solidFill>
            <a:ln w="9525" cap="flat" cmpd="sng" algn="ctr">
              <a:solidFill>
                <a:schemeClr val="accent4">
                  <a:lumMod val="20000"/>
                  <a:lumOff val="80000"/>
                </a:scheme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400" b="0" i="0" u="none" strike="noStrike" kern="0" cap="none" spc="0" normalizeH="0" baseline="0" noProof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56" name="Rettangolo 455"/>
            <p:cNvSpPr>
              <a:spLocks/>
            </p:cNvSpPr>
            <p:nvPr/>
          </p:nvSpPr>
          <p:spPr>
            <a:xfrm>
              <a:off x="2712019" y="1145946"/>
              <a:ext cx="371614" cy="505723"/>
            </a:xfrm>
            <a:prstGeom prst="rect">
              <a:avLst/>
            </a:prstGeom>
            <a:noFill/>
            <a:ln w="9525" cap="flat" cmpd="sng" algn="ctr">
              <a:solidFill>
                <a:schemeClr val="accent4">
                  <a:lumMod val="20000"/>
                  <a:lumOff val="80000"/>
                </a:scheme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400" b="0" i="0" u="none" strike="noStrike" kern="0" cap="none" spc="0" normalizeH="0" baseline="0" noProof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grpSp>
          <p:nvGrpSpPr>
            <p:cNvPr id="279" name="Gruppo 278"/>
            <p:cNvGrpSpPr/>
            <p:nvPr/>
          </p:nvGrpSpPr>
          <p:grpSpPr>
            <a:xfrm>
              <a:off x="1010361" y="1186693"/>
              <a:ext cx="2013328" cy="587547"/>
              <a:chOff x="1010361" y="1186693"/>
              <a:chExt cx="2013328" cy="587547"/>
            </a:xfrm>
          </p:grpSpPr>
          <p:sp>
            <p:nvSpPr>
              <p:cNvPr id="381" name="Line 763"/>
              <p:cNvSpPr>
                <a:spLocks noChangeShapeType="1"/>
              </p:cNvSpPr>
              <p:nvPr/>
            </p:nvSpPr>
            <p:spPr bwMode="auto">
              <a:xfrm>
                <a:off x="1041809" y="1631901"/>
                <a:ext cx="205232" cy="115857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it-IT" sz="400"/>
              </a:p>
            </p:txBody>
          </p:sp>
          <p:sp>
            <p:nvSpPr>
              <p:cNvPr id="382" name="Line 764"/>
              <p:cNvSpPr>
                <a:spLocks noChangeShapeType="1"/>
              </p:cNvSpPr>
              <p:nvPr/>
            </p:nvSpPr>
            <p:spPr bwMode="auto">
              <a:xfrm flipV="1">
                <a:off x="1247041" y="1443221"/>
                <a:ext cx="208542" cy="304537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it-IT" sz="400"/>
              </a:p>
            </p:txBody>
          </p:sp>
          <p:sp>
            <p:nvSpPr>
              <p:cNvPr id="383" name="Line 765"/>
              <p:cNvSpPr>
                <a:spLocks noChangeShapeType="1"/>
              </p:cNvSpPr>
              <p:nvPr/>
            </p:nvSpPr>
            <p:spPr bwMode="auto">
              <a:xfrm>
                <a:off x="1455583" y="1443221"/>
                <a:ext cx="215162" cy="14895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it-IT" sz="400"/>
              </a:p>
            </p:txBody>
          </p:sp>
          <p:sp>
            <p:nvSpPr>
              <p:cNvPr id="384" name="Line 766"/>
              <p:cNvSpPr>
                <a:spLocks noChangeShapeType="1"/>
              </p:cNvSpPr>
              <p:nvPr/>
            </p:nvSpPr>
            <p:spPr bwMode="auto">
              <a:xfrm flipV="1">
                <a:off x="1670745" y="1506114"/>
                <a:ext cx="201922" cy="86065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it-IT" sz="400"/>
              </a:p>
            </p:txBody>
          </p:sp>
          <p:sp>
            <p:nvSpPr>
              <p:cNvPr id="385" name="Line 767"/>
              <p:cNvSpPr>
                <a:spLocks noChangeShapeType="1"/>
              </p:cNvSpPr>
              <p:nvPr/>
            </p:nvSpPr>
            <p:spPr bwMode="auto">
              <a:xfrm flipV="1">
                <a:off x="1872666" y="1380327"/>
                <a:ext cx="191991" cy="125787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it-IT" sz="400"/>
              </a:p>
            </p:txBody>
          </p:sp>
          <p:sp>
            <p:nvSpPr>
              <p:cNvPr id="386" name="Line 768"/>
              <p:cNvSpPr>
                <a:spLocks noChangeShapeType="1"/>
              </p:cNvSpPr>
              <p:nvPr/>
            </p:nvSpPr>
            <p:spPr bwMode="auto">
              <a:xfrm flipV="1">
                <a:off x="2064657" y="1218128"/>
                <a:ext cx="221783" cy="162199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it-IT" sz="400"/>
              </a:p>
            </p:txBody>
          </p:sp>
          <p:cxnSp>
            <p:nvCxnSpPr>
              <p:cNvPr id="267" name="Connettore 1 266"/>
              <p:cNvCxnSpPr/>
              <p:nvPr/>
            </p:nvCxnSpPr>
            <p:spPr bwMode="auto">
              <a:xfrm rot="540000">
                <a:off x="2874283" y="1532909"/>
                <a:ext cx="108000" cy="19668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6" name="Connettore 1 335"/>
              <p:cNvCxnSpPr/>
              <p:nvPr/>
            </p:nvCxnSpPr>
            <p:spPr bwMode="auto">
              <a:xfrm rot="16200000" flipH="1">
                <a:off x="2243407" y="1314124"/>
                <a:ext cx="236678" cy="97651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7" name="Connettore 1 336"/>
              <p:cNvCxnSpPr/>
              <p:nvPr/>
            </p:nvCxnSpPr>
            <p:spPr bwMode="auto">
              <a:xfrm rot="780000" flipV="1">
                <a:off x="2468501" y="1381983"/>
                <a:ext cx="77789" cy="124132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8" name="Connettore 1 337"/>
              <p:cNvCxnSpPr/>
              <p:nvPr/>
            </p:nvCxnSpPr>
            <p:spPr bwMode="auto">
              <a:xfrm rot="16680000" flipH="1">
                <a:off x="2636492" y="1374534"/>
                <a:ext cx="33102" cy="97651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9" name="Connettore 1 338"/>
              <p:cNvCxnSpPr/>
              <p:nvPr/>
            </p:nvCxnSpPr>
            <p:spPr bwMode="auto">
              <a:xfrm rot="16200000" flipH="1">
                <a:off x="2782142" y="1445703"/>
                <a:ext cx="24826" cy="89375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278" name="Gruppo 277"/>
              <p:cNvGrpSpPr/>
              <p:nvPr/>
            </p:nvGrpSpPr>
            <p:grpSpPr>
              <a:xfrm>
                <a:off x="1010361" y="1186693"/>
                <a:ext cx="2013328" cy="587547"/>
                <a:chOff x="1010361" y="1186693"/>
                <a:chExt cx="2013328" cy="587547"/>
              </a:xfrm>
            </p:grpSpPr>
            <p:sp>
              <p:nvSpPr>
                <p:cNvPr id="352" name="Oval 769"/>
                <p:cNvSpPr>
                  <a:spLocks noChangeAspect="1" noChangeArrowheads="1"/>
                </p:cNvSpPr>
                <p:nvPr/>
              </p:nvSpPr>
              <p:spPr bwMode="auto">
                <a:xfrm>
                  <a:off x="1010361" y="1600455"/>
                  <a:ext cx="67859" cy="67859"/>
                </a:xfrm>
                <a:prstGeom prst="ellipse">
                  <a:avLst/>
                </a:prstGeom>
                <a:solidFill>
                  <a:srgbClr val="33CC33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it-IT" sz="400"/>
                </a:p>
              </p:txBody>
            </p:sp>
            <p:sp>
              <p:nvSpPr>
                <p:cNvPr id="353" name="Oval 770"/>
                <p:cNvSpPr>
                  <a:spLocks noChangeAspect="1" noChangeArrowheads="1"/>
                </p:cNvSpPr>
                <p:nvPr/>
              </p:nvSpPr>
              <p:spPr bwMode="auto">
                <a:xfrm>
                  <a:off x="1213939" y="1706381"/>
                  <a:ext cx="67859" cy="67859"/>
                </a:xfrm>
                <a:prstGeom prst="ellipse">
                  <a:avLst/>
                </a:prstGeom>
                <a:solidFill>
                  <a:srgbClr val="33CC33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it-IT" sz="400"/>
                </a:p>
              </p:txBody>
            </p:sp>
            <p:sp>
              <p:nvSpPr>
                <p:cNvPr id="354" name="Oval 771"/>
                <p:cNvSpPr>
                  <a:spLocks noChangeAspect="1" noChangeArrowheads="1"/>
                </p:cNvSpPr>
                <p:nvPr/>
              </p:nvSpPr>
              <p:spPr bwMode="auto">
                <a:xfrm>
                  <a:off x="1425791" y="1411774"/>
                  <a:ext cx="67859" cy="67859"/>
                </a:xfrm>
                <a:prstGeom prst="ellipse">
                  <a:avLst/>
                </a:prstGeom>
                <a:solidFill>
                  <a:srgbClr val="33CC33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it-IT" sz="400"/>
                </a:p>
              </p:txBody>
            </p:sp>
            <p:sp>
              <p:nvSpPr>
                <p:cNvPr id="355" name="Oval 772"/>
                <p:cNvSpPr>
                  <a:spLocks noChangeAspect="1" noChangeArrowheads="1"/>
                </p:cNvSpPr>
                <p:nvPr/>
              </p:nvSpPr>
              <p:spPr bwMode="auto">
                <a:xfrm>
                  <a:off x="1635987" y="1554112"/>
                  <a:ext cx="67859" cy="67859"/>
                </a:xfrm>
                <a:prstGeom prst="ellipse">
                  <a:avLst/>
                </a:prstGeom>
                <a:solidFill>
                  <a:srgbClr val="33CC33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it-IT" sz="400"/>
                </a:p>
              </p:txBody>
            </p:sp>
            <p:sp>
              <p:nvSpPr>
                <p:cNvPr id="356" name="Oval 773"/>
                <p:cNvSpPr>
                  <a:spLocks noChangeAspect="1" noChangeArrowheads="1"/>
                </p:cNvSpPr>
                <p:nvPr/>
              </p:nvSpPr>
              <p:spPr bwMode="auto">
                <a:xfrm>
                  <a:off x="1837908" y="1471358"/>
                  <a:ext cx="67859" cy="67859"/>
                </a:xfrm>
                <a:prstGeom prst="ellipse">
                  <a:avLst/>
                </a:prstGeom>
                <a:solidFill>
                  <a:srgbClr val="33CC33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it-IT" sz="400"/>
                </a:p>
              </p:txBody>
            </p:sp>
            <p:sp>
              <p:nvSpPr>
                <p:cNvPr id="357" name="Oval 774"/>
                <p:cNvSpPr>
                  <a:spLocks noChangeAspect="1" noChangeArrowheads="1"/>
                </p:cNvSpPr>
                <p:nvPr/>
              </p:nvSpPr>
              <p:spPr bwMode="auto">
                <a:xfrm>
                  <a:off x="2029899" y="1342260"/>
                  <a:ext cx="67859" cy="67859"/>
                </a:xfrm>
                <a:prstGeom prst="ellipse">
                  <a:avLst/>
                </a:prstGeom>
                <a:solidFill>
                  <a:srgbClr val="33CC33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it-IT" sz="400"/>
                </a:p>
              </p:txBody>
            </p:sp>
            <p:sp>
              <p:nvSpPr>
                <p:cNvPr id="374" name="Oval 775"/>
                <p:cNvSpPr>
                  <a:spLocks noChangeAspect="1" noChangeArrowheads="1"/>
                </p:cNvSpPr>
                <p:nvPr/>
              </p:nvSpPr>
              <p:spPr bwMode="auto">
                <a:xfrm>
                  <a:off x="2254968" y="1186693"/>
                  <a:ext cx="67944" cy="67730"/>
                </a:xfrm>
                <a:prstGeom prst="ellipse">
                  <a:avLst/>
                </a:prstGeom>
                <a:solidFill>
                  <a:srgbClr val="33CC33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it-IT" sz="400"/>
                </a:p>
              </p:txBody>
            </p:sp>
            <p:sp>
              <p:nvSpPr>
                <p:cNvPr id="375" name="Oval 775"/>
                <p:cNvSpPr>
                  <a:spLocks noChangeAspect="1" noChangeArrowheads="1"/>
                </p:cNvSpPr>
                <p:nvPr/>
              </p:nvSpPr>
              <p:spPr bwMode="auto">
                <a:xfrm>
                  <a:off x="2401009" y="1470894"/>
                  <a:ext cx="67944" cy="67730"/>
                </a:xfrm>
                <a:prstGeom prst="ellipse">
                  <a:avLst/>
                </a:prstGeom>
                <a:solidFill>
                  <a:srgbClr val="33CC33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it-IT" sz="400"/>
                </a:p>
              </p:txBody>
            </p:sp>
            <p:sp>
              <p:nvSpPr>
                <p:cNvPr id="376" name="Oval 775"/>
                <p:cNvSpPr>
                  <a:spLocks noChangeAspect="1" noChangeArrowheads="1"/>
                </p:cNvSpPr>
                <p:nvPr/>
              </p:nvSpPr>
              <p:spPr bwMode="auto">
                <a:xfrm>
                  <a:off x="2547049" y="1347830"/>
                  <a:ext cx="67944" cy="67730"/>
                </a:xfrm>
                <a:prstGeom prst="ellipse">
                  <a:avLst/>
                </a:prstGeom>
                <a:solidFill>
                  <a:srgbClr val="33CC33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it-IT" sz="400"/>
                </a:p>
              </p:txBody>
            </p:sp>
            <p:sp>
              <p:nvSpPr>
                <p:cNvPr id="377" name="Oval 775"/>
                <p:cNvSpPr>
                  <a:spLocks noChangeAspect="1" noChangeArrowheads="1"/>
                </p:cNvSpPr>
                <p:nvPr/>
              </p:nvSpPr>
              <p:spPr bwMode="auto">
                <a:xfrm>
                  <a:off x="2693090" y="1430296"/>
                  <a:ext cx="67944" cy="67730"/>
                </a:xfrm>
                <a:prstGeom prst="ellipse">
                  <a:avLst/>
                </a:prstGeom>
                <a:solidFill>
                  <a:srgbClr val="33CC33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it-IT" sz="400"/>
                </a:p>
              </p:txBody>
            </p:sp>
            <p:sp>
              <p:nvSpPr>
                <p:cNvPr id="378" name="Oval 775"/>
                <p:cNvSpPr>
                  <a:spLocks noChangeAspect="1" noChangeArrowheads="1"/>
                </p:cNvSpPr>
                <p:nvPr/>
              </p:nvSpPr>
              <p:spPr bwMode="auto">
                <a:xfrm>
                  <a:off x="2839129" y="1479775"/>
                  <a:ext cx="67944" cy="67730"/>
                </a:xfrm>
                <a:prstGeom prst="ellipse">
                  <a:avLst/>
                </a:prstGeom>
                <a:solidFill>
                  <a:srgbClr val="33CC33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it-IT" sz="400"/>
                </a:p>
              </p:txBody>
            </p:sp>
            <p:sp>
              <p:nvSpPr>
                <p:cNvPr id="260" name="Oval 775"/>
                <p:cNvSpPr>
                  <a:spLocks noChangeAspect="1" noChangeArrowheads="1"/>
                </p:cNvSpPr>
                <p:nvPr/>
              </p:nvSpPr>
              <p:spPr bwMode="auto">
                <a:xfrm>
                  <a:off x="2955745" y="1528799"/>
                  <a:ext cx="67944" cy="67730"/>
                </a:xfrm>
                <a:prstGeom prst="ellipse">
                  <a:avLst/>
                </a:prstGeom>
                <a:solidFill>
                  <a:srgbClr val="33CC33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it-IT" sz="400"/>
                </a:p>
              </p:txBody>
            </p:sp>
          </p:grpSp>
        </p:grpSp>
      </p:grpSp>
      <p:grpSp>
        <p:nvGrpSpPr>
          <p:cNvPr id="296" name="Gruppo 295"/>
          <p:cNvGrpSpPr/>
          <p:nvPr/>
        </p:nvGrpSpPr>
        <p:grpSpPr>
          <a:xfrm>
            <a:off x="3340411" y="712177"/>
            <a:ext cx="2849273" cy="1833038"/>
            <a:chOff x="3521172" y="712177"/>
            <a:chExt cx="2849273" cy="1833038"/>
          </a:xfrm>
        </p:grpSpPr>
        <p:sp>
          <p:nvSpPr>
            <p:cNvPr id="213" name="Text Box 531"/>
            <p:cNvSpPr txBox="1">
              <a:spLocks noChangeArrowheads="1"/>
            </p:cNvSpPr>
            <p:nvPr/>
          </p:nvSpPr>
          <p:spPr bwMode="auto">
            <a:xfrm>
              <a:off x="3894223" y="2216825"/>
              <a:ext cx="318467" cy="2451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GB" sz="500" dirty="0"/>
                <a:t>0</a:t>
              </a:r>
            </a:p>
          </p:txBody>
        </p:sp>
        <p:sp>
          <p:nvSpPr>
            <p:cNvPr id="214" name="Text Box 532"/>
            <p:cNvSpPr txBox="1">
              <a:spLocks noChangeArrowheads="1"/>
            </p:cNvSpPr>
            <p:nvPr/>
          </p:nvSpPr>
          <p:spPr bwMode="auto">
            <a:xfrm>
              <a:off x="4088710" y="2216825"/>
              <a:ext cx="318467" cy="2451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GB" sz="500" dirty="0"/>
                <a:t>1</a:t>
              </a:r>
            </a:p>
          </p:txBody>
        </p:sp>
        <p:sp>
          <p:nvSpPr>
            <p:cNvPr id="215" name="Text Box 533"/>
            <p:cNvSpPr txBox="1">
              <a:spLocks noChangeArrowheads="1"/>
            </p:cNvSpPr>
            <p:nvPr/>
          </p:nvSpPr>
          <p:spPr bwMode="auto">
            <a:xfrm>
              <a:off x="4308838" y="2216825"/>
              <a:ext cx="318467" cy="2451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GB" sz="500" dirty="0"/>
                <a:t>2</a:t>
              </a:r>
            </a:p>
          </p:txBody>
        </p:sp>
        <p:sp>
          <p:nvSpPr>
            <p:cNvPr id="216" name="Text Box 534"/>
            <p:cNvSpPr txBox="1">
              <a:spLocks noChangeArrowheads="1"/>
            </p:cNvSpPr>
            <p:nvPr/>
          </p:nvSpPr>
          <p:spPr bwMode="auto">
            <a:xfrm>
              <a:off x="4528964" y="2216825"/>
              <a:ext cx="318467" cy="2451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GB" sz="500" dirty="0"/>
                <a:t>3</a:t>
              </a:r>
            </a:p>
          </p:txBody>
        </p:sp>
        <p:sp>
          <p:nvSpPr>
            <p:cNvPr id="217" name="Text Box 535"/>
            <p:cNvSpPr txBox="1">
              <a:spLocks noChangeArrowheads="1"/>
            </p:cNvSpPr>
            <p:nvPr/>
          </p:nvSpPr>
          <p:spPr bwMode="auto">
            <a:xfrm>
              <a:off x="4735445" y="2216825"/>
              <a:ext cx="318467" cy="2451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GB" sz="500"/>
                <a:t>4</a:t>
              </a:r>
            </a:p>
          </p:txBody>
        </p:sp>
        <p:sp>
          <p:nvSpPr>
            <p:cNvPr id="218" name="Text Box 536"/>
            <p:cNvSpPr txBox="1">
              <a:spLocks noChangeArrowheads="1"/>
            </p:cNvSpPr>
            <p:nvPr/>
          </p:nvSpPr>
          <p:spPr bwMode="auto">
            <a:xfrm>
              <a:off x="4955571" y="2216825"/>
              <a:ext cx="318467" cy="2451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GB" sz="500"/>
                <a:t>5</a:t>
              </a:r>
            </a:p>
          </p:txBody>
        </p:sp>
        <p:sp>
          <p:nvSpPr>
            <p:cNvPr id="219" name="Text Box 537"/>
            <p:cNvSpPr txBox="1">
              <a:spLocks noChangeArrowheads="1"/>
            </p:cNvSpPr>
            <p:nvPr/>
          </p:nvSpPr>
          <p:spPr bwMode="auto">
            <a:xfrm>
              <a:off x="5169691" y="2216825"/>
              <a:ext cx="318467" cy="2451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GB" sz="500" dirty="0"/>
                <a:t>6</a:t>
              </a:r>
            </a:p>
          </p:txBody>
        </p:sp>
        <p:sp>
          <p:nvSpPr>
            <p:cNvPr id="239" name="Text Box 538"/>
            <p:cNvSpPr txBox="1">
              <a:spLocks noChangeArrowheads="1"/>
            </p:cNvSpPr>
            <p:nvPr/>
          </p:nvSpPr>
          <p:spPr bwMode="auto">
            <a:xfrm>
              <a:off x="5526147" y="2216825"/>
              <a:ext cx="318467" cy="2451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GB" sz="500" dirty="0"/>
                <a:t>7</a:t>
              </a:r>
            </a:p>
          </p:txBody>
        </p:sp>
        <p:sp>
          <p:nvSpPr>
            <p:cNvPr id="240" name="Text Box 538"/>
            <p:cNvSpPr txBox="1">
              <a:spLocks noChangeArrowheads="1"/>
            </p:cNvSpPr>
            <p:nvPr/>
          </p:nvSpPr>
          <p:spPr bwMode="auto">
            <a:xfrm>
              <a:off x="5816629" y="2216825"/>
              <a:ext cx="318467" cy="2451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GB" sz="500" dirty="0"/>
                <a:t>8</a:t>
              </a:r>
            </a:p>
          </p:txBody>
        </p:sp>
        <p:sp>
          <p:nvSpPr>
            <p:cNvPr id="308" name="Rettangolo 307"/>
            <p:cNvSpPr/>
            <p:nvPr/>
          </p:nvSpPr>
          <p:spPr>
            <a:xfrm>
              <a:off x="5622453" y="1801666"/>
              <a:ext cx="149034" cy="385666"/>
            </a:xfrm>
            <a:prstGeom prst="rect">
              <a:avLst/>
            </a:prstGeom>
            <a:solidFill>
              <a:srgbClr val="8064A2">
                <a:lumMod val="20000"/>
                <a:lumOff val="80000"/>
              </a:srgbClr>
            </a:solidFill>
            <a:ln w="9525" cap="flat" cmpd="sng" algn="ctr">
              <a:solidFill>
                <a:schemeClr val="accent4">
                  <a:lumMod val="20000"/>
                  <a:lumOff val="80000"/>
                </a:scheme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09" name="Rettangolo 308"/>
            <p:cNvSpPr/>
            <p:nvPr/>
          </p:nvSpPr>
          <p:spPr>
            <a:xfrm>
              <a:off x="5265535" y="1801665"/>
              <a:ext cx="358708" cy="383661"/>
            </a:xfrm>
            <a:prstGeom prst="rect">
              <a:avLst/>
            </a:prstGeom>
            <a:solidFill>
              <a:srgbClr val="8064A2">
                <a:lumMod val="40000"/>
                <a:lumOff val="60000"/>
              </a:srgbClr>
            </a:solidFill>
            <a:ln w="9525" cap="flat" cmpd="sng" algn="ctr">
              <a:solidFill>
                <a:schemeClr val="accent4">
                  <a:lumMod val="20000"/>
                  <a:lumOff val="80000"/>
                </a:scheme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10" name="Rettangolo 309"/>
            <p:cNvSpPr/>
            <p:nvPr/>
          </p:nvSpPr>
          <p:spPr>
            <a:xfrm>
              <a:off x="4412007" y="1801666"/>
              <a:ext cx="854894" cy="381732"/>
            </a:xfrm>
            <a:prstGeom prst="rect">
              <a:avLst/>
            </a:prstGeom>
            <a:solidFill>
              <a:srgbClr val="8064A2">
                <a:lumMod val="60000"/>
                <a:lumOff val="40000"/>
              </a:srgbClr>
            </a:solidFill>
            <a:ln w="9525" cap="flat" cmpd="sng" algn="ctr">
              <a:solidFill>
                <a:schemeClr val="accent4">
                  <a:lumMod val="20000"/>
                  <a:lumOff val="80000"/>
                </a:scheme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11" name="Rettangolo 310"/>
            <p:cNvSpPr/>
            <p:nvPr/>
          </p:nvSpPr>
          <p:spPr>
            <a:xfrm>
              <a:off x="5771487" y="1801666"/>
              <a:ext cx="487976" cy="385666"/>
            </a:xfrm>
            <a:prstGeom prst="rect">
              <a:avLst/>
            </a:prstGeom>
            <a:noFill/>
            <a:ln w="9525" cap="flat" cmpd="sng" algn="ctr">
              <a:solidFill>
                <a:schemeClr val="accent4">
                  <a:lumMod val="20000"/>
                  <a:lumOff val="80000"/>
                </a:scheme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11" name="Text Box 570"/>
            <p:cNvSpPr txBox="1">
              <a:spLocks noChangeArrowheads="1"/>
            </p:cNvSpPr>
            <p:nvPr/>
          </p:nvSpPr>
          <p:spPr bwMode="auto">
            <a:xfrm>
              <a:off x="3892846" y="835723"/>
              <a:ext cx="1888659" cy="2154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GB" sz="800" b="1" dirty="0"/>
                <a:t>CD45RO</a:t>
              </a:r>
              <a:r>
                <a:rPr lang="en-GB" sz="800" b="1" baseline="30000" dirty="0"/>
                <a:t>+</a:t>
              </a:r>
              <a:r>
                <a:rPr lang="en-GB" sz="800" b="1" dirty="0"/>
                <a:t>RA</a:t>
              </a:r>
              <a:r>
                <a:rPr lang="en-GB" sz="800" b="1" baseline="30000" dirty="0"/>
                <a:t>-</a:t>
              </a:r>
              <a:r>
                <a:rPr lang="en-GB" sz="800" b="1" dirty="0"/>
                <a:t> Memory CD8</a:t>
              </a:r>
              <a:r>
                <a:rPr lang="en-GB" sz="800" b="1" baseline="30000" dirty="0"/>
                <a:t>+</a:t>
              </a:r>
              <a:r>
                <a:rPr lang="en-GB" sz="800" b="1" dirty="0"/>
                <a:t> T cells </a:t>
              </a:r>
              <a:endParaRPr lang="el-GR" sz="800" b="1" dirty="0">
                <a:cs typeface="Arial" pitchFamily="34" charset="0"/>
              </a:endParaRPr>
            </a:p>
          </p:txBody>
        </p:sp>
        <p:grpSp>
          <p:nvGrpSpPr>
            <p:cNvPr id="5" name="Gruppo 464"/>
            <p:cNvGrpSpPr/>
            <p:nvPr/>
          </p:nvGrpSpPr>
          <p:grpSpPr>
            <a:xfrm>
              <a:off x="3786740" y="1034837"/>
              <a:ext cx="110649" cy="1248473"/>
              <a:chOff x="663248" y="1200089"/>
              <a:chExt cx="76414" cy="862188"/>
            </a:xfrm>
          </p:grpSpPr>
          <p:sp>
            <p:nvSpPr>
              <p:cNvPr id="270" name="Rectangle 479"/>
              <p:cNvSpPr>
                <a:spLocks noChangeArrowheads="1"/>
              </p:cNvSpPr>
              <p:nvPr/>
            </p:nvSpPr>
            <p:spPr bwMode="auto">
              <a:xfrm>
                <a:off x="704396" y="1985333"/>
                <a:ext cx="35266" cy="769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GB" sz="500" dirty="0">
                    <a:solidFill>
                      <a:srgbClr val="000000"/>
                    </a:solidFill>
                  </a:rPr>
                  <a:t>0</a:t>
                </a:r>
                <a:endParaRPr lang="en-GB" sz="500" dirty="0"/>
              </a:p>
            </p:txBody>
          </p:sp>
          <p:sp>
            <p:nvSpPr>
              <p:cNvPr id="271" name="Rectangle 480"/>
              <p:cNvSpPr>
                <a:spLocks noChangeArrowheads="1"/>
              </p:cNvSpPr>
              <p:nvPr/>
            </p:nvSpPr>
            <p:spPr bwMode="auto">
              <a:xfrm>
                <a:off x="666227" y="1855030"/>
                <a:ext cx="70532" cy="769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GB" sz="500" dirty="0">
                    <a:solidFill>
                      <a:srgbClr val="000000"/>
                    </a:solidFill>
                  </a:rPr>
                  <a:t>10</a:t>
                </a:r>
                <a:endParaRPr lang="en-GB" sz="500" dirty="0"/>
              </a:p>
            </p:txBody>
          </p:sp>
          <p:sp>
            <p:nvSpPr>
              <p:cNvPr id="272" name="Rectangle 481"/>
              <p:cNvSpPr>
                <a:spLocks noChangeArrowheads="1"/>
              </p:cNvSpPr>
              <p:nvPr/>
            </p:nvSpPr>
            <p:spPr bwMode="auto">
              <a:xfrm>
                <a:off x="663248" y="1723585"/>
                <a:ext cx="70532" cy="769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GB" sz="500" dirty="0">
                    <a:solidFill>
                      <a:srgbClr val="000000"/>
                    </a:solidFill>
                  </a:rPr>
                  <a:t>20</a:t>
                </a:r>
                <a:endParaRPr lang="en-GB" sz="500" dirty="0"/>
              </a:p>
            </p:txBody>
          </p:sp>
          <p:sp>
            <p:nvSpPr>
              <p:cNvPr id="273" name="Rectangle 482"/>
              <p:cNvSpPr>
                <a:spLocks noChangeArrowheads="1"/>
              </p:cNvSpPr>
              <p:nvPr/>
            </p:nvSpPr>
            <p:spPr bwMode="auto">
              <a:xfrm>
                <a:off x="663248" y="1593282"/>
                <a:ext cx="70532" cy="769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GB" sz="500" dirty="0">
                    <a:solidFill>
                      <a:srgbClr val="000000"/>
                    </a:solidFill>
                  </a:rPr>
                  <a:t>30</a:t>
                </a:r>
                <a:endParaRPr lang="en-GB" sz="500" dirty="0"/>
              </a:p>
            </p:txBody>
          </p:sp>
          <p:sp>
            <p:nvSpPr>
              <p:cNvPr id="274" name="Rectangle 483"/>
              <p:cNvSpPr>
                <a:spLocks noChangeArrowheads="1"/>
              </p:cNvSpPr>
              <p:nvPr/>
            </p:nvSpPr>
            <p:spPr bwMode="auto">
              <a:xfrm>
                <a:off x="663248" y="1461837"/>
                <a:ext cx="70532" cy="769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GB" sz="500">
                    <a:solidFill>
                      <a:srgbClr val="000000"/>
                    </a:solidFill>
                  </a:rPr>
                  <a:t>40</a:t>
                </a:r>
                <a:endParaRPr lang="en-GB" sz="500"/>
              </a:p>
            </p:txBody>
          </p:sp>
          <p:sp>
            <p:nvSpPr>
              <p:cNvPr id="275" name="Rectangle 484"/>
              <p:cNvSpPr>
                <a:spLocks noChangeArrowheads="1"/>
              </p:cNvSpPr>
              <p:nvPr/>
            </p:nvSpPr>
            <p:spPr bwMode="auto">
              <a:xfrm>
                <a:off x="663248" y="1331534"/>
                <a:ext cx="70532" cy="769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GB" sz="500">
                    <a:solidFill>
                      <a:srgbClr val="000000"/>
                    </a:solidFill>
                  </a:rPr>
                  <a:t>50</a:t>
                </a:r>
                <a:endParaRPr lang="en-GB" sz="500"/>
              </a:p>
            </p:txBody>
          </p:sp>
          <p:sp>
            <p:nvSpPr>
              <p:cNvPr id="276" name="Rectangle 485"/>
              <p:cNvSpPr>
                <a:spLocks noChangeArrowheads="1"/>
              </p:cNvSpPr>
              <p:nvPr/>
            </p:nvSpPr>
            <p:spPr bwMode="auto">
              <a:xfrm>
                <a:off x="663248" y="1200089"/>
                <a:ext cx="70532" cy="769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GB" sz="500" dirty="0">
                    <a:solidFill>
                      <a:srgbClr val="000000"/>
                    </a:solidFill>
                  </a:rPr>
                  <a:t>60</a:t>
                </a:r>
                <a:endParaRPr lang="en-GB" sz="500" dirty="0"/>
              </a:p>
            </p:txBody>
          </p:sp>
        </p:grpSp>
        <p:sp>
          <p:nvSpPr>
            <p:cNvPr id="237" name="Text Box 990"/>
            <p:cNvSpPr txBox="1">
              <a:spLocks noChangeArrowheads="1"/>
            </p:cNvSpPr>
            <p:nvPr/>
          </p:nvSpPr>
          <p:spPr bwMode="auto">
            <a:xfrm rot="16200000">
              <a:off x="3107304" y="1533836"/>
              <a:ext cx="1125629" cy="2000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GB" sz="700" dirty="0"/>
                <a:t>% on CD3</a:t>
              </a:r>
              <a:r>
                <a:rPr lang="en-GB" sz="700" baseline="30000" dirty="0"/>
                <a:t>+</a:t>
              </a:r>
              <a:r>
                <a:rPr lang="en-GB" sz="700" dirty="0"/>
                <a:t>CD8</a:t>
              </a:r>
              <a:r>
                <a:rPr lang="en-GB" sz="700" baseline="30000" dirty="0"/>
                <a:t>+</a:t>
              </a:r>
              <a:r>
                <a:rPr lang="en-GB" sz="700" dirty="0"/>
                <a:t> T cells</a:t>
              </a:r>
              <a:endParaRPr lang="el-GR" sz="700" dirty="0">
                <a:cs typeface="Arial" pitchFamily="34" charset="0"/>
              </a:endParaRPr>
            </a:p>
          </p:txBody>
        </p:sp>
        <p:sp>
          <p:nvSpPr>
            <p:cNvPr id="302" name="Text Box 110"/>
            <p:cNvSpPr txBox="1">
              <a:spLocks noChangeAspect="1" noChangeArrowheads="1"/>
            </p:cNvSpPr>
            <p:nvPr/>
          </p:nvSpPr>
          <p:spPr bwMode="auto">
            <a:xfrm>
              <a:off x="5327784" y="2345160"/>
              <a:ext cx="882622" cy="2000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sz="700" b="1" i="1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rPr>
                <a:t>years post-Tx</a:t>
              </a:r>
              <a:endParaRPr kumimoji="0" lang="en-GB" sz="700" b="1" i="1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2" name="Line 495"/>
            <p:cNvSpPr>
              <a:spLocks noChangeShapeType="1"/>
            </p:cNvSpPr>
            <p:nvPr/>
          </p:nvSpPr>
          <p:spPr bwMode="auto">
            <a:xfrm>
              <a:off x="3954245" y="2210383"/>
              <a:ext cx="23400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it-IT" sz="700"/>
            </a:p>
          </p:txBody>
        </p:sp>
        <p:sp>
          <p:nvSpPr>
            <p:cNvPr id="282" name="Line 70"/>
            <p:cNvSpPr>
              <a:spLocks noChangeShapeType="1"/>
            </p:cNvSpPr>
            <p:nvPr/>
          </p:nvSpPr>
          <p:spPr bwMode="auto">
            <a:xfrm flipV="1">
              <a:off x="5062272" y="2209063"/>
              <a:ext cx="1851" cy="33426"/>
            </a:xfrm>
            <a:prstGeom prst="line">
              <a:avLst/>
            </a:prstGeom>
            <a:noFill/>
            <a:ln w="9525">
              <a:solidFill>
                <a:sysClr val="windowText" lastClr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7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85" name="Line 70"/>
            <p:cNvSpPr>
              <a:spLocks noChangeShapeType="1"/>
            </p:cNvSpPr>
            <p:nvPr/>
          </p:nvSpPr>
          <p:spPr bwMode="auto">
            <a:xfrm flipV="1">
              <a:off x="4416307" y="2209063"/>
              <a:ext cx="1851" cy="33426"/>
            </a:xfrm>
            <a:prstGeom prst="line">
              <a:avLst/>
            </a:prstGeom>
            <a:noFill/>
            <a:ln w="9525">
              <a:solidFill>
                <a:sysClr val="windowText" lastClr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7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87" name="Line 70"/>
            <p:cNvSpPr>
              <a:spLocks noChangeShapeType="1"/>
            </p:cNvSpPr>
            <p:nvPr/>
          </p:nvSpPr>
          <p:spPr bwMode="auto">
            <a:xfrm flipV="1">
              <a:off x="4200984" y="2209063"/>
              <a:ext cx="1851" cy="33426"/>
            </a:xfrm>
            <a:prstGeom prst="line">
              <a:avLst/>
            </a:prstGeom>
            <a:noFill/>
            <a:ln w="9525">
              <a:solidFill>
                <a:sysClr val="windowText" lastClr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7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88" name="Line 70"/>
            <p:cNvSpPr>
              <a:spLocks noChangeShapeType="1"/>
            </p:cNvSpPr>
            <p:nvPr/>
          </p:nvSpPr>
          <p:spPr bwMode="auto">
            <a:xfrm flipV="1">
              <a:off x="4846950" y="2209063"/>
              <a:ext cx="1851" cy="33426"/>
            </a:xfrm>
            <a:prstGeom prst="line">
              <a:avLst/>
            </a:prstGeom>
            <a:noFill/>
            <a:ln w="9525">
              <a:solidFill>
                <a:sysClr val="windowText" lastClr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7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89" name="Line 70"/>
            <p:cNvSpPr>
              <a:spLocks noChangeShapeType="1"/>
            </p:cNvSpPr>
            <p:nvPr/>
          </p:nvSpPr>
          <p:spPr bwMode="auto">
            <a:xfrm flipV="1">
              <a:off x="5277593" y="2209063"/>
              <a:ext cx="1851" cy="33426"/>
            </a:xfrm>
            <a:prstGeom prst="line">
              <a:avLst/>
            </a:prstGeom>
            <a:noFill/>
            <a:ln w="9525">
              <a:solidFill>
                <a:sysClr val="windowText" lastClr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7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90" name="Line 70"/>
            <p:cNvSpPr>
              <a:spLocks noChangeShapeType="1"/>
            </p:cNvSpPr>
            <p:nvPr/>
          </p:nvSpPr>
          <p:spPr bwMode="auto">
            <a:xfrm flipV="1">
              <a:off x="5634834" y="2204234"/>
              <a:ext cx="1851" cy="33426"/>
            </a:xfrm>
            <a:prstGeom prst="line">
              <a:avLst/>
            </a:prstGeom>
            <a:noFill/>
            <a:ln w="9525">
              <a:solidFill>
                <a:sysClr val="windowText" lastClr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7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91" name="Line 70"/>
            <p:cNvSpPr>
              <a:spLocks noChangeShapeType="1"/>
            </p:cNvSpPr>
            <p:nvPr/>
          </p:nvSpPr>
          <p:spPr bwMode="auto">
            <a:xfrm flipV="1">
              <a:off x="5921603" y="2204234"/>
              <a:ext cx="1851" cy="33426"/>
            </a:xfrm>
            <a:prstGeom prst="line">
              <a:avLst/>
            </a:prstGeom>
            <a:noFill/>
            <a:ln w="9525">
              <a:solidFill>
                <a:sysClr val="windowText" lastClr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7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04" name="Line 70"/>
            <p:cNvSpPr>
              <a:spLocks noChangeShapeType="1"/>
            </p:cNvSpPr>
            <p:nvPr/>
          </p:nvSpPr>
          <p:spPr bwMode="auto">
            <a:xfrm flipV="1">
              <a:off x="4631629" y="2209063"/>
              <a:ext cx="1851" cy="33426"/>
            </a:xfrm>
            <a:prstGeom prst="line">
              <a:avLst/>
            </a:prstGeom>
            <a:noFill/>
            <a:ln w="9525">
              <a:solidFill>
                <a:sysClr val="windowText" lastClr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7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06" name="Line 70"/>
            <p:cNvSpPr>
              <a:spLocks noChangeShapeType="1"/>
            </p:cNvSpPr>
            <p:nvPr/>
          </p:nvSpPr>
          <p:spPr bwMode="auto">
            <a:xfrm flipV="1">
              <a:off x="4007524" y="2206287"/>
              <a:ext cx="1851" cy="33426"/>
            </a:xfrm>
            <a:prstGeom prst="line">
              <a:avLst/>
            </a:prstGeom>
            <a:noFill/>
            <a:ln w="9525">
              <a:solidFill>
                <a:sysClr val="windowText" lastClr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grpSp>
          <p:nvGrpSpPr>
            <p:cNvPr id="6" name="Group 506"/>
            <p:cNvGrpSpPr>
              <a:grpSpLocks/>
            </p:cNvGrpSpPr>
            <p:nvPr/>
          </p:nvGrpSpPr>
          <p:grpSpPr bwMode="auto">
            <a:xfrm>
              <a:off x="3964866" y="1065057"/>
              <a:ext cx="13" cy="1145328"/>
              <a:chOff x="663" y="930"/>
              <a:chExt cx="12" cy="692"/>
            </a:xfrm>
          </p:grpSpPr>
          <p:sp>
            <p:nvSpPr>
              <p:cNvPr id="249" name="Line 507"/>
              <p:cNvSpPr>
                <a:spLocks noChangeShapeType="1"/>
              </p:cNvSpPr>
              <p:nvPr/>
            </p:nvSpPr>
            <p:spPr bwMode="auto">
              <a:xfrm>
                <a:off x="675" y="931"/>
                <a:ext cx="0" cy="69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it-IT" sz="400"/>
              </a:p>
            </p:txBody>
          </p:sp>
          <p:sp>
            <p:nvSpPr>
              <p:cNvPr id="250" name="Line 508"/>
              <p:cNvSpPr>
                <a:spLocks noChangeShapeType="1"/>
              </p:cNvSpPr>
              <p:nvPr/>
            </p:nvSpPr>
            <p:spPr bwMode="auto">
              <a:xfrm>
                <a:off x="663" y="1391"/>
                <a:ext cx="12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it-IT" sz="400"/>
              </a:p>
            </p:txBody>
          </p:sp>
          <p:sp>
            <p:nvSpPr>
              <p:cNvPr id="251" name="Line 509"/>
              <p:cNvSpPr>
                <a:spLocks noChangeShapeType="1"/>
              </p:cNvSpPr>
              <p:nvPr/>
            </p:nvSpPr>
            <p:spPr bwMode="auto">
              <a:xfrm>
                <a:off x="663" y="1622"/>
                <a:ext cx="12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it-IT" sz="400"/>
              </a:p>
            </p:txBody>
          </p:sp>
          <p:sp>
            <p:nvSpPr>
              <p:cNvPr id="252" name="Line 510"/>
              <p:cNvSpPr>
                <a:spLocks noChangeShapeType="1"/>
              </p:cNvSpPr>
              <p:nvPr/>
            </p:nvSpPr>
            <p:spPr bwMode="auto">
              <a:xfrm>
                <a:off x="663" y="930"/>
                <a:ext cx="12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it-IT" sz="400"/>
              </a:p>
            </p:txBody>
          </p:sp>
          <p:sp>
            <p:nvSpPr>
              <p:cNvPr id="253" name="Line 511"/>
              <p:cNvSpPr>
                <a:spLocks noChangeShapeType="1"/>
              </p:cNvSpPr>
              <p:nvPr/>
            </p:nvSpPr>
            <p:spPr bwMode="auto">
              <a:xfrm>
                <a:off x="663" y="1045"/>
                <a:ext cx="12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it-IT" sz="400"/>
              </a:p>
            </p:txBody>
          </p:sp>
          <p:sp>
            <p:nvSpPr>
              <p:cNvPr id="254" name="Line 512"/>
              <p:cNvSpPr>
                <a:spLocks noChangeShapeType="1"/>
              </p:cNvSpPr>
              <p:nvPr/>
            </p:nvSpPr>
            <p:spPr bwMode="auto">
              <a:xfrm>
                <a:off x="663" y="1160"/>
                <a:ext cx="12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it-IT" sz="400"/>
              </a:p>
            </p:txBody>
          </p:sp>
          <p:sp>
            <p:nvSpPr>
              <p:cNvPr id="255" name="Line 513"/>
              <p:cNvSpPr>
                <a:spLocks noChangeShapeType="1"/>
              </p:cNvSpPr>
              <p:nvPr/>
            </p:nvSpPr>
            <p:spPr bwMode="auto">
              <a:xfrm>
                <a:off x="663" y="1276"/>
                <a:ext cx="12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it-IT" sz="400"/>
              </a:p>
            </p:txBody>
          </p:sp>
          <p:sp>
            <p:nvSpPr>
              <p:cNvPr id="256" name="Line 514"/>
              <p:cNvSpPr>
                <a:spLocks noChangeShapeType="1"/>
              </p:cNvSpPr>
              <p:nvPr/>
            </p:nvSpPr>
            <p:spPr bwMode="auto">
              <a:xfrm>
                <a:off x="663" y="1506"/>
                <a:ext cx="12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it-IT" sz="400"/>
              </a:p>
            </p:txBody>
          </p:sp>
        </p:grpSp>
        <p:sp>
          <p:nvSpPr>
            <p:cNvPr id="313" name="Line 80"/>
            <p:cNvSpPr>
              <a:spLocks noChangeShapeType="1"/>
            </p:cNvSpPr>
            <p:nvPr/>
          </p:nvSpPr>
          <p:spPr bwMode="auto">
            <a:xfrm>
              <a:off x="3921567" y="1065040"/>
              <a:ext cx="37533" cy="1393"/>
            </a:xfrm>
            <a:prstGeom prst="line">
              <a:avLst/>
            </a:prstGeom>
            <a:noFill/>
            <a:ln w="9525">
              <a:solidFill>
                <a:sysClr val="windowText" lastClr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4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14" name="Line 81"/>
            <p:cNvSpPr>
              <a:spLocks noChangeShapeType="1"/>
            </p:cNvSpPr>
            <p:nvPr/>
          </p:nvSpPr>
          <p:spPr bwMode="auto">
            <a:xfrm>
              <a:off x="3921567" y="1255141"/>
              <a:ext cx="37533" cy="1393"/>
            </a:xfrm>
            <a:prstGeom prst="line">
              <a:avLst/>
            </a:prstGeom>
            <a:noFill/>
            <a:ln w="9525">
              <a:solidFill>
                <a:sysClr val="windowText" lastClr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4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15" name="Line 83"/>
            <p:cNvSpPr>
              <a:spLocks noChangeShapeType="1"/>
            </p:cNvSpPr>
            <p:nvPr/>
          </p:nvSpPr>
          <p:spPr bwMode="auto">
            <a:xfrm>
              <a:off x="3921567" y="1445244"/>
              <a:ext cx="37533" cy="1393"/>
            </a:xfrm>
            <a:prstGeom prst="line">
              <a:avLst/>
            </a:prstGeom>
            <a:noFill/>
            <a:ln w="9525">
              <a:solidFill>
                <a:sysClr val="windowText" lastClr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4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16" name="Line 85"/>
            <p:cNvSpPr>
              <a:spLocks noChangeShapeType="1"/>
            </p:cNvSpPr>
            <p:nvPr/>
          </p:nvSpPr>
          <p:spPr bwMode="auto">
            <a:xfrm>
              <a:off x="3921567" y="1635346"/>
              <a:ext cx="37533" cy="1393"/>
            </a:xfrm>
            <a:prstGeom prst="line">
              <a:avLst/>
            </a:prstGeom>
            <a:noFill/>
            <a:ln w="9525">
              <a:solidFill>
                <a:sysClr val="windowText" lastClr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4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17" name="Line 87"/>
            <p:cNvSpPr>
              <a:spLocks noChangeShapeType="1"/>
            </p:cNvSpPr>
            <p:nvPr/>
          </p:nvSpPr>
          <p:spPr bwMode="auto">
            <a:xfrm>
              <a:off x="3921567" y="1825449"/>
              <a:ext cx="37533" cy="1393"/>
            </a:xfrm>
            <a:prstGeom prst="line">
              <a:avLst/>
            </a:prstGeom>
            <a:noFill/>
            <a:ln w="9525">
              <a:solidFill>
                <a:sysClr val="windowText" lastClr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4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18" name="Line 89"/>
            <p:cNvSpPr>
              <a:spLocks noChangeShapeType="1"/>
            </p:cNvSpPr>
            <p:nvPr/>
          </p:nvSpPr>
          <p:spPr bwMode="auto">
            <a:xfrm>
              <a:off x="3921567" y="2015550"/>
              <a:ext cx="37533" cy="1393"/>
            </a:xfrm>
            <a:prstGeom prst="line">
              <a:avLst/>
            </a:prstGeom>
            <a:noFill/>
            <a:ln w="9525">
              <a:solidFill>
                <a:sysClr val="windowText" lastClr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4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19" name="Line 91"/>
            <p:cNvSpPr>
              <a:spLocks noChangeShapeType="1"/>
            </p:cNvSpPr>
            <p:nvPr/>
          </p:nvSpPr>
          <p:spPr bwMode="auto">
            <a:xfrm>
              <a:off x="3917254" y="2205655"/>
              <a:ext cx="37533" cy="1393"/>
            </a:xfrm>
            <a:prstGeom prst="line">
              <a:avLst/>
            </a:prstGeom>
            <a:noFill/>
            <a:ln w="9525">
              <a:solidFill>
                <a:sysClr val="windowText" lastClr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4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24" name="Line 105"/>
            <p:cNvSpPr>
              <a:spLocks noChangeAspect="1" noChangeShapeType="1"/>
            </p:cNvSpPr>
            <p:nvPr/>
          </p:nvSpPr>
          <p:spPr bwMode="auto">
            <a:xfrm>
              <a:off x="4423029" y="1445572"/>
              <a:ext cx="0" cy="309726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 type="none" w="med" len="med"/>
              <a:tailEnd type="arrow" w="med" len="sm"/>
            </a:ln>
          </p:spPr>
          <p:txBody>
            <a:bodyPr/>
            <a:lstStyle/>
            <a:p>
              <a:endParaRPr lang="it-IT" sz="4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25" name="Line 105"/>
            <p:cNvSpPr>
              <a:spLocks noChangeAspect="1" noChangeShapeType="1"/>
            </p:cNvSpPr>
            <p:nvPr/>
          </p:nvSpPr>
          <p:spPr bwMode="auto">
            <a:xfrm>
              <a:off x="5263234" y="1445572"/>
              <a:ext cx="0" cy="309726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 type="none" w="med" len="med"/>
              <a:tailEnd type="arrow" w="med" len="sm"/>
            </a:ln>
          </p:spPr>
          <p:txBody>
            <a:bodyPr/>
            <a:lstStyle/>
            <a:p>
              <a:endParaRPr lang="it-IT" sz="4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26" name="Line 105"/>
            <p:cNvSpPr>
              <a:spLocks noChangeAspect="1" noChangeShapeType="1"/>
            </p:cNvSpPr>
            <p:nvPr/>
          </p:nvSpPr>
          <p:spPr bwMode="auto">
            <a:xfrm>
              <a:off x="5615484" y="1445572"/>
              <a:ext cx="0" cy="309726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 type="none" w="med" len="med"/>
              <a:tailEnd type="arrow" w="med" len="sm"/>
            </a:ln>
          </p:spPr>
          <p:txBody>
            <a:bodyPr/>
            <a:lstStyle/>
            <a:p>
              <a:endParaRPr lang="it-IT" sz="4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27" name="Line 105"/>
            <p:cNvSpPr>
              <a:spLocks noChangeAspect="1" noChangeShapeType="1"/>
            </p:cNvSpPr>
            <p:nvPr/>
          </p:nvSpPr>
          <p:spPr bwMode="auto">
            <a:xfrm>
              <a:off x="5787929" y="1445572"/>
              <a:ext cx="0" cy="309726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 type="none" w="med" len="med"/>
              <a:tailEnd type="arrow" w="med" len="sm"/>
            </a:ln>
          </p:spPr>
          <p:txBody>
            <a:bodyPr/>
            <a:lstStyle/>
            <a:p>
              <a:endParaRPr lang="it-IT" sz="4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28" name="Text Box 106"/>
            <p:cNvSpPr txBox="1">
              <a:spLocks noChangeAspect="1" noChangeArrowheads="1"/>
            </p:cNvSpPr>
            <p:nvPr/>
          </p:nvSpPr>
          <p:spPr bwMode="auto">
            <a:xfrm>
              <a:off x="4450679" y="1324088"/>
              <a:ext cx="743792" cy="3565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it-IT" sz="500" b="1" dirty="0" smtClean="0">
                  <a:latin typeface="Arial" pitchFamily="34" charset="0"/>
                  <a:cs typeface="Arial" pitchFamily="34" charset="0"/>
                </a:rPr>
                <a:t>CsA tapering</a:t>
              </a:r>
              <a:endParaRPr lang="en-GB" sz="5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29" name="Text Box 106"/>
            <p:cNvSpPr txBox="1">
              <a:spLocks noChangeAspect="1" noChangeArrowheads="1"/>
            </p:cNvSpPr>
            <p:nvPr/>
          </p:nvSpPr>
          <p:spPr bwMode="auto">
            <a:xfrm rot="16200000">
              <a:off x="5069188" y="1258240"/>
              <a:ext cx="752297" cy="24511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it-IT" sz="500" b="1" dirty="0" smtClean="0">
                  <a:latin typeface="Arial" pitchFamily="34" charset="0"/>
                  <a:cs typeface="Arial" pitchFamily="34" charset="0"/>
                </a:rPr>
                <a:t>MMF mono</a:t>
              </a:r>
              <a:endParaRPr lang="en-GB" sz="5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30" name="Text Box 106"/>
            <p:cNvSpPr txBox="1">
              <a:spLocks noChangeAspect="1" noChangeArrowheads="1"/>
            </p:cNvSpPr>
            <p:nvPr/>
          </p:nvSpPr>
          <p:spPr bwMode="auto">
            <a:xfrm rot="16200000">
              <a:off x="5294905" y="1206269"/>
              <a:ext cx="856239" cy="24511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it-IT" sz="500" b="1" dirty="0" smtClean="0">
                  <a:latin typeface="Arial" pitchFamily="34" charset="0"/>
                  <a:cs typeface="Arial" pitchFamily="34" charset="0"/>
                </a:rPr>
                <a:t>MMF tap</a:t>
              </a:r>
              <a:endParaRPr lang="en-GB" sz="5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31" name="Text Box 106"/>
            <p:cNvSpPr txBox="1">
              <a:spLocks noChangeAspect="1" noChangeArrowheads="1"/>
            </p:cNvSpPr>
            <p:nvPr/>
          </p:nvSpPr>
          <p:spPr bwMode="auto">
            <a:xfrm rot="16200000">
              <a:off x="5553889" y="1285355"/>
              <a:ext cx="698070" cy="24511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it-IT" sz="500" b="1" dirty="0" smtClean="0">
                  <a:latin typeface="Arial" pitchFamily="34" charset="0"/>
                  <a:cs typeface="Arial" pitchFamily="34" charset="0"/>
                </a:rPr>
                <a:t>IS free</a:t>
              </a:r>
              <a:endParaRPr lang="en-GB" sz="5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45" name="CasellaDiTesto 344"/>
            <p:cNvSpPr txBox="1"/>
            <p:nvPr/>
          </p:nvSpPr>
          <p:spPr>
            <a:xfrm>
              <a:off x="3521172" y="712177"/>
              <a:ext cx="27764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000" b="1" dirty="0" smtClean="0"/>
                <a:t>B</a:t>
              </a:r>
              <a:endParaRPr lang="it-IT" sz="1000" b="1" dirty="0"/>
            </a:p>
          </p:txBody>
        </p:sp>
        <p:grpSp>
          <p:nvGrpSpPr>
            <p:cNvPr id="295" name="Gruppo 294"/>
            <p:cNvGrpSpPr/>
            <p:nvPr/>
          </p:nvGrpSpPr>
          <p:grpSpPr>
            <a:xfrm>
              <a:off x="3987341" y="1741992"/>
              <a:ext cx="2153944" cy="438600"/>
              <a:chOff x="3987341" y="1741992"/>
              <a:chExt cx="2153944" cy="438600"/>
            </a:xfrm>
          </p:grpSpPr>
          <p:grpSp>
            <p:nvGrpSpPr>
              <p:cNvPr id="294" name="Gruppo 293"/>
              <p:cNvGrpSpPr/>
              <p:nvPr/>
            </p:nvGrpSpPr>
            <p:grpSpPr>
              <a:xfrm>
                <a:off x="4015478" y="1775094"/>
                <a:ext cx="2099498" cy="371568"/>
                <a:chOff x="4015478" y="1775094"/>
                <a:chExt cx="2099498" cy="371568"/>
              </a:xfrm>
            </p:grpSpPr>
            <p:cxnSp>
              <p:nvCxnSpPr>
                <p:cNvPr id="286" name="Connettore 1 285"/>
                <p:cNvCxnSpPr/>
                <p:nvPr/>
              </p:nvCxnSpPr>
              <p:spPr bwMode="auto">
                <a:xfrm rot="-660000" flipV="1">
                  <a:off x="5938352" y="2081452"/>
                  <a:ext cx="176624" cy="19024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7" name="Connettore 1 206"/>
                <p:cNvCxnSpPr/>
                <p:nvPr/>
              </p:nvCxnSpPr>
              <p:spPr bwMode="auto">
                <a:xfrm>
                  <a:off x="5270039" y="2081285"/>
                  <a:ext cx="163854" cy="64549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8" name="Connettore 1 207"/>
                <p:cNvCxnSpPr>
                  <a:stCxn id="241" idx="6"/>
                  <a:endCxn id="242" idx="2"/>
                </p:cNvCxnSpPr>
                <p:nvPr/>
              </p:nvCxnSpPr>
              <p:spPr bwMode="auto">
                <a:xfrm flipV="1">
                  <a:off x="5455409" y="2135076"/>
                  <a:ext cx="124162" cy="11586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9" name="Connettore 1 208"/>
                <p:cNvCxnSpPr>
                  <a:endCxn id="243" idx="2"/>
                </p:cNvCxnSpPr>
                <p:nvPr/>
              </p:nvCxnSpPr>
              <p:spPr bwMode="auto">
                <a:xfrm flipV="1">
                  <a:off x="5634159" y="2112733"/>
                  <a:ext cx="94340" cy="16551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0" name="Connettore 1 209"/>
                <p:cNvCxnSpPr>
                  <a:endCxn id="244" idx="2"/>
                </p:cNvCxnSpPr>
                <p:nvPr/>
              </p:nvCxnSpPr>
              <p:spPr bwMode="auto">
                <a:xfrm flipV="1">
                  <a:off x="5802979" y="2109423"/>
                  <a:ext cx="95995" cy="4965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20" name="Line 554"/>
                <p:cNvSpPr>
                  <a:spLocks noChangeShapeType="1"/>
                </p:cNvSpPr>
                <p:nvPr/>
              </p:nvSpPr>
              <p:spPr bwMode="auto">
                <a:xfrm>
                  <a:off x="4015478" y="1775094"/>
                  <a:ext cx="201921" cy="225093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it-IT"/>
                </a:p>
              </p:txBody>
            </p:sp>
            <p:sp>
              <p:nvSpPr>
                <p:cNvPr id="221" name="Line 555"/>
                <p:cNvSpPr>
                  <a:spLocks noChangeShapeType="1"/>
                </p:cNvSpPr>
                <p:nvPr/>
              </p:nvSpPr>
              <p:spPr bwMode="auto">
                <a:xfrm flipV="1">
                  <a:off x="4217399" y="1993566"/>
                  <a:ext cx="211852" cy="662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it-IT"/>
                </a:p>
              </p:txBody>
            </p:sp>
            <p:sp>
              <p:nvSpPr>
                <p:cNvPr id="222" name="Line 556"/>
                <p:cNvSpPr>
                  <a:spLocks noChangeShapeType="1"/>
                </p:cNvSpPr>
                <p:nvPr/>
              </p:nvSpPr>
              <p:spPr bwMode="auto">
                <a:xfrm>
                  <a:off x="4429251" y="1993566"/>
                  <a:ext cx="195301" cy="49653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it-IT"/>
                </a:p>
              </p:txBody>
            </p:sp>
            <p:sp>
              <p:nvSpPr>
                <p:cNvPr id="223" name="Line 557"/>
                <p:cNvSpPr>
                  <a:spLocks noChangeShapeType="1"/>
                </p:cNvSpPr>
                <p:nvPr/>
              </p:nvSpPr>
              <p:spPr bwMode="auto">
                <a:xfrm>
                  <a:off x="4624552" y="2043219"/>
                  <a:ext cx="221783" cy="62894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it-IT"/>
                </a:p>
              </p:txBody>
            </p:sp>
            <p:sp>
              <p:nvSpPr>
                <p:cNvPr id="224" name="Line 558"/>
                <p:cNvSpPr>
                  <a:spLocks noChangeShapeType="1"/>
                </p:cNvSpPr>
                <p:nvPr/>
              </p:nvSpPr>
              <p:spPr bwMode="auto">
                <a:xfrm flipV="1">
                  <a:off x="4846335" y="1957154"/>
                  <a:ext cx="211852" cy="148959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it-IT"/>
                </a:p>
              </p:txBody>
            </p:sp>
            <p:sp>
              <p:nvSpPr>
                <p:cNvPr id="225" name="Line 559"/>
                <p:cNvSpPr>
                  <a:spLocks noChangeShapeType="1"/>
                </p:cNvSpPr>
                <p:nvPr/>
              </p:nvSpPr>
              <p:spPr bwMode="auto">
                <a:xfrm>
                  <a:off x="5058187" y="1957154"/>
                  <a:ext cx="208542" cy="112547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it-IT"/>
                </a:p>
              </p:txBody>
            </p:sp>
          </p:grpSp>
          <p:grpSp>
            <p:nvGrpSpPr>
              <p:cNvPr id="293" name="Gruppo 292"/>
              <p:cNvGrpSpPr/>
              <p:nvPr/>
            </p:nvGrpSpPr>
            <p:grpSpPr>
              <a:xfrm>
                <a:off x="3987341" y="1741992"/>
                <a:ext cx="2153944" cy="438600"/>
                <a:chOff x="3987341" y="1741992"/>
                <a:chExt cx="2153944" cy="438600"/>
              </a:xfrm>
            </p:grpSpPr>
            <p:sp>
              <p:nvSpPr>
                <p:cNvPr id="226" name="Oval 560"/>
                <p:cNvSpPr>
                  <a:spLocks noChangeAspect="1" noChangeArrowheads="1"/>
                </p:cNvSpPr>
                <p:nvPr/>
              </p:nvSpPr>
              <p:spPr bwMode="auto">
                <a:xfrm>
                  <a:off x="3987341" y="1741992"/>
                  <a:ext cx="67859" cy="67859"/>
                </a:xfrm>
                <a:prstGeom prst="ellipse">
                  <a:avLst/>
                </a:prstGeom>
                <a:solidFill>
                  <a:srgbClr val="33CC33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it-IT"/>
                </a:p>
              </p:txBody>
            </p:sp>
            <p:sp>
              <p:nvSpPr>
                <p:cNvPr id="227" name="Oval 561"/>
                <p:cNvSpPr>
                  <a:spLocks noChangeAspect="1" noChangeArrowheads="1"/>
                </p:cNvSpPr>
                <p:nvPr/>
              </p:nvSpPr>
              <p:spPr bwMode="auto">
                <a:xfrm>
                  <a:off x="4189264" y="1970395"/>
                  <a:ext cx="67859" cy="67859"/>
                </a:xfrm>
                <a:prstGeom prst="ellipse">
                  <a:avLst/>
                </a:prstGeom>
                <a:solidFill>
                  <a:srgbClr val="33CC33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it-IT"/>
                </a:p>
              </p:txBody>
            </p:sp>
            <p:sp>
              <p:nvSpPr>
                <p:cNvPr id="228" name="Oval 562"/>
                <p:cNvSpPr>
                  <a:spLocks noChangeAspect="1" noChangeArrowheads="1"/>
                </p:cNvSpPr>
                <p:nvPr/>
              </p:nvSpPr>
              <p:spPr bwMode="auto">
                <a:xfrm>
                  <a:off x="4397806" y="1960464"/>
                  <a:ext cx="67859" cy="67859"/>
                </a:xfrm>
                <a:prstGeom prst="ellipse">
                  <a:avLst/>
                </a:prstGeom>
                <a:solidFill>
                  <a:srgbClr val="33CC33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it-IT"/>
                </a:p>
              </p:txBody>
            </p:sp>
            <p:sp>
              <p:nvSpPr>
                <p:cNvPr id="229" name="Oval 563"/>
                <p:cNvSpPr>
                  <a:spLocks noChangeAspect="1" noChangeArrowheads="1"/>
                </p:cNvSpPr>
                <p:nvPr/>
              </p:nvSpPr>
              <p:spPr bwMode="auto">
                <a:xfrm>
                  <a:off x="4593107" y="2010117"/>
                  <a:ext cx="67859" cy="67859"/>
                </a:xfrm>
                <a:prstGeom prst="ellipse">
                  <a:avLst/>
                </a:prstGeom>
                <a:solidFill>
                  <a:srgbClr val="33CC33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it-IT"/>
                </a:p>
              </p:txBody>
            </p:sp>
            <p:sp>
              <p:nvSpPr>
                <p:cNvPr id="230" name="Oval 564"/>
                <p:cNvSpPr>
                  <a:spLocks noChangeAspect="1" noChangeArrowheads="1"/>
                </p:cNvSpPr>
                <p:nvPr/>
              </p:nvSpPr>
              <p:spPr bwMode="auto">
                <a:xfrm>
                  <a:off x="4808269" y="2073011"/>
                  <a:ext cx="67859" cy="67859"/>
                </a:xfrm>
                <a:prstGeom prst="ellipse">
                  <a:avLst/>
                </a:prstGeom>
                <a:solidFill>
                  <a:srgbClr val="33CC33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it-IT"/>
                </a:p>
              </p:txBody>
            </p:sp>
            <p:sp>
              <p:nvSpPr>
                <p:cNvPr id="231" name="Oval 565"/>
                <p:cNvSpPr>
                  <a:spLocks noChangeAspect="1" noChangeArrowheads="1"/>
                </p:cNvSpPr>
                <p:nvPr/>
              </p:nvSpPr>
              <p:spPr bwMode="auto">
                <a:xfrm>
                  <a:off x="5026741" y="1924052"/>
                  <a:ext cx="67859" cy="67859"/>
                </a:xfrm>
                <a:prstGeom prst="ellipse">
                  <a:avLst/>
                </a:prstGeom>
                <a:solidFill>
                  <a:srgbClr val="33CC33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it-IT"/>
                </a:p>
              </p:txBody>
            </p:sp>
            <p:sp>
              <p:nvSpPr>
                <p:cNvPr id="232" name="Oval 566"/>
                <p:cNvSpPr>
                  <a:spLocks noChangeAspect="1" noChangeArrowheads="1"/>
                </p:cNvSpPr>
                <p:nvPr/>
              </p:nvSpPr>
              <p:spPr bwMode="auto">
                <a:xfrm>
                  <a:off x="5235283" y="2039909"/>
                  <a:ext cx="67859" cy="67859"/>
                </a:xfrm>
                <a:prstGeom prst="ellipse">
                  <a:avLst/>
                </a:prstGeom>
                <a:solidFill>
                  <a:srgbClr val="33CC33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it-IT"/>
                </a:p>
              </p:txBody>
            </p:sp>
            <p:sp>
              <p:nvSpPr>
                <p:cNvPr id="241" name="Oval 566"/>
                <p:cNvSpPr>
                  <a:spLocks noChangeAspect="1" noChangeArrowheads="1"/>
                </p:cNvSpPr>
                <p:nvPr/>
              </p:nvSpPr>
              <p:spPr bwMode="auto">
                <a:xfrm>
                  <a:off x="5387552" y="2112733"/>
                  <a:ext cx="67859" cy="67859"/>
                </a:xfrm>
                <a:prstGeom prst="ellipse">
                  <a:avLst/>
                </a:prstGeom>
                <a:solidFill>
                  <a:srgbClr val="33CC33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it-IT"/>
                </a:p>
              </p:txBody>
            </p:sp>
            <p:sp>
              <p:nvSpPr>
                <p:cNvPr id="242" name="Oval 566"/>
                <p:cNvSpPr>
                  <a:spLocks noChangeAspect="1" noChangeArrowheads="1"/>
                </p:cNvSpPr>
                <p:nvPr/>
              </p:nvSpPr>
              <p:spPr bwMode="auto">
                <a:xfrm>
                  <a:off x="5579573" y="2101146"/>
                  <a:ext cx="67859" cy="67859"/>
                </a:xfrm>
                <a:prstGeom prst="ellipse">
                  <a:avLst/>
                </a:prstGeom>
                <a:solidFill>
                  <a:srgbClr val="33CC33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it-IT"/>
                </a:p>
              </p:txBody>
            </p:sp>
            <p:sp>
              <p:nvSpPr>
                <p:cNvPr id="243" name="Oval 566"/>
                <p:cNvSpPr>
                  <a:spLocks noChangeAspect="1" noChangeArrowheads="1"/>
                </p:cNvSpPr>
                <p:nvPr/>
              </p:nvSpPr>
              <p:spPr bwMode="auto">
                <a:xfrm>
                  <a:off x="5728501" y="2079631"/>
                  <a:ext cx="67859" cy="67859"/>
                </a:xfrm>
                <a:prstGeom prst="ellipse">
                  <a:avLst/>
                </a:prstGeom>
                <a:solidFill>
                  <a:srgbClr val="33CC33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it-IT"/>
                </a:p>
              </p:txBody>
            </p:sp>
            <p:sp>
              <p:nvSpPr>
                <p:cNvPr id="244" name="Oval 566"/>
                <p:cNvSpPr>
                  <a:spLocks noChangeAspect="1" noChangeArrowheads="1"/>
                </p:cNvSpPr>
                <p:nvPr/>
              </p:nvSpPr>
              <p:spPr bwMode="auto">
                <a:xfrm>
                  <a:off x="5898974" y="2076321"/>
                  <a:ext cx="67859" cy="67859"/>
                </a:xfrm>
                <a:prstGeom prst="ellipse">
                  <a:avLst/>
                </a:prstGeom>
                <a:solidFill>
                  <a:srgbClr val="33CC33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it-IT"/>
                </a:p>
              </p:txBody>
            </p:sp>
            <p:sp>
              <p:nvSpPr>
                <p:cNvPr id="281" name="Oval 566"/>
                <p:cNvSpPr>
                  <a:spLocks noChangeAspect="1" noChangeArrowheads="1"/>
                </p:cNvSpPr>
                <p:nvPr/>
              </p:nvSpPr>
              <p:spPr bwMode="auto">
                <a:xfrm>
                  <a:off x="6073426" y="2025023"/>
                  <a:ext cx="67859" cy="67859"/>
                </a:xfrm>
                <a:prstGeom prst="ellipse">
                  <a:avLst/>
                </a:prstGeom>
                <a:solidFill>
                  <a:srgbClr val="33CC33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it-IT"/>
                </a:p>
              </p:txBody>
            </p:sp>
          </p:grpSp>
        </p:grpSp>
        <p:sp>
          <p:nvSpPr>
            <p:cNvPr id="283" name="Line 70"/>
            <p:cNvSpPr>
              <a:spLocks noChangeShapeType="1"/>
            </p:cNvSpPr>
            <p:nvPr/>
          </p:nvSpPr>
          <p:spPr bwMode="auto">
            <a:xfrm flipV="1">
              <a:off x="6259463" y="2208372"/>
              <a:ext cx="1851" cy="33426"/>
            </a:xfrm>
            <a:prstGeom prst="line">
              <a:avLst/>
            </a:prstGeom>
            <a:noFill/>
            <a:ln w="9525">
              <a:solidFill>
                <a:sysClr val="windowText" lastClr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5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84" name="Text Box 538"/>
            <p:cNvSpPr txBox="1">
              <a:spLocks noChangeArrowheads="1"/>
            </p:cNvSpPr>
            <p:nvPr/>
          </p:nvSpPr>
          <p:spPr bwMode="auto">
            <a:xfrm>
              <a:off x="6150513" y="2215717"/>
              <a:ext cx="219932" cy="1692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GB" sz="500" dirty="0" smtClean="0"/>
                <a:t>9</a:t>
              </a:r>
              <a:endParaRPr lang="en-GB" sz="500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truttura predefinit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Struttura predefinita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lnDef>
      <a:spPr/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>
    <a:extraClrScheme>
      <a:clrScheme name="Struttura predefinit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2154</TotalTime>
  <Words>291</Words>
  <Application>Microsoft Office PowerPoint</Application>
  <PresentationFormat>Presentazione su schermo (4:3)</PresentationFormat>
  <Paragraphs>61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2" baseType="lpstr">
      <vt:lpstr>Struttura predefinita</vt:lpstr>
      <vt:lpstr>Diapositiva 1</vt:lpstr>
    </vt:vector>
  </TitlesOfParts>
  <Company>Istituto Mario Negri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Federica Casiraghi</dc:creator>
  <cp:lastModifiedBy>Federica Casiraghi</cp:lastModifiedBy>
  <cp:revision>85</cp:revision>
  <dcterms:created xsi:type="dcterms:W3CDTF">2019-02-22T07:43:31Z</dcterms:created>
  <dcterms:modified xsi:type="dcterms:W3CDTF">2019-10-22T13:00:25Z</dcterms:modified>
</cp:coreProperties>
</file>