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4401800" cy="72009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13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396" y="-114"/>
      </p:cViewPr>
      <p:guideLst>
        <p:guide orient="horz" pos="2268"/>
        <p:guide pos="4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F135EE-73BC-438A-815B-678EE8F0E24F}" type="datetimeFigureOut">
              <a:rPr lang="zh-CN" altLang="en-US" smtClean="0"/>
              <a:t>2013-11-10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0" y="685800"/>
            <a:ext cx="6858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F6622C-8CFB-4CB6-AFAC-D1C169DD83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558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80136" y="2236951"/>
            <a:ext cx="12241530" cy="15435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160271" y="4080511"/>
            <a:ext cx="10081260" cy="18402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2013-11-10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2013-11-10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441311" y="288372"/>
            <a:ext cx="3240405" cy="614410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20096" y="288372"/>
            <a:ext cx="9481185" cy="614410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2013-11-10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2013-11-10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37644" y="4627249"/>
            <a:ext cx="12241530" cy="143017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37644" y="3052051"/>
            <a:ext cx="12241530" cy="157519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2013-11-10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20096" y="1680212"/>
            <a:ext cx="6360795" cy="4752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320921" y="1680212"/>
            <a:ext cx="6360795" cy="4752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2013-11-10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0090" y="1611870"/>
            <a:ext cx="6363296" cy="6717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20090" y="2283619"/>
            <a:ext cx="6363296" cy="41488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315916" y="1611870"/>
            <a:ext cx="6365796" cy="6717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315916" y="2283619"/>
            <a:ext cx="6365796" cy="41488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2013-11-10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2013-11-10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2013-11-10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0096" y="286705"/>
            <a:ext cx="4738093" cy="122015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30704" y="286707"/>
            <a:ext cx="8051006" cy="61457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20096" y="1506858"/>
            <a:ext cx="4738093" cy="49256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2013-11-10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22854" y="5040631"/>
            <a:ext cx="8641080" cy="59507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822854" y="643415"/>
            <a:ext cx="8641080" cy="43205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822854" y="5635705"/>
            <a:ext cx="8641080" cy="8451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2013-11-10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720091" y="288371"/>
            <a:ext cx="12961620" cy="1200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0091" y="1680212"/>
            <a:ext cx="12961620" cy="4752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20091" y="6674171"/>
            <a:ext cx="3360420" cy="3833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2013-11-10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920616" y="6674171"/>
            <a:ext cx="4560570" cy="3833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321291" y="6674171"/>
            <a:ext cx="3360420" cy="3833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组合 66"/>
          <p:cNvGrpSpPr/>
          <p:nvPr/>
        </p:nvGrpSpPr>
        <p:grpSpPr>
          <a:xfrm>
            <a:off x="192510" y="948300"/>
            <a:ext cx="14165215" cy="4153699"/>
            <a:chOff x="100" y="526921"/>
            <a:chExt cx="14165215" cy="4153699"/>
          </a:xfrm>
        </p:grpSpPr>
        <p:sp>
          <p:nvSpPr>
            <p:cNvPr id="68" name="Rectangle 507"/>
            <p:cNvSpPr>
              <a:spLocks noChangeArrowheads="1"/>
            </p:cNvSpPr>
            <p:nvPr/>
          </p:nvSpPr>
          <p:spPr bwMode="auto">
            <a:xfrm>
              <a:off x="1074607" y="2288817"/>
              <a:ext cx="981321" cy="261938"/>
            </a:xfrm>
            <a:prstGeom prst="rect">
              <a:avLst/>
            </a:prstGeom>
            <a:solidFill>
              <a:srgbClr val="F913B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69" name="Rectangle 508"/>
            <p:cNvSpPr>
              <a:spLocks noChangeArrowheads="1"/>
            </p:cNvSpPr>
            <p:nvPr/>
          </p:nvSpPr>
          <p:spPr bwMode="auto">
            <a:xfrm>
              <a:off x="2055928" y="2288817"/>
              <a:ext cx="2728033" cy="261938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70" name="Text Box 509"/>
            <p:cNvSpPr txBox="1">
              <a:spLocks noChangeArrowheads="1"/>
            </p:cNvSpPr>
            <p:nvPr/>
          </p:nvSpPr>
          <p:spPr bwMode="auto">
            <a:xfrm>
              <a:off x="100" y="1924571"/>
              <a:ext cx="13963537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1400" b="1" dirty="0"/>
                <a:t>       </a:t>
              </a:r>
              <a:r>
                <a:rPr lang="en-US" altLang="zh-CN" sz="1400" b="1" dirty="0" err="1"/>
                <a:t>Nsp</a:t>
              </a:r>
              <a:r>
                <a:rPr lang="en-US" altLang="zh-CN" sz="1400" b="1" dirty="0"/>
                <a:t>    </a:t>
              </a:r>
              <a:r>
                <a:rPr lang="en-US" altLang="zh-CN" sz="1400" b="1" dirty="0" smtClean="0"/>
                <a:t>      1/2(P87</a:t>
              </a:r>
              <a:r>
                <a:rPr lang="en-US" altLang="zh-CN" sz="1400" b="1" dirty="0"/>
                <a:t>)        </a:t>
              </a:r>
              <a:r>
                <a:rPr lang="en-US" altLang="zh-CN" sz="1400" b="1" dirty="0" smtClean="0"/>
                <a:t>               </a:t>
              </a:r>
              <a:r>
                <a:rPr lang="en-US" altLang="zh-CN" sz="1400" b="1" dirty="0"/>
                <a:t>3(</a:t>
              </a:r>
              <a:r>
                <a:rPr lang="en-US" altLang="zh-CN" sz="1400" b="1" dirty="0" err="1"/>
                <a:t>PLpro</a:t>
              </a:r>
              <a:r>
                <a:rPr lang="en-US" altLang="zh-CN" sz="1400" b="1" dirty="0"/>
                <a:t>)      </a:t>
              </a:r>
              <a:r>
                <a:rPr lang="en-US" altLang="zh-CN" sz="1400" b="1" dirty="0" smtClean="0"/>
                <a:t>                </a:t>
              </a:r>
              <a:r>
                <a:rPr lang="en-US" altLang="zh-CN" sz="1400" b="1" dirty="0"/>
                <a:t>4(HD)  </a:t>
              </a:r>
              <a:r>
                <a:rPr lang="en-US" altLang="zh-CN" sz="1400" b="1" dirty="0" smtClean="0"/>
                <a:t>   5(3CLP</a:t>
              </a:r>
              <a:r>
                <a:rPr lang="en-US" altLang="zh-CN" sz="1400" b="1" dirty="0"/>
                <a:t>) </a:t>
              </a:r>
              <a:r>
                <a:rPr lang="en-US" altLang="zh-CN" sz="1400" b="1" dirty="0" smtClean="0"/>
                <a:t>  6 </a:t>
              </a:r>
              <a:r>
                <a:rPr lang="en-US" altLang="zh-CN" sz="1400" b="1" dirty="0"/>
                <a:t>(HD</a:t>
              </a:r>
              <a:r>
                <a:rPr lang="en-US" altLang="zh-CN" sz="1400" b="1" dirty="0" smtClean="0"/>
                <a:t>)  7       </a:t>
              </a:r>
              <a:r>
                <a:rPr lang="en-US" altLang="zh-CN" sz="1400" b="1" dirty="0"/>
                <a:t>8    </a:t>
              </a:r>
              <a:r>
                <a:rPr lang="en-US" altLang="zh-CN" sz="1400" b="1" dirty="0" smtClean="0"/>
                <a:t>    </a:t>
              </a:r>
              <a:r>
                <a:rPr lang="en-US" altLang="zh-CN" sz="1400" b="1" dirty="0"/>
                <a:t>9 </a:t>
              </a:r>
              <a:r>
                <a:rPr lang="en-US" altLang="zh-CN" sz="1400" b="1" dirty="0" smtClean="0"/>
                <a:t>   </a:t>
              </a:r>
              <a:r>
                <a:rPr lang="en-US" altLang="zh-CN" sz="1400" b="1" dirty="0"/>
                <a:t>10 11     </a:t>
              </a:r>
              <a:r>
                <a:rPr lang="en-US" altLang="zh-CN" sz="1400" b="1" dirty="0" smtClean="0"/>
                <a:t>   12 </a:t>
              </a:r>
              <a:r>
                <a:rPr lang="en-US" altLang="zh-CN" sz="1400" b="1" dirty="0"/>
                <a:t>(</a:t>
              </a:r>
              <a:r>
                <a:rPr lang="en-US" altLang="zh-CN" sz="1400" b="1" dirty="0" err="1"/>
                <a:t>RdRp</a:t>
              </a:r>
              <a:r>
                <a:rPr lang="en-US" altLang="zh-CN" sz="1400" b="1" dirty="0"/>
                <a:t>)        </a:t>
              </a:r>
              <a:r>
                <a:rPr lang="en-US" altLang="zh-CN" sz="1400" b="1" dirty="0" smtClean="0"/>
                <a:t>    13 </a:t>
              </a:r>
              <a:r>
                <a:rPr lang="en-US" altLang="zh-CN" sz="1400" b="1" dirty="0"/>
                <a:t>(Hel) </a:t>
              </a:r>
              <a:r>
                <a:rPr lang="en-US" altLang="zh-CN" sz="1400" b="1" dirty="0" smtClean="0"/>
                <a:t>  14(</a:t>
              </a:r>
              <a:r>
                <a:rPr lang="en-US" altLang="zh-CN" sz="1400" b="1" dirty="0" err="1" smtClean="0"/>
                <a:t>ExonN</a:t>
              </a:r>
              <a:r>
                <a:rPr lang="en-US" altLang="zh-CN" sz="1400" b="1" dirty="0" smtClean="0"/>
                <a:t>) 15(</a:t>
              </a:r>
              <a:r>
                <a:rPr lang="en-US" altLang="zh-CN" sz="1400" b="1" dirty="0" err="1" smtClean="0"/>
                <a:t>Nendo</a:t>
              </a:r>
              <a:r>
                <a:rPr lang="en-US" altLang="zh-CN" sz="1400" b="1" dirty="0" smtClean="0"/>
                <a:t>) 16(MT</a:t>
              </a:r>
              <a:r>
                <a:rPr lang="en-US" altLang="zh-CN" sz="1400" b="1" dirty="0"/>
                <a:t>)</a:t>
              </a:r>
            </a:p>
          </p:txBody>
        </p:sp>
        <p:sp>
          <p:nvSpPr>
            <p:cNvPr id="71" name="Rectangle 510"/>
            <p:cNvSpPr>
              <a:spLocks noChangeArrowheads="1"/>
            </p:cNvSpPr>
            <p:nvPr/>
          </p:nvSpPr>
          <p:spPr bwMode="auto">
            <a:xfrm>
              <a:off x="4783961" y="2288817"/>
              <a:ext cx="872286" cy="261938"/>
            </a:xfrm>
            <a:prstGeom prst="rect">
              <a:avLst/>
            </a:prstGeom>
            <a:solidFill>
              <a:srgbClr val="F913B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72" name="Rectangle 512"/>
            <p:cNvSpPr>
              <a:spLocks noChangeArrowheads="1"/>
            </p:cNvSpPr>
            <p:nvPr/>
          </p:nvSpPr>
          <p:spPr bwMode="auto">
            <a:xfrm>
              <a:off x="5656248" y="2288817"/>
              <a:ext cx="763251" cy="261938"/>
            </a:xfrm>
            <a:prstGeom prst="rect">
              <a:avLst/>
            </a:prstGeom>
            <a:solidFill>
              <a:srgbClr val="F913B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73" name="Rectangle 516"/>
            <p:cNvSpPr>
              <a:spLocks noChangeArrowheads="1"/>
            </p:cNvSpPr>
            <p:nvPr/>
          </p:nvSpPr>
          <p:spPr bwMode="auto">
            <a:xfrm>
              <a:off x="6419499" y="2288817"/>
              <a:ext cx="654215" cy="261938"/>
            </a:xfrm>
            <a:prstGeom prst="rect">
              <a:avLst/>
            </a:prstGeom>
            <a:solidFill>
              <a:srgbClr val="F913B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74" name="Rectangle 517"/>
            <p:cNvSpPr>
              <a:spLocks noChangeArrowheads="1"/>
            </p:cNvSpPr>
            <p:nvPr/>
          </p:nvSpPr>
          <p:spPr bwMode="auto">
            <a:xfrm>
              <a:off x="7073713" y="2288817"/>
              <a:ext cx="218072" cy="261938"/>
            </a:xfrm>
            <a:prstGeom prst="rect">
              <a:avLst/>
            </a:prstGeom>
            <a:solidFill>
              <a:srgbClr val="F913B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75" name="Rectangle 518"/>
            <p:cNvSpPr>
              <a:spLocks noChangeArrowheads="1"/>
            </p:cNvSpPr>
            <p:nvPr/>
          </p:nvSpPr>
          <p:spPr bwMode="auto">
            <a:xfrm>
              <a:off x="7291785" y="2288817"/>
              <a:ext cx="654215" cy="261938"/>
            </a:xfrm>
            <a:prstGeom prst="rect">
              <a:avLst/>
            </a:prstGeom>
            <a:solidFill>
              <a:srgbClr val="F913B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76" name="Rectangle 521"/>
            <p:cNvSpPr>
              <a:spLocks noChangeArrowheads="1"/>
            </p:cNvSpPr>
            <p:nvPr/>
          </p:nvSpPr>
          <p:spPr bwMode="auto">
            <a:xfrm>
              <a:off x="8273106" y="2288817"/>
              <a:ext cx="327108" cy="261938"/>
            </a:xfrm>
            <a:prstGeom prst="rect">
              <a:avLst/>
            </a:prstGeom>
            <a:solidFill>
              <a:srgbClr val="F913B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77" name="Rectangle 522"/>
            <p:cNvSpPr>
              <a:spLocks noChangeArrowheads="1"/>
            </p:cNvSpPr>
            <p:nvPr/>
          </p:nvSpPr>
          <p:spPr bwMode="auto">
            <a:xfrm>
              <a:off x="8600214" y="2288817"/>
              <a:ext cx="111174" cy="261938"/>
            </a:xfrm>
            <a:prstGeom prst="rect">
              <a:avLst/>
            </a:prstGeom>
            <a:solidFill>
              <a:srgbClr val="F913B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78" name="Rectangle 523"/>
            <p:cNvSpPr>
              <a:spLocks noChangeArrowheads="1"/>
            </p:cNvSpPr>
            <p:nvPr/>
          </p:nvSpPr>
          <p:spPr bwMode="auto">
            <a:xfrm>
              <a:off x="8713526" y="2288817"/>
              <a:ext cx="1742435" cy="261938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79" name="Rectangle 526"/>
            <p:cNvSpPr>
              <a:spLocks noChangeArrowheads="1"/>
            </p:cNvSpPr>
            <p:nvPr/>
          </p:nvSpPr>
          <p:spPr bwMode="auto">
            <a:xfrm>
              <a:off x="11437282" y="2288817"/>
              <a:ext cx="872286" cy="261938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80" name="Rectangle 527"/>
            <p:cNvSpPr>
              <a:spLocks noChangeArrowheads="1"/>
            </p:cNvSpPr>
            <p:nvPr/>
          </p:nvSpPr>
          <p:spPr bwMode="auto">
            <a:xfrm>
              <a:off x="12311707" y="2288817"/>
              <a:ext cx="870148" cy="261938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81" name="Rectangle 529"/>
            <p:cNvSpPr>
              <a:spLocks noChangeArrowheads="1"/>
            </p:cNvSpPr>
            <p:nvPr/>
          </p:nvSpPr>
          <p:spPr bwMode="auto">
            <a:xfrm>
              <a:off x="13181855" y="2288817"/>
              <a:ext cx="547317" cy="261938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82" name="Rectangle 530"/>
            <p:cNvSpPr>
              <a:spLocks noChangeArrowheads="1"/>
            </p:cNvSpPr>
            <p:nvPr/>
          </p:nvSpPr>
          <p:spPr bwMode="auto">
            <a:xfrm>
              <a:off x="7946000" y="2288817"/>
              <a:ext cx="327107" cy="261938"/>
            </a:xfrm>
            <a:prstGeom prst="rect">
              <a:avLst/>
            </a:prstGeom>
            <a:solidFill>
              <a:srgbClr val="F913B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83" name="Rectangle 531"/>
            <p:cNvSpPr>
              <a:spLocks noChangeArrowheads="1"/>
            </p:cNvSpPr>
            <p:nvPr/>
          </p:nvSpPr>
          <p:spPr bwMode="auto">
            <a:xfrm>
              <a:off x="803033" y="2375743"/>
              <a:ext cx="271768" cy="86260"/>
            </a:xfrm>
            <a:prstGeom prst="rect">
              <a:avLst/>
            </a:prstGeom>
            <a:solidFill>
              <a:srgbClr val="F913B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zh-CN" altLang="en-US" sz="1200" b="1"/>
            </a:p>
          </p:txBody>
        </p:sp>
        <p:sp>
          <p:nvSpPr>
            <p:cNvPr id="84" name="Rectangle 559"/>
            <p:cNvSpPr>
              <a:spLocks noChangeArrowheads="1"/>
            </p:cNvSpPr>
            <p:nvPr/>
          </p:nvSpPr>
          <p:spPr bwMode="auto">
            <a:xfrm>
              <a:off x="747719" y="3458362"/>
              <a:ext cx="5781665" cy="26069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85" name="Rectangle 560"/>
            <p:cNvSpPr>
              <a:spLocks noChangeArrowheads="1"/>
            </p:cNvSpPr>
            <p:nvPr/>
          </p:nvSpPr>
          <p:spPr bwMode="auto">
            <a:xfrm>
              <a:off x="6529382" y="3372104"/>
              <a:ext cx="654165" cy="26069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86" name="Rectangle 561"/>
            <p:cNvSpPr>
              <a:spLocks noChangeArrowheads="1"/>
            </p:cNvSpPr>
            <p:nvPr/>
          </p:nvSpPr>
          <p:spPr bwMode="auto">
            <a:xfrm>
              <a:off x="7072916" y="3546538"/>
              <a:ext cx="654165" cy="26069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87" name="Rectangle 562"/>
            <p:cNvSpPr>
              <a:spLocks noChangeArrowheads="1"/>
            </p:cNvSpPr>
            <p:nvPr/>
          </p:nvSpPr>
          <p:spPr bwMode="auto">
            <a:xfrm>
              <a:off x="7510630" y="3372104"/>
              <a:ext cx="654165" cy="26069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88" name="Rectangle 563"/>
            <p:cNvSpPr>
              <a:spLocks noChangeArrowheads="1"/>
            </p:cNvSpPr>
            <p:nvPr/>
          </p:nvSpPr>
          <p:spPr bwMode="auto">
            <a:xfrm>
              <a:off x="8056569" y="3546538"/>
              <a:ext cx="1822814" cy="26069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89" name="Rectangle 564"/>
            <p:cNvSpPr>
              <a:spLocks noChangeArrowheads="1"/>
            </p:cNvSpPr>
            <p:nvPr/>
          </p:nvSpPr>
          <p:spPr bwMode="auto">
            <a:xfrm>
              <a:off x="9921021" y="3372104"/>
              <a:ext cx="654165" cy="26069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90" name="Rectangle 565"/>
            <p:cNvSpPr>
              <a:spLocks noChangeArrowheads="1"/>
            </p:cNvSpPr>
            <p:nvPr/>
          </p:nvSpPr>
          <p:spPr bwMode="auto">
            <a:xfrm>
              <a:off x="10507283" y="3546538"/>
              <a:ext cx="654165" cy="26069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91" name="Rectangle 566"/>
            <p:cNvSpPr>
              <a:spLocks noChangeArrowheads="1"/>
            </p:cNvSpPr>
            <p:nvPr/>
          </p:nvSpPr>
          <p:spPr bwMode="auto">
            <a:xfrm>
              <a:off x="11110941" y="3372104"/>
              <a:ext cx="2289577" cy="26069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92" name="Rectangle 567"/>
            <p:cNvSpPr>
              <a:spLocks noChangeArrowheads="1"/>
            </p:cNvSpPr>
            <p:nvPr/>
          </p:nvSpPr>
          <p:spPr bwMode="auto">
            <a:xfrm>
              <a:off x="13399927" y="3459569"/>
              <a:ext cx="271521" cy="87313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93" name="Text Box 572"/>
            <p:cNvSpPr txBox="1">
              <a:spLocks noChangeArrowheads="1"/>
            </p:cNvSpPr>
            <p:nvPr/>
          </p:nvSpPr>
          <p:spPr bwMode="auto">
            <a:xfrm>
              <a:off x="528860" y="3025150"/>
              <a:ext cx="13636455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1400" b="1" dirty="0"/>
                <a:t>                    </a:t>
              </a:r>
              <a:r>
                <a:rPr lang="en-US" altLang="zh-CN" sz="1400" b="1" dirty="0" smtClean="0"/>
                <a:t>               </a:t>
              </a:r>
              <a:r>
                <a:rPr lang="en-US" altLang="zh-CN" sz="1400" b="1" dirty="0"/>
                <a:t>S1                                    S2                        </a:t>
              </a:r>
              <a:r>
                <a:rPr lang="en-US" altLang="zh-CN" sz="1400" b="1" dirty="0" smtClean="0"/>
                <a:t>                      </a:t>
              </a:r>
              <a:r>
                <a:rPr lang="en-US" altLang="zh-CN" sz="1400" b="1" dirty="0"/>
                <a:t>3a     3b      E            </a:t>
              </a:r>
              <a:r>
                <a:rPr lang="en-US" altLang="zh-CN" sz="1400" b="1" dirty="0" smtClean="0"/>
                <a:t>        </a:t>
              </a:r>
              <a:r>
                <a:rPr lang="en-US" altLang="zh-CN" sz="1400" b="1" dirty="0"/>
                <a:t>M               </a:t>
              </a:r>
              <a:r>
                <a:rPr lang="en-US" altLang="zh-CN" sz="1400" b="1" dirty="0" smtClean="0"/>
                <a:t>         </a:t>
              </a:r>
              <a:r>
                <a:rPr lang="en-US" altLang="zh-CN" sz="1400" b="1" dirty="0"/>
                <a:t>5a       5b                   </a:t>
              </a:r>
              <a:r>
                <a:rPr lang="en-US" altLang="zh-CN" sz="1400" b="1" dirty="0" smtClean="0"/>
                <a:t>    </a:t>
              </a:r>
              <a:r>
                <a:rPr lang="en-US" altLang="zh-CN" sz="1400" b="1" dirty="0"/>
                <a:t>N        </a:t>
              </a:r>
              <a:r>
                <a:rPr lang="en-US" altLang="zh-CN" sz="1400" b="1" dirty="0" smtClean="0"/>
                <a:t>            </a:t>
              </a:r>
              <a:r>
                <a:rPr lang="en-US" altLang="zh-CN" sz="1400" b="1" dirty="0"/>
                <a:t>3`UTR</a:t>
              </a:r>
            </a:p>
          </p:txBody>
        </p:sp>
        <p:sp>
          <p:nvSpPr>
            <p:cNvPr id="94" name="Text Box 573"/>
            <p:cNvSpPr txBox="1">
              <a:spLocks noChangeArrowheads="1"/>
            </p:cNvSpPr>
            <p:nvPr/>
          </p:nvSpPr>
          <p:spPr bwMode="auto">
            <a:xfrm>
              <a:off x="528860" y="2919140"/>
              <a:ext cx="1089474" cy="2770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1200" b="1"/>
                <a:t>5`UTR</a:t>
              </a:r>
            </a:p>
          </p:txBody>
        </p:sp>
        <p:sp>
          <p:nvSpPr>
            <p:cNvPr id="95" name="Rectangle 526"/>
            <p:cNvSpPr>
              <a:spLocks noChangeArrowheads="1"/>
            </p:cNvSpPr>
            <p:nvPr/>
          </p:nvSpPr>
          <p:spPr bwMode="auto">
            <a:xfrm>
              <a:off x="10458098" y="2287230"/>
              <a:ext cx="968495" cy="26280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2075318" y="2304463"/>
              <a:ext cx="82491" cy="252000"/>
            </a:xfrm>
            <a:prstGeom prst="rect">
              <a:avLst/>
            </a:prstGeom>
            <a:solidFill>
              <a:srgbClr val="F913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2753108" y="2301848"/>
              <a:ext cx="2029783" cy="244800"/>
            </a:xfrm>
            <a:prstGeom prst="rect">
              <a:avLst/>
            </a:prstGeom>
            <a:solidFill>
              <a:srgbClr val="F913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矩形 97"/>
            <p:cNvSpPr/>
            <p:nvPr/>
          </p:nvSpPr>
          <p:spPr>
            <a:xfrm>
              <a:off x="8725191" y="2305293"/>
              <a:ext cx="1522912" cy="244800"/>
            </a:xfrm>
            <a:prstGeom prst="rect">
              <a:avLst/>
            </a:prstGeom>
            <a:solidFill>
              <a:srgbClr val="F913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矩形 98"/>
            <p:cNvSpPr/>
            <p:nvPr/>
          </p:nvSpPr>
          <p:spPr>
            <a:xfrm>
              <a:off x="1864683" y="4379496"/>
              <a:ext cx="1522912" cy="266134"/>
            </a:xfrm>
            <a:prstGeom prst="rect">
              <a:avLst/>
            </a:prstGeom>
            <a:solidFill>
              <a:srgbClr val="F913BD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3467317" y="4311288"/>
              <a:ext cx="33891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Mass-like sequence</a:t>
              </a:r>
              <a:endParaRPr lang="zh-CN" altLang="en-US" dirty="0"/>
            </a:p>
          </p:txBody>
        </p:sp>
        <p:sp>
          <p:nvSpPr>
            <p:cNvPr id="101" name="Rectangle 563"/>
            <p:cNvSpPr>
              <a:spLocks noChangeArrowheads="1"/>
            </p:cNvSpPr>
            <p:nvPr/>
          </p:nvSpPr>
          <p:spPr bwMode="auto">
            <a:xfrm>
              <a:off x="7347088" y="4349202"/>
              <a:ext cx="1822814" cy="26069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200" b="1">
                <a:ea typeface="宋体" pitchFamily="2" charset="-122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9255470" y="4311288"/>
              <a:ext cx="47992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Conn46-like sequence</a:t>
              </a:r>
              <a:endParaRPr lang="zh-CN" altLang="en-US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455533" y="526921"/>
              <a:ext cx="23256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/>
                <a:t>Fig. 3.</a:t>
              </a:r>
              <a:endParaRPr lang="zh-CN" altLang="en-US" sz="2800" b="1" dirty="0"/>
            </a:p>
          </p:txBody>
        </p:sp>
        <p:sp>
          <p:nvSpPr>
            <p:cNvPr id="104" name="右大括号 103"/>
            <p:cNvSpPr/>
            <p:nvPr/>
          </p:nvSpPr>
          <p:spPr>
            <a:xfrm rot="16200000">
              <a:off x="2080472" y="1810017"/>
              <a:ext cx="154674" cy="230525"/>
            </a:xfrm>
            <a:prstGeom prst="rightBrace">
              <a:avLst/>
            </a:prstGeom>
            <a:ln w="476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2033029" y="1173252"/>
              <a:ext cx="88013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I       II                                                                                                          III</a:t>
              </a:r>
              <a:endParaRPr lang="zh-CN" altLang="en-US" sz="2400" b="1" dirty="0"/>
            </a:p>
          </p:txBody>
        </p:sp>
        <p:sp>
          <p:nvSpPr>
            <p:cNvPr id="106" name="右大括号 105"/>
            <p:cNvSpPr/>
            <p:nvPr/>
          </p:nvSpPr>
          <p:spPr>
            <a:xfrm rot="16200000">
              <a:off x="2691179" y="1815483"/>
              <a:ext cx="154674" cy="230525"/>
            </a:xfrm>
            <a:prstGeom prst="rightBrace">
              <a:avLst/>
            </a:prstGeom>
            <a:ln w="476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sp>
          <p:nvSpPr>
            <p:cNvPr id="107" name="右大括号 106"/>
            <p:cNvSpPr/>
            <p:nvPr/>
          </p:nvSpPr>
          <p:spPr>
            <a:xfrm rot="16200000">
              <a:off x="10138185" y="1799441"/>
              <a:ext cx="154674" cy="230525"/>
            </a:xfrm>
            <a:prstGeom prst="rightBrace">
              <a:avLst/>
            </a:prstGeom>
            <a:ln w="476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718278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rotWithShape="1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ln w="9525">
          <a:solidFill>
            <a:schemeClr val="tx1"/>
          </a:solidFill>
          <a:miter lim="800000"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none" anchor="ctr"/>
      <a:lstStyle>
        <a:defPPr>
          <a:defRPr sz="1200" b="1">
            <a:ea typeface="宋体" pitchFamily="2" charset="-122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1160</TotalTime>
  <Words>56</Words>
  <Application>Microsoft Office PowerPoint</Application>
  <PresentationFormat>自定义</PresentationFormat>
  <Paragraphs>7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Lenovo User</cp:lastModifiedBy>
  <cp:revision>62</cp:revision>
  <dcterms:modified xsi:type="dcterms:W3CDTF">2013-11-10T09:00:49Z</dcterms:modified>
</cp:coreProperties>
</file>