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797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1"/>
          <p:cNvSpPr txBox="1">
            <a:spLocks noChangeArrowheads="1"/>
          </p:cNvSpPr>
          <p:nvPr/>
        </p:nvSpPr>
        <p:spPr bwMode="auto">
          <a:xfrm>
            <a:off x="228600" y="76200"/>
            <a:ext cx="45294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altLang="en-US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US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 HSV-1 found by NGS and confirmed by PCR </a:t>
            </a: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468313" y="5715000"/>
            <a:ext cx="815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7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HSV-1 total cases include both HSV-1 cases which was detected alone in the CPE positive culture and HSV-1 cases which were identified with other respirator viruses.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en-US" sz="7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131/310 </a:t>
            </a: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(76%) was detected the presence of HSV-1 alone in the CPE positive culture.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HSV-1 co-infection cases were cases where HSV-1 was detected together with other viruses in the CPE positive culture. </a:t>
            </a:r>
            <a:r>
              <a:rPr lang="en-US" alt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41/310 </a:t>
            </a: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13%) </a:t>
            </a: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co-infection were detected of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HSV-1 and other viruses as described in Table S1.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057967"/>
              </p:ext>
            </p:extLst>
          </p:nvPr>
        </p:nvGraphicFramePr>
        <p:xfrm>
          <a:off x="609600" y="457200"/>
          <a:ext cx="6248401" cy="5179380"/>
        </p:xfrm>
        <a:graphic>
          <a:graphicData uri="http://schemas.openxmlformats.org/drawingml/2006/table">
            <a:tbl>
              <a:tblPr/>
              <a:tblGrid>
                <a:gridCol w="824879"/>
                <a:gridCol w="1134740"/>
                <a:gridCol w="957999"/>
                <a:gridCol w="549393"/>
                <a:gridCol w="927130"/>
                <a:gridCol w="927130"/>
                <a:gridCol w="927130"/>
              </a:tblGrid>
              <a:tr h="3942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</a:t>
                      </a:r>
                      <a:r>
                        <a:rPr lang="en-US" sz="8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Lines.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HSV-1 Total Cases</a:t>
                      </a:r>
                      <a:r>
                        <a:rPr lang="en-US" sz="800" b="1" i="0" u="none" strike="noStrike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800" b="1" i="0" u="none" strike="noStrike" baseline="30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HSV-1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single-Infection</a:t>
                      </a:r>
                      <a:r>
                        <a:rPr lang="en-US" sz="800" b="1" i="0" u="none" strike="noStrike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800" b="1" i="0" u="none" strike="noStrik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en-US" sz="800" b="1" i="0" u="none" strike="noStrike" baseline="30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HSV-1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Co-Infection</a:t>
                      </a:r>
                      <a:r>
                        <a:rPr lang="en-US" sz="800" b="1" i="0" u="none" strike="noStrike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800" b="1" i="0" u="none" strike="noStrik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MDCK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2010, 2012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Nepal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(63%)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(60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Nepal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(83%)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2010-2012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Bhutan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(71%)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(60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Bhutan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(100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2010, 2012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(71%)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207223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2010, 2012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(100%)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2459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(100%)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2459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(100%)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55534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(100%)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(53%)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15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Cambodia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(90%)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Cambodia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8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59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2011-2012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(88%)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(71%)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2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HEp-2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2011-2012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Nepal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(91%)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Bhutan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224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Bhutan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(33%)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2010-2011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(47%)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(25%)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(75%)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8814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8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(25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(75%)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814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8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(42%)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(36%)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(64%)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814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(31%)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(25%)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(75%)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(75%)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(25%)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24592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(23%)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(100%)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8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Thailand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2010-2013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Cambodia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(82%)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(18%)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2011-2012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Cambodia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(100%)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(100%)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8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Cambodia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2011-2012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Philippines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800" b="0" i="0" u="none" strike="noStrik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(73%)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(82%)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</a:t>
                      </a: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8140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 (55%)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 (76%)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(24%)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17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500</Words>
  <Application>Microsoft Office PowerPoint</Application>
  <PresentationFormat>On-screen Show (4:3)</PresentationFormat>
  <Paragraphs>208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Wiriya Rutvisuttinunt</dc:creator>
  <cp:lastModifiedBy>Rutvisuttinunt, Wiriya CTR USARMY MEDCOM WRAIR (US)</cp:lastModifiedBy>
  <cp:revision>8</cp:revision>
  <dcterms:created xsi:type="dcterms:W3CDTF">2006-08-16T00:00:00Z</dcterms:created>
  <dcterms:modified xsi:type="dcterms:W3CDTF">2017-07-25T13:42:06Z</dcterms:modified>
</cp:coreProperties>
</file>