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540067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6" d="100"/>
          <a:sy n="106" d="100"/>
        </p:scale>
        <p:origin x="-1128" y="-534"/>
      </p:cViewPr>
      <p:guideLst>
        <p:guide orient="horz" pos="170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677710"/>
            <a:ext cx="7772400" cy="115764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060382"/>
            <a:ext cx="6400800" cy="138017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16278"/>
            <a:ext cx="2057400" cy="46080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16278"/>
            <a:ext cx="6019800" cy="46080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470434"/>
            <a:ext cx="7772400" cy="107263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289037"/>
            <a:ext cx="7772400" cy="118139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60158"/>
            <a:ext cx="4038600" cy="356419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60158"/>
            <a:ext cx="4038600" cy="356419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2016/11/9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8901"/>
            <a:ext cx="4040188" cy="5038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712714"/>
            <a:ext cx="4040188" cy="31116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208901"/>
            <a:ext cx="4041775" cy="5038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712714"/>
            <a:ext cx="4041775" cy="31116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2016/11/9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2016/11/9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2016/11/9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15027"/>
            <a:ext cx="3008313" cy="91511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15028"/>
            <a:ext cx="5111750" cy="460932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130142"/>
            <a:ext cx="3008313" cy="36942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2016/11/9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780473"/>
            <a:ext cx="5486400" cy="4463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82560"/>
            <a:ext cx="5486400" cy="324040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226779"/>
            <a:ext cx="5486400" cy="63382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2016/11/9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16277"/>
            <a:ext cx="8229600" cy="9001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60158"/>
            <a:ext cx="8229600" cy="35641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005626"/>
            <a:ext cx="2133600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2016/11/9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005626"/>
            <a:ext cx="2895600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005626"/>
            <a:ext cx="2133600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矩形 80"/>
          <p:cNvSpPr/>
          <p:nvPr/>
        </p:nvSpPr>
        <p:spPr>
          <a:xfrm>
            <a:off x="1140401" y="4339645"/>
            <a:ext cx="148675" cy="12301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b="1"/>
          </a:p>
        </p:txBody>
      </p:sp>
      <p:sp>
        <p:nvSpPr>
          <p:cNvPr id="82" name="矩形 81"/>
          <p:cNvSpPr/>
          <p:nvPr/>
        </p:nvSpPr>
        <p:spPr>
          <a:xfrm>
            <a:off x="1287896" y="4278140"/>
            <a:ext cx="1051856" cy="246020"/>
          </a:xfrm>
          <a:prstGeom prst="rect">
            <a:avLst/>
          </a:prstGeom>
          <a:gradFill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b="1"/>
          </a:p>
        </p:txBody>
      </p:sp>
      <p:sp>
        <p:nvSpPr>
          <p:cNvPr id="83" name="矩形 82"/>
          <p:cNvSpPr/>
          <p:nvPr/>
        </p:nvSpPr>
        <p:spPr>
          <a:xfrm>
            <a:off x="2462962" y="4285535"/>
            <a:ext cx="956910" cy="246020"/>
          </a:xfrm>
          <a:prstGeom prst="rect">
            <a:avLst/>
          </a:prstGeom>
          <a:gradFill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b="1"/>
          </a:p>
        </p:txBody>
      </p:sp>
      <p:sp>
        <p:nvSpPr>
          <p:cNvPr id="84" name="矩形 83"/>
          <p:cNvSpPr/>
          <p:nvPr/>
        </p:nvSpPr>
        <p:spPr>
          <a:xfrm>
            <a:off x="3365794" y="4314000"/>
            <a:ext cx="2742402" cy="24602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b="1"/>
          </a:p>
        </p:txBody>
      </p:sp>
      <p:sp>
        <p:nvSpPr>
          <p:cNvPr id="85" name="矩形 84"/>
          <p:cNvSpPr/>
          <p:nvPr/>
        </p:nvSpPr>
        <p:spPr>
          <a:xfrm>
            <a:off x="6117945" y="4375505"/>
            <a:ext cx="189727" cy="246020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b="1"/>
          </a:p>
        </p:txBody>
      </p:sp>
      <p:sp>
        <p:nvSpPr>
          <p:cNvPr id="86" name="矩形 85"/>
          <p:cNvSpPr/>
          <p:nvPr/>
        </p:nvSpPr>
        <p:spPr>
          <a:xfrm>
            <a:off x="6664724" y="4314000"/>
            <a:ext cx="576000" cy="24602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b="1"/>
          </a:p>
        </p:txBody>
      </p:sp>
      <p:sp>
        <p:nvSpPr>
          <p:cNvPr id="87" name="矩形 86"/>
          <p:cNvSpPr/>
          <p:nvPr/>
        </p:nvSpPr>
        <p:spPr>
          <a:xfrm>
            <a:off x="7264253" y="4375505"/>
            <a:ext cx="180000" cy="24602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b="1"/>
          </a:p>
        </p:txBody>
      </p:sp>
      <p:sp>
        <p:nvSpPr>
          <p:cNvPr id="88" name="矩形 87"/>
          <p:cNvSpPr/>
          <p:nvPr/>
        </p:nvSpPr>
        <p:spPr>
          <a:xfrm>
            <a:off x="7634777" y="4314000"/>
            <a:ext cx="963757" cy="246020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b="1"/>
          </a:p>
        </p:txBody>
      </p:sp>
      <p:sp>
        <p:nvSpPr>
          <p:cNvPr id="89" name="TextBox 88"/>
          <p:cNvSpPr txBox="1"/>
          <p:nvPr/>
        </p:nvSpPr>
        <p:spPr>
          <a:xfrm>
            <a:off x="7218076" y="4110879"/>
            <a:ext cx="4502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5a</a:t>
            </a:r>
            <a:endParaRPr lang="zh-CN" alt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6286818" y="4376410"/>
            <a:ext cx="189727" cy="246020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b="1"/>
          </a:p>
        </p:txBody>
      </p:sp>
      <p:sp>
        <p:nvSpPr>
          <p:cNvPr id="91" name="矩形 90"/>
          <p:cNvSpPr/>
          <p:nvPr/>
        </p:nvSpPr>
        <p:spPr>
          <a:xfrm>
            <a:off x="6463496" y="4376410"/>
            <a:ext cx="189727" cy="246020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b="1"/>
          </a:p>
        </p:txBody>
      </p:sp>
      <p:cxnSp>
        <p:nvCxnSpPr>
          <p:cNvPr id="92" name="直接连接符 91"/>
          <p:cNvCxnSpPr/>
          <p:nvPr/>
        </p:nvCxnSpPr>
        <p:spPr>
          <a:xfrm flipH="1">
            <a:off x="2267744" y="4213919"/>
            <a:ext cx="144000" cy="396000"/>
          </a:xfrm>
          <a:prstGeom prst="line">
            <a:avLst/>
          </a:prstGeom>
          <a:ln w="508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接连接符 92"/>
          <p:cNvCxnSpPr/>
          <p:nvPr/>
        </p:nvCxnSpPr>
        <p:spPr>
          <a:xfrm flipH="1">
            <a:off x="2402811" y="4213084"/>
            <a:ext cx="144000" cy="396000"/>
          </a:xfrm>
          <a:prstGeom prst="line">
            <a:avLst/>
          </a:prstGeom>
          <a:ln w="508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矩形 93"/>
          <p:cNvSpPr/>
          <p:nvPr/>
        </p:nvSpPr>
        <p:spPr>
          <a:xfrm>
            <a:off x="8595483" y="4374742"/>
            <a:ext cx="148675" cy="12301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b="1"/>
          </a:p>
        </p:txBody>
      </p:sp>
      <p:sp>
        <p:nvSpPr>
          <p:cNvPr id="95" name="矩形 94"/>
          <p:cNvSpPr/>
          <p:nvPr/>
        </p:nvSpPr>
        <p:spPr>
          <a:xfrm>
            <a:off x="7443548" y="4375030"/>
            <a:ext cx="198000" cy="2448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b="1"/>
          </a:p>
        </p:txBody>
      </p:sp>
      <p:sp>
        <p:nvSpPr>
          <p:cNvPr id="96" name="TextBox 95"/>
          <p:cNvSpPr txBox="1"/>
          <p:nvPr/>
        </p:nvSpPr>
        <p:spPr>
          <a:xfrm>
            <a:off x="594171" y="252065"/>
            <a:ext cx="81499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/>
              <a:t>Supplemental Fig. </a:t>
            </a:r>
            <a:r>
              <a:rPr lang="en-US" altLang="zh-CN" sz="1400" b="1" dirty="0" smtClean="0"/>
              <a:t>1.  </a:t>
            </a:r>
            <a:r>
              <a:rPr lang="en-US" altLang="zh-CN" sz="1400" dirty="0" smtClean="0"/>
              <a:t>Comparison </a:t>
            </a:r>
            <a:r>
              <a:rPr lang="en-US" altLang="zh-CN" sz="1400" dirty="0"/>
              <a:t>of the “classical” and “novel” Chinese IBVs strains. The gene order of the “classical” and “novel” Chinese IBVs </a:t>
            </a:r>
            <a:r>
              <a:rPr lang="en-US" altLang="zh-CN" sz="1400" dirty="0" smtClean="0"/>
              <a:t>strains. </a:t>
            </a:r>
            <a:r>
              <a:rPr lang="en-US" altLang="zh-CN" sz="1400" dirty="0"/>
              <a:t>A nucleotide change in gene </a:t>
            </a:r>
            <a:r>
              <a:rPr lang="en-US" altLang="zh-CN" sz="1400" i="1" dirty="0"/>
              <a:t>3</a:t>
            </a:r>
            <a:r>
              <a:rPr lang="en-US" altLang="zh-CN" sz="1400" dirty="0"/>
              <a:t> and gene </a:t>
            </a:r>
            <a:r>
              <a:rPr lang="en-US" altLang="zh-CN" sz="1400" i="1" dirty="0"/>
              <a:t>5</a:t>
            </a:r>
            <a:r>
              <a:rPr lang="en-US" altLang="zh-CN" sz="1400" dirty="0"/>
              <a:t> of </a:t>
            </a:r>
            <a:r>
              <a:rPr lang="en-US" altLang="zh-CN" sz="1400" dirty="0" err="1"/>
              <a:t>ck</a:t>
            </a:r>
            <a:r>
              <a:rPr lang="en-US" altLang="zh-CN" sz="1400" dirty="0"/>
              <a:t>/CH/LLN/98I and </a:t>
            </a:r>
            <a:r>
              <a:rPr lang="en-US" altLang="zh-CN" sz="1400" dirty="0" err="1"/>
              <a:t>ck</a:t>
            </a:r>
            <a:r>
              <a:rPr lang="en-US" altLang="zh-CN" sz="1400" dirty="0"/>
              <a:t>/CH/LJL/08-1 results in the absence of ORF 3a and ORF 5b, respectively, in the two viruses. The positions of the counterparts of other IBVs are indicated in dotted boxes. </a:t>
            </a:r>
            <a:endParaRPr lang="zh-CN" altLang="en-US" sz="1400" dirty="0"/>
          </a:p>
        </p:txBody>
      </p:sp>
      <p:sp>
        <p:nvSpPr>
          <p:cNvPr id="97" name="矩形 96"/>
          <p:cNvSpPr/>
          <p:nvPr/>
        </p:nvSpPr>
        <p:spPr>
          <a:xfrm>
            <a:off x="1140401" y="3711261"/>
            <a:ext cx="148675" cy="12301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b="1"/>
          </a:p>
        </p:txBody>
      </p:sp>
      <p:sp>
        <p:nvSpPr>
          <p:cNvPr id="98" name="矩形 97"/>
          <p:cNvSpPr/>
          <p:nvPr/>
        </p:nvSpPr>
        <p:spPr>
          <a:xfrm>
            <a:off x="1287896" y="3649756"/>
            <a:ext cx="1051856" cy="246020"/>
          </a:xfrm>
          <a:prstGeom prst="rect">
            <a:avLst/>
          </a:prstGeom>
          <a:gradFill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b="1"/>
          </a:p>
        </p:txBody>
      </p:sp>
      <p:sp>
        <p:nvSpPr>
          <p:cNvPr id="99" name="矩形 98"/>
          <p:cNvSpPr/>
          <p:nvPr/>
        </p:nvSpPr>
        <p:spPr>
          <a:xfrm>
            <a:off x="2462962" y="3657151"/>
            <a:ext cx="956910" cy="246020"/>
          </a:xfrm>
          <a:prstGeom prst="rect">
            <a:avLst/>
          </a:prstGeom>
          <a:gradFill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b="1"/>
          </a:p>
        </p:txBody>
      </p:sp>
      <p:sp>
        <p:nvSpPr>
          <p:cNvPr id="100" name="矩形 99"/>
          <p:cNvSpPr/>
          <p:nvPr/>
        </p:nvSpPr>
        <p:spPr>
          <a:xfrm>
            <a:off x="3365794" y="3685616"/>
            <a:ext cx="2742402" cy="24602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b="1"/>
          </a:p>
        </p:txBody>
      </p:sp>
      <p:sp>
        <p:nvSpPr>
          <p:cNvPr id="101" name="矩形 100"/>
          <p:cNvSpPr/>
          <p:nvPr/>
        </p:nvSpPr>
        <p:spPr>
          <a:xfrm>
            <a:off x="6117945" y="3747121"/>
            <a:ext cx="189727" cy="24602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b="1"/>
          </a:p>
        </p:txBody>
      </p:sp>
      <p:sp>
        <p:nvSpPr>
          <p:cNvPr id="102" name="矩形 101"/>
          <p:cNvSpPr/>
          <p:nvPr/>
        </p:nvSpPr>
        <p:spPr>
          <a:xfrm>
            <a:off x="6664724" y="3685616"/>
            <a:ext cx="576000" cy="24602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b="1"/>
          </a:p>
        </p:txBody>
      </p:sp>
      <p:sp>
        <p:nvSpPr>
          <p:cNvPr id="103" name="矩形 102"/>
          <p:cNvSpPr/>
          <p:nvPr/>
        </p:nvSpPr>
        <p:spPr>
          <a:xfrm>
            <a:off x="7634777" y="3685616"/>
            <a:ext cx="963757" cy="246020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b="1"/>
          </a:p>
        </p:txBody>
      </p:sp>
      <p:sp>
        <p:nvSpPr>
          <p:cNvPr id="104" name="TextBox 103"/>
          <p:cNvSpPr txBox="1"/>
          <p:nvPr/>
        </p:nvSpPr>
        <p:spPr>
          <a:xfrm>
            <a:off x="6218703" y="3485509"/>
            <a:ext cx="5135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3b, 3c</a:t>
            </a:r>
            <a:endParaRPr lang="zh-CN" alt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6286818" y="3748026"/>
            <a:ext cx="189727" cy="246020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b="1"/>
          </a:p>
        </p:txBody>
      </p:sp>
      <p:sp>
        <p:nvSpPr>
          <p:cNvPr id="106" name="矩形 105"/>
          <p:cNvSpPr/>
          <p:nvPr/>
        </p:nvSpPr>
        <p:spPr>
          <a:xfrm>
            <a:off x="6463496" y="3748026"/>
            <a:ext cx="189727" cy="246020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b="1"/>
          </a:p>
        </p:txBody>
      </p:sp>
      <p:cxnSp>
        <p:nvCxnSpPr>
          <p:cNvPr id="107" name="直接连接符 106"/>
          <p:cNvCxnSpPr/>
          <p:nvPr/>
        </p:nvCxnSpPr>
        <p:spPr>
          <a:xfrm flipH="1">
            <a:off x="2267744" y="3585535"/>
            <a:ext cx="144000" cy="396000"/>
          </a:xfrm>
          <a:prstGeom prst="line">
            <a:avLst/>
          </a:prstGeom>
          <a:ln w="508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接连接符 107"/>
          <p:cNvCxnSpPr/>
          <p:nvPr/>
        </p:nvCxnSpPr>
        <p:spPr>
          <a:xfrm flipH="1">
            <a:off x="2402811" y="3584700"/>
            <a:ext cx="144000" cy="396000"/>
          </a:xfrm>
          <a:prstGeom prst="line">
            <a:avLst/>
          </a:prstGeom>
          <a:ln w="508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矩形 108"/>
          <p:cNvSpPr/>
          <p:nvPr/>
        </p:nvSpPr>
        <p:spPr>
          <a:xfrm>
            <a:off x="8595483" y="3746358"/>
            <a:ext cx="148675" cy="12301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b="1"/>
          </a:p>
        </p:txBody>
      </p:sp>
      <p:sp>
        <p:nvSpPr>
          <p:cNvPr id="110" name="矩形 109"/>
          <p:cNvSpPr/>
          <p:nvPr/>
        </p:nvSpPr>
        <p:spPr>
          <a:xfrm>
            <a:off x="1140401" y="2185459"/>
            <a:ext cx="148675" cy="12301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b="1"/>
          </a:p>
        </p:txBody>
      </p:sp>
      <p:sp>
        <p:nvSpPr>
          <p:cNvPr id="111" name="矩形 110"/>
          <p:cNvSpPr/>
          <p:nvPr/>
        </p:nvSpPr>
        <p:spPr>
          <a:xfrm>
            <a:off x="1287896" y="2123954"/>
            <a:ext cx="1051856" cy="246020"/>
          </a:xfrm>
          <a:prstGeom prst="rect">
            <a:avLst/>
          </a:prstGeom>
          <a:gradFill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b="1"/>
          </a:p>
        </p:txBody>
      </p:sp>
      <p:sp>
        <p:nvSpPr>
          <p:cNvPr id="112" name="矩形 111"/>
          <p:cNvSpPr/>
          <p:nvPr/>
        </p:nvSpPr>
        <p:spPr>
          <a:xfrm>
            <a:off x="2462962" y="2131349"/>
            <a:ext cx="956910" cy="246020"/>
          </a:xfrm>
          <a:prstGeom prst="rect">
            <a:avLst/>
          </a:prstGeom>
          <a:gradFill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b="1"/>
          </a:p>
        </p:txBody>
      </p:sp>
      <p:sp>
        <p:nvSpPr>
          <p:cNvPr id="113" name="TextBox 112"/>
          <p:cNvSpPr txBox="1"/>
          <p:nvPr/>
        </p:nvSpPr>
        <p:spPr>
          <a:xfrm>
            <a:off x="2277290" y="1815691"/>
            <a:ext cx="664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ORF1</a:t>
            </a:r>
            <a:endParaRPr lang="zh-CN" alt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899592" y="1959707"/>
            <a:ext cx="5316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/>
              <a:t>5</a:t>
            </a:r>
            <a:r>
              <a:rPr lang="en-US" altLang="zh-CN" sz="1000" b="1" dirty="0" smtClean="0">
                <a:sym typeface="Symbol"/>
              </a:rPr>
              <a:t></a:t>
            </a:r>
            <a:r>
              <a:rPr lang="en-US" altLang="zh-CN" sz="1000" b="1" dirty="0" smtClean="0"/>
              <a:t>UTR</a:t>
            </a:r>
            <a:endParaRPr lang="zh-CN" altLang="en-US" sz="1000" b="1" dirty="0"/>
          </a:p>
        </p:txBody>
      </p:sp>
      <p:sp>
        <p:nvSpPr>
          <p:cNvPr id="115" name="矩形 114"/>
          <p:cNvSpPr/>
          <p:nvPr/>
        </p:nvSpPr>
        <p:spPr>
          <a:xfrm>
            <a:off x="3365794" y="2159814"/>
            <a:ext cx="2742402" cy="24602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b="1"/>
          </a:p>
        </p:txBody>
      </p:sp>
      <p:sp>
        <p:nvSpPr>
          <p:cNvPr id="116" name="矩形 115"/>
          <p:cNvSpPr/>
          <p:nvPr/>
        </p:nvSpPr>
        <p:spPr>
          <a:xfrm>
            <a:off x="6117945" y="2221319"/>
            <a:ext cx="189727" cy="246020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b="1"/>
          </a:p>
        </p:txBody>
      </p:sp>
      <p:sp>
        <p:nvSpPr>
          <p:cNvPr id="117" name="矩形 116"/>
          <p:cNvSpPr/>
          <p:nvPr/>
        </p:nvSpPr>
        <p:spPr>
          <a:xfrm>
            <a:off x="6664724" y="2159814"/>
            <a:ext cx="576000" cy="24602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b="1"/>
          </a:p>
        </p:txBody>
      </p:sp>
      <p:sp>
        <p:nvSpPr>
          <p:cNvPr id="118" name="矩形 117"/>
          <p:cNvSpPr/>
          <p:nvPr/>
        </p:nvSpPr>
        <p:spPr>
          <a:xfrm>
            <a:off x="7264253" y="2221319"/>
            <a:ext cx="180000" cy="24602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b="1"/>
          </a:p>
        </p:txBody>
      </p:sp>
      <p:sp>
        <p:nvSpPr>
          <p:cNvPr id="119" name="矩形 118"/>
          <p:cNvSpPr/>
          <p:nvPr/>
        </p:nvSpPr>
        <p:spPr>
          <a:xfrm>
            <a:off x="7634777" y="2159814"/>
            <a:ext cx="963757" cy="246020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b="1"/>
          </a:p>
        </p:txBody>
      </p:sp>
      <p:sp>
        <p:nvSpPr>
          <p:cNvPr id="120" name="TextBox 119"/>
          <p:cNvSpPr txBox="1"/>
          <p:nvPr/>
        </p:nvSpPr>
        <p:spPr>
          <a:xfrm>
            <a:off x="4501947" y="1923559"/>
            <a:ext cx="11250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zh-CN" alt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5724127" y="1929510"/>
            <a:ext cx="11277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3a, 3b, 3c</a:t>
            </a:r>
            <a:endParaRPr lang="zh-CN" alt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6732240" y="1887699"/>
            <a:ext cx="3123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/>
              <a:t>M</a:t>
            </a:r>
            <a:endParaRPr lang="zh-CN" altLang="en-US" sz="1000" b="1" dirty="0"/>
          </a:p>
        </p:txBody>
      </p:sp>
      <p:sp>
        <p:nvSpPr>
          <p:cNvPr id="123" name="TextBox 122"/>
          <p:cNvSpPr txBox="1"/>
          <p:nvPr/>
        </p:nvSpPr>
        <p:spPr>
          <a:xfrm>
            <a:off x="7164288" y="1939528"/>
            <a:ext cx="5375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5a, 5b</a:t>
            </a:r>
            <a:endParaRPr lang="zh-CN" alt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8028098" y="1916131"/>
            <a:ext cx="4323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/>
              <a:t>N</a:t>
            </a:r>
            <a:endParaRPr lang="zh-CN" altLang="en-US" sz="1000" b="1" dirty="0"/>
          </a:p>
        </p:txBody>
      </p:sp>
      <p:sp>
        <p:nvSpPr>
          <p:cNvPr id="125" name="TextBox 124"/>
          <p:cNvSpPr txBox="1"/>
          <p:nvPr/>
        </p:nvSpPr>
        <p:spPr>
          <a:xfrm>
            <a:off x="8427372" y="1995567"/>
            <a:ext cx="5565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>
                <a:sym typeface="Symbol"/>
              </a:rPr>
              <a:t>3</a:t>
            </a:r>
            <a:r>
              <a:rPr lang="en-US" altLang="zh-CN" sz="1000" b="1" dirty="0" smtClean="0"/>
              <a:t>UTR</a:t>
            </a:r>
            <a:endParaRPr lang="zh-CN" altLang="en-US" sz="1000" b="1" dirty="0"/>
          </a:p>
        </p:txBody>
      </p:sp>
      <p:sp>
        <p:nvSpPr>
          <p:cNvPr id="126" name="矩形 125"/>
          <p:cNvSpPr/>
          <p:nvPr/>
        </p:nvSpPr>
        <p:spPr>
          <a:xfrm>
            <a:off x="6286818" y="2222224"/>
            <a:ext cx="189727" cy="246020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b="1"/>
          </a:p>
        </p:txBody>
      </p:sp>
      <p:sp>
        <p:nvSpPr>
          <p:cNvPr id="127" name="矩形 126"/>
          <p:cNvSpPr/>
          <p:nvPr/>
        </p:nvSpPr>
        <p:spPr>
          <a:xfrm>
            <a:off x="6463496" y="2222224"/>
            <a:ext cx="189727" cy="246020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b="1"/>
          </a:p>
        </p:txBody>
      </p:sp>
      <p:cxnSp>
        <p:nvCxnSpPr>
          <p:cNvPr id="128" name="直接连接符 127"/>
          <p:cNvCxnSpPr/>
          <p:nvPr/>
        </p:nvCxnSpPr>
        <p:spPr>
          <a:xfrm flipH="1">
            <a:off x="2267744" y="2059733"/>
            <a:ext cx="144000" cy="396000"/>
          </a:xfrm>
          <a:prstGeom prst="line">
            <a:avLst/>
          </a:prstGeom>
          <a:ln w="508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直接连接符 128"/>
          <p:cNvCxnSpPr/>
          <p:nvPr/>
        </p:nvCxnSpPr>
        <p:spPr>
          <a:xfrm flipH="1">
            <a:off x="2402811" y="2058898"/>
            <a:ext cx="144000" cy="396000"/>
          </a:xfrm>
          <a:prstGeom prst="line">
            <a:avLst/>
          </a:prstGeom>
          <a:ln w="508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矩形 129"/>
          <p:cNvSpPr/>
          <p:nvPr/>
        </p:nvSpPr>
        <p:spPr>
          <a:xfrm>
            <a:off x="8595483" y="2220556"/>
            <a:ext cx="148675" cy="12301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b="1"/>
          </a:p>
        </p:txBody>
      </p:sp>
      <p:sp>
        <p:nvSpPr>
          <p:cNvPr id="131" name="矩形 130"/>
          <p:cNvSpPr/>
          <p:nvPr/>
        </p:nvSpPr>
        <p:spPr>
          <a:xfrm>
            <a:off x="7434583" y="2220844"/>
            <a:ext cx="198000" cy="24480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b="1"/>
          </a:p>
        </p:txBody>
      </p:sp>
      <p:sp>
        <p:nvSpPr>
          <p:cNvPr id="132" name="矩形 131"/>
          <p:cNvSpPr/>
          <p:nvPr/>
        </p:nvSpPr>
        <p:spPr>
          <a:xfrm>
            <a:off x="7264154" y="3734292"/>
            <a:ext cx="180000" cy="24602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b="1"/>
          </a:p>
        </p:txBody>
      </p:sp>
      <p:sp>
        <p:nvSpPr>
          <p:cNvPr id="133" name="矩形 132"/>
          <p:cNvSpPr/>
          <p:nvPr/>
        </p:nvSpPr>
        <p:spPr>
          <a:xfrm>
            <a:off x="7434484" y="3733817"/>
            <a:ext cx="198000" cy="24480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b="1"/>
          </a:p>
        </p:txBody>
      </p:sp>
      <p:sp>
        <p:nvSpPr>
          <p:cNvPr id="134" name="TextBox 133"/>
          <p:cNvSpPr txBox="1"/>
          <p:nvPr/>
        </p:nvSpPr>
        <p:spPr>
          <a:xfrm rot="16200000">
            <a:off x="-224587" y="2066998"/>
            <a:ext cx="1331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“Classical” </a:t>
            </a:r>
            <a:r>
              <a:rPr lang="en-US" altLang="zh-CN" sz="1400" dirty="0" smtClean="0"/>
              <a:t>IBV</a:t>
            </a:r>
            <a:endParaRPr lang="en-US" altLang="zh-CN" sz="1400" dirty="0"/>
          </a:p>
        </p:txBody>
      </p:sp>
      <p:sp>
        <p:nvSpPr>
          <p:cNvPr id="135" name="TextBox 134"/>
          <p:cNvSpPr txBox="1"/>
          <p:nvPr/>
        </p:nvSpPr>
        <p:spPr>
          <a:xfrm>
            <a:off x="755576" y="3371054"/>
            <a:ext cx="13102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err="1" smtClean="0"/>
              <a:t>ck</a:t>
            </a:r>
            <a:r>
              <a:rPr lang="en-US" altLang="zh-CN" sz="1000" b="1" dirty="0" smtClean="0"/>
              <a:t>/CH/LLN/98I</a:t>
            </a:r>
            <a:endParaRPr lang="zh-CN" altLang="en-US" sz="1000" b="1" dirty="0"/>
          </a:p>
        </p:txBody>
      </p:sp>
      <p:sp>
        <p:nvSpPr>
          <p:cNvPr id="136" name="TextBox 135"/>
          <p:cNvSpPr txBox="1"/>
          <p:nvPr/>
        </p:nvSpPr>
        <p:spPr>
          <a:xfrm>
            <a:off x="755576" y="4019126"/>
            <a:ext cx="13102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err="1" smtClean="0"/>
              <a:t>ck</a:t>
            </a:r>
            <a:r>
              <a:rPr lang="en-US" altLang="zh-CN" sz="1000" b="1" dirty="0" smtClean="0"/>
              <a:t>/CH/LJL/08-1</a:t>
            </a:r>
            <a:endParaRPr lang="zh-CN" altLang="en-US" sz="1000" b="1" dirty="0"/>
          </a:p>
        </p:txBody>
      </p:sp>
      <p:sp>
        <p:nvSpPr>
          <p:cNvPr id="137" name="TextBox 136"/>
          <p:cNvSpPr txBox="1"/>
          <p:nvPr/>
        </p:nvSpPr>
        <p:spPr>
          <a:xfrm rot="10800000">
            <a:off x="258194" y="3318791"/>
            <a:ext cx="400110" cy="13257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1400" dirty="0" smtClean="0"/>
              <a:t>“</a:t>
            </a:r>
            <a:r>
              <a:rPr lang="en-US" altLang="zh-CN" sz="1400" dirty="0"/>
              <a:t>Novel” </a:t>
            </a:r>
            <a:r>
              <a:rPr lang="en-US" altLang="zh-CN" sz="1400" dirty="0" smtClean="0"/>
              <a:t>IBVs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46760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5412" y="1454710"/>
            <a:ext cx="8173052" cy="34778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*** start codon of 5a</a:t>
            </a:r>
          </a:p>
          <a:p>
            <a:r>
              <a:rPr lang="en-US" altLang="zh-CN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LX4             ACGCTTAAGAGAAACAAATACGGAATGAAATGGTTGTCTAGTTTAGGAAGAGCATTCATTTTCTGTTATAAATCCCTATT</a:t>
            </a:r>
          </a:p>
          <a:p>
            <a:r>
              <a:rPr lang="en-US" altLang="zh-CN" sz="1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ck</a:t>
            </a:r>
            <a:r>
              <a:rPr lang="en-US" altLang="zh-CN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/CH/LJL/08-1  GCGCTTAAAAGAAACAAATACGGAATGAAATGGTTGTCTAGTTTTGGACGAGCATTCATCTCCTGTTATAAATCCCTACT</a:t>
            </a:r>
            <a:endParaRPr lang="zh-CN" altLang="zh-CN" sz="1000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altLang="zh-CN" sz="1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CN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LX4             </a:t>
            </a:r>
            <a:r>
              <a:rPr lang="en-US" altLang="zh-CN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ACTAACTCAACTTAGAGTTTTAGATAGGTTAGTTTTAGAGCACGGTACTAGACGCAGCTTTATATGTGCTAGGCGAGTGC</a:t>
            </a:r>
          </a:p>
          <a:p>
            <a:r>
              <a:rPr lang="en-US" altLang="zh-CN" sz="1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ck</a:t>
            </a:r>
            <a:r>
              <a:rPr lang="en-US" altLang="zh-CN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/CH/LJL/08-1  ATTAACTCAACTTAGAGTATTAGATAGGTTAATCTTAGAGCACGGACCAAAAAGTGCATTAACGTGTGCTAGGCGAGTGC</a:t>
            </a:r>
          </a:p>
          <a:p>
            <a:endParaRPr lang="en-US" altLang="zh-CN" sz="1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CN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CN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                                *** start codon of 5b</a:t>
            </a:r>
          </a:p>
          <a:p>
            <a:r>
              <a:rPr lang="en-US" altLang="zh-CN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LX4             </a:t>
            </a:r>
            <a:r>
              <a:rPr lang="en-US" altLang="zh-CN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TTTTAGTTCAATTAGATTTAGTTTATAGGTTGGCATATACTCCCAACCAATCGCTGGT</a:t>
            </a:r>
            <a:r>
              <a:rPr lang="en-US" altLang="zh-CN" sz="1000" b="1" dirty="0">
                <a:ln>
                  <a:solidFill>
                    <a:schemeClr val="tx1"/>
                  </a:solidFill>
                </a:ln>
                <a:latin typeface="Courier New" pitchFamily="49" charset="0"/>
                <a:ea typeface="宋体" pitchFamily="2" charset="-122"/>
              </a:rPr>
              <a:t>A</a:t>
            </a:r>
            <a:r>
              <a:rPr lang="en-US" altLang="zh-CN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TGAATAATAGTAAAGATAATC</a:t>
            </a:r>
          </a:p>
          <a:p>
            <a:r>
              <a:rPr lang="en-US" altLang="zh-CN" sz="1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ck</a:t>
            </a:r>
            <a:r>
              <a:rPr lang="en-US" altLang="zh-CN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/CH/LJL/08-1  TTCTTTTGCAATTAGATTTAGTTTATAGGTTGGCTTATACTCCCAACCATTCGCTGGT</a:t>
            </a:r>
            <a:r>
              <a:rPr lang="en-US" altLang="zh-CN" sz="1000" b="1" dirty="0">
                <a:ln>
                  <a:solidFill>
                    <a:schemeClr val="tx1"/>
                  </a:solidFill>
                </a:ln>
                <a:latin typeface="Courier New" pitchFamily="49" charset="0"/>
                <a:ea typeface="宋体" pitchFamily="2" charset="-122"/>
              </a:rPr>
              <a:t>G</a:t>
            </a:r>
            <a:r>
              <a:rPr lang="en-US" altLang="zh-CN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TGAATAATAGTAAAGATAATC</a:t>
            </a:r>
          </a:p>
          <a:p>
            <a:r>
              <a:rPr lang="en-US" altLang="zh-CN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lang="en-US" altLang="zh-CN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                                 ### stop codon of 5a</a:t>
            </a:r>
          </a:p>
          <a:p>
            <a:endParaRPr lang="en-US" altLang="zh-CN" sz="1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CN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LX4             </a:t>
            </a:r>
            <a:r>
              <a:rPr lang="en-US" altLang="zh-CN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CTTTTCGCGGAGCAATAGCACGAAAAGCGCGAATTTATCTGAGAGGAGGATTAGATTGTGTTTACTTTCTTAACAAAGCA</a:t>
            </a:r>
          </a:p>
          <a:p>
            <a:r>
              <a:rPr lang="en-US" altLang="zh-CN" sz="1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ck</a:t>
            </a:r>
            <a:r>
              <a:rPr lang="en-US" altLang="zh-CN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/CH/LJL/08-1  CTTTTCGCGGAGCAATAGCAAGAAAAGCGCGAATTTATCTGAGAGAAGGATTAGATTGTGTTTACTTTCTTAACAAAGCA</a:t>
            </a:r>
          </a:p>
          <a:p>
            <a:r>
              <a:rPr lang="en-US" altLang="zh-CN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endParaRPr lang="en-US" altLang="zh-CN" sz="1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CN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LX4             </a:t>
            </a:r>
            <a:r>
              <a:rPr lang="en-US" altLang="zh-CN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GGACAAGCAGAGCCTTGCCCCGCGTGCACATCACTAGTATTCCAGGGGAAAACTTGTGAAGAGCACATACGTAATAATAA</a:t>
            </a:r>
          </a:p>
          <a:p>
            <a:r>
              <a:rPr lang="en-US" altLang="zh-CN" sz="1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ck</a:t>
            </a:r>
            <a:r>
              <a:rPr lang="en-US" altLang="zh-CN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/CH/LJL/08-1  AGACAAGCAGAGCCTTGTCCCGCGTGCACATCACTAGTATTCCAAGGGAAAACTTGTGACGAGCACACAGATAATAATAA</a:t>
            </a:r>
          </a:p>
          <a:p>
            <a:endParaRPr lang="en-US" altLang="zh-CN" sz="1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CN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CN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*** start codon of N </a:t>
            </a:r>
            <a:r>
              <a:rPr lang="en-US" altLang="zh-CN" sz="1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hene</a:t>
            </a:r>
            <a:endParaRPr lang="en-US" altLang="zh-CN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CN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LX4             </a:t>
            </a:r>
            <a:r>
              <a:rPr lang="en-US" altLang="zh-CN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CTTGCTATCATGGCGAGCGGTAAAGCAGCTGGAAAGTCAGACTCCCCCGCGCCAATCATCAAACTAGGAGGACCAAAACC</a:t>
            </a:r>
          </a:p>
          <a:p>
            <a:r>
              <a:rPr lang="en-US" altLang="zh-CN" sz="1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ck</a:t>
            </a:r>
            <a:r>
              <a:rPr lang="en-US" altLang="zh-CN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/CH/LJL/08-1  CTTGCTATCATGGCGAGTGGTAAAGCAACTGGAAAGTCAGACTCCCCCGCGCCAATCATTAAAC</a:t>
            </a:r>
            <a:r>
              <a:rPr lang="en-US" altLang="zh-CN" sz="100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TAG</a:t>
            </a:r>
            <a:r>
              <a:rPr lang="en-US" altLang="zh-CN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GAGGCCCTAAACC</a:t>
            </a:r>
          </a:p>
          <a:p>
            <a:r>
              <a:rPr lang="en-US" altLang="zh-CN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CN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                                      ### stop codon of N gene</a:t>
            </a:r>
            <a:endParaRPr lang="zh-CN" altLang="zh-CN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83568" y="252065"/>
            <a:ext cx="78206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/>
              <a:t>Supplemental Fig. </a:t>
            </a:r>
            <a:r>
              <a:rPr lang="en-US" altLang="zh-CN" sz="1400" b="1" dirty="0"/>
              <a:t>2. </a:t>
            </a:r>
            <a:r>
              <a:rPr lang="en-US" altLang="zh-CN" sz="1400" dirty="0"/>
              <a:t>Alignment of gene </a:t>
            </a:r>
            <a:r>
              <a:rPr lang="en-US" altLang="zh-CN" sz="1400" i="1" dirty="0"/>
              <a:t>5</a:t>
            </a:r>
            <a:r>
              <a:rPr lang="en-US" altLang="zh-CN" sz="1400" dirty="0"/>
              <a:t> and the flank sequences of </a:t>
            </a:r>
            <a:r>
              <a:rPr lang="en-US" altLang="zh-CN" sz="1400" dirty="0" err="1"/>
              <a:t>ck</a:t>
            </a:r>
            <a:r>
              <a:rPr lang="en-US" altLang="zh-CN" sz="1400" dirty="0"/>
              <a:t>/CH/LJL/08-1 and LX4 strains (B). The start and stop codons of each gene are indicated by *** and ###, respectively. The single nucleotide change in </a:t>
            </a:r>
            <a:r>
              <a:rPr lang="en-US" altLang="zh-CN" sz="1400" dirty="0" err="1"/>
              <a:t>ck</a:t>
            </a:r>
            <a:r>
              <a:rPr lang="en-US" altLang="zh-CN" sz="1400" dirty="0"/>
              <a:t>/CH/LJL/08-1 at the start codon of gene </a:t>
            </a:r>
            <a:r>
              <a:rPr lang="en-US" altLang="zh-CN" sz="1400" i="1" dirty="0"/>
              <a:t>5</a:t>
            </a:r>
            <a:r>
              <a:rPr lang="en-US" altLang="zh-CN" sz="1400" dirty="0"/>
              <a:t> in the classical IBVs (ATG→GTG) results in the absence of ORF 5b in this virus (in bold</a:t>
            </a:r>
            <a:r>
              <a:rPr lang="en-US" altLang="zh-CN" sz="1400" dirty="0" smtClean="0"/>
              <a:t>).</a:t>
            </a:r>
            <a:endParaRPr lang="zh-CN" altLang="zh-CN" sz="1400" dirty="0"/>
          </a:p>
        </p:txBody>
      </p:sp>
    </p:spTree>
    <p:extLst>
      <p:ext uri="{BB962C8B-B14F-4D97-AF65-F5344CB8AC3E}">
        <p14:creationId xmlns:p14="http://schemas.microsoft.com/office/powerpoint/2010/main" val="23329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210</Words>
  <Application>Microsoft Office PowerPoint</Application>
  <PresentationFormat>自定义</PresentationFormat>
  <Paragraphs>38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lenovo</dc:creator>
  <cp:lastModifiedBy>lenovo</cp:lastModifiedBy>
  <cp:revision>21</cp:revision>
  <dcterms:created xsi:type="dcterms:W3CDTF">2016-06-30T07:50:07Z</dcterms:created>
  <dcterms:modified xsi:type="dcterms:W3CDTF">2016-11-09T01:12:29Z</dcterms:modified>
</cp:coreProperties>
</file>