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   <Relationship Id="rId5" Type="http://schemas.openxmlformats.org/officeDocument/2006/relationships/custom-properties" Target="docProps/custom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1644" y="102"/>
      </p:cViewPr>
      <p:guideLst>
        <p:guide orient="horz" pos="2160"/>
        <p:guide pos="288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presProps" Target="presProps.xml"/>
   <Relationship Id="rId5" Type="http://schemas.openxmlformats.org/officeDocument/2006/relationships/viewProps" Target="viewProps.xml"/>
   <Relationship Id="rId6" Type="http://schemas.openxmlformats.org/officeDocument/2006/relationships/theme" Target="theme/theme1.xml"/>
   <Relationship Id="rId7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1.tiff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403648" y="448561"/>
            <a:ext cx="5760640" cy="5184576"/>
            <a:chOff x="2551" y="844"/>
            <a:chExt cx="9482" cy="9482"/>
          </a:xfrm>
        </p:grpSpPr>
        <p:pic>
          <p:nvPicPr>
            <p:cNvPr id="1026" name="Picture 2" descr="C:\Users\lenovo\Desktop\Virology\Original materials\冠状病毒\1-255.TI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1" y="844"/>
              <a:ext cx="9482" cy="94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燕尾形箭头 1"/>
            <p:cNvSpPr/>
            <p:nvPr/>
          </p:nvSpPr>
          <p:spPr>
            <a:xfrm rot="2820000">
              <a:off x="9344" y="1470"/>
              <a:ext cx="453" cy="1020"/>
            </a:xfrm>
            <a:prstGeom prst="notched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燕尾形箭头 3"/>
            <p:cNvSpPr/>
            <p:nvPr/>
          </p:nvSpPr>
          <p:spPr>
            <a:xfrm rot="2820000">
              <a:off x="6760" y="4226"/>
              <a:ext cx="453" cy="1020"/>
            </a:xfrm>
            <a:prstGeom prst="notched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燕尾形箭头 4"/>
            <p:cNvSpPr/>
            <p:nvPr/>
          </p:nvSpPr>
          <p:spPr>
            <a:xfrm rot="2820000">
              <a:off x="4572" y="5851"/>
              <a:ext cx="453" cy="1020"/>
            </a:xfrm>
            <a:prstGeom prst="notched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燕尾形箭头 5"/>
            <p:cNvSpPr/>
            <p:nvPr/>
          </p:nvSpPr>
          <p:spPr>
            <a:xfrm rot="20820000">
              <a:off x="5137" y="7885"/>
              <a:ext cx="453" cy="1020"/>
            </a:xfrm>
            <a:prstGeom prst="notched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67544" y="4462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supplementary </a:t>
            </a:r>
            <a:r>
              <a:rPr lang="en-US" altLang="zh-CN" b="1" dirty="0" smtClean="0"/>
              <a:t>Fig</a:t>
            </a:r>
            <a:r>
              <a:rPr lang="en-US" altLang="zh-CN" b="1" dirty="0"/>
              <a:t>.</a:t>
            </a:r>
            <a:r>
              <a:rPr lang="en-US" altLang="zh-CN" b="1" dirty="0" smtClean="0"/>
              <a:t> 1.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844881" y="5781266"/>
            <a:ext cx="71291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en-US" altLang="zh-CN" b="1" dirty="0"/>
              <a:t>Figure </a:t>
            </a:r>
            <a:r>
              <a:rPr lang="en-US" altLang="zh-CN" b="1" dirty="0" smtClean="0"/>
              <a:t>legend of supplementary </a:t>
            </a:r>
            <a:r>
              <a:rPr lang="en-US" altLang="zh-CN" b="1" dirty="0" smtClean="0"/>
              <a:t>Fig. 1.</a:t>
            </a:r>
            <a:endParaRPr lang="en-US" altLang="zh-CN" b="1" dirty="0" smtClean="0"/>
          </a:p>
          <a:p>
            <a:pPr fontAlgn="auto"/>
            <a:r>
              <a:rPr lang="zh-CN" altLang="en-US" dirty="0" smtClean="0"/>
              <a:t>Coronavirus particles </a:t>
            </a:r>
            <a:r>
              <a:rPr lang="zh-CN" altLang="en-US" dirty="0"/>
              <a:t>isolated </a:t>
            </a:r>
            <a:r>
              <a:rPr lang="zh-CN" altLang="en-US" dirty="0" smtClean="0"/>
              <a:t>from the  </a:t>
            </a:r>
            <a:r>
              <a:rPr lang="zh-CN" altLang="en-US" dirty="0"/>
              <a:t>kidney</a:t>
            </a:r>
            <a:r>
              <a:rPr lang="en-US" altLang="zh-CN" dirty="0"/>
              <a:t>s</a:t>
            </a:r>
            <a:r>
              <a:rPr lang="zh-CN" altLang="en-US" dirty="0"/>
              <a:t> and proventriculus  of</a:t>
            </a:r>
          </a:p>
          <a:p>
            <a:pPr fontAlgn="auto"/>
            <a:r>
              <a:rPr lang="zh-CN" altLang="en-US" dirty="0"/>
              <a:t>pheasants. Bar </a:t>
            </a:r>
            <a:r>
              <a:rPr lang="zh-CN" altLang="en-US" dirty="0" smtClean="0"/>
              <a:t>represents </a:t>
            </a:r>
            <a:r>
              <a:rPr lang="en-US" altLang="zh-CN" dirty="0" smtClean="0"/>
              <a:t>2</a:t>
            </a:r>
            <a:r>
              <a:rPr lang="zh-CN" altLang="en-US" dirty="0"/>
              <a:t>00 </a:t>
            </a:r>
            <a:r>
              <a:rPr lang="zh-CN" altLang="en-US" dirty="0" smtClean="0"/>
              <a:t>nm</a:t>
            </a:r>
            <a:r>
              <a:rPr lang="en-US" altLang="zh-CN" dirty="0" smtClean="0"/>
              <a:t>.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63"/>
          <p:cNvSpPr txBox="1"/>
          <p:nvPr/>
        </p:nvSpPr>
        <p:spPr>
          <a:xfrm>
            <a:off x="107504" y="1940639"/>
            <a:ext cx="89124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I0623/17                      TCGTATATCGTGAAAGTAGTGTTAATACTACTCTGGCGTTAACTAATTTCACTTTTACTAATGTAAGTAATGCACAGCCTAAC--AGT-GGTGGTGTTGATACTTTTCAGTTATATCAAACACAAACAGCTCAGAGCGGTTATTATAATTTTAATTTATCATTTCTGAGTAGTTTTGTGTATCAAGAGTTACGTTATCTGTATGGGTCTTACCACCCT </a:t>
            </a:r>
            <a:endParaRPr lang="en-US" altLang="zh-CN" sz="4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I0710/17                      ..........................................................................................................................................................................................................................</a:t>
            </a:r>
            <a:endParaRPr lang="en-US" altLang="zh-CN" sz="4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ck/CH/LDL/091022 (JX195175)   .T..C...........................T..A.................................C............T...............AG.........T..........................T....................G............CAG.........A.G.CAAGTGA..T.A.............T......</a:t>
            </a:r>
          </a:p>
          <a:p>
            <a:r>
              <a:rPr lang="en-US" altLang="zh-CN" sz="45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ck</a:t>
            </a:r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/CH/JL/140734 (KX425847)    C.........C....................................................................C..T...............AG.........T..........................T....................G............CAG.........A.G.CAAGTGA..T.A....................</a:t>
            </a: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QXIBV (AF193423)              </a:t>
            </a:r>
            <a:r>
              <a:rPr lang="en-US" altLang="zh-CN" sz="450" dirty="0">
                <a:latin typeface="Courier New" panose="02070309020205020404" pitchFamily="49" charset="0"/>
                <a:cs typeface="Courier New" panose="02070309020205020404" pitchFamily="49" charset="0"/>
              </a:rPr>
              <a:t>.T..C.....C</a:t>
            </a:r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.......................................................................T...............A..........T..........................T....................G............CAG.........A.G.CAAGTGA..T.A.................... </a:t>
            </a:r>
            <a:endParaRPr lang="en-US" altLang="zh-CN" sz="4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A2 (AY043312)                 </a:t>
            </a:r>
            <a:r>
              <a:rPr lang="en-US" altLang="zh-CN" sz="450" dirty="0">
                <a:latin typeface="Courier New" panose="02070309020205020404" pitchFamily="49" charset="0"/>
                <a:cs typeface="Courier New" panose="02070309020205020404" pitchFamily="49" charset="0"/>
              </a:rPr>
              <a:t>.T..C.....C</a:t>
            </a:r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.......................................................................T...............C..........T..........................T....................G............CAG.........A.G.CAAGTGA..T.A....................</a:t>
            </a:r>
            <a:endParaRPr lang="en-US" altLang="zh-CN" sz="4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CK/CH/LDL/08III (GQ258308)    .</a:t>
            </a:r>
            <a:r>
              <a:rPr lang="en-US" altLang="zh-CN" sz="450" dirty="0">
                <a:latin typeface="Courier New" panose="02070309020205020404" pitchFamily="49" charset="0"/>
                <a:cs typeface="Courier New" panose="02070309020205020404" pitchFamily="49" charset="0"/>
              </a:rPr>
              <a:t>T..C...........................T..A</a:t>
            </a:r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..............................................T...............AG.........T..........................T....................G............CAG.........A.G.CAAGTGA..T.A....................</a:t>
            </a:r>
            <a:endParaRPr lang="en-US" altLang="zh-CN" sz="4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58HeN-93II (KC577395)         .</a:t>
            </a:r>
            <a:r>
              <a:rPr lang="en-US" altLang="zh-CN" sz="450" dirty="0">
                <a:latin typeface="Courier New" panose="02070309020205020404" pitchFamily="49" charset="0"/>
                <a:cs typeface="Courier New" panose="02070309020205020404" pitchFamily="49" charset="0"/>
              </a:rPr>
              <a:t>T..C...........................T..............................................</a:t>
            </a:r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C..T...CA..........C.A.....C..T..........................T....................G............CAG.........A.G.CAAGTGA..T.A....................</a:t>
            </a:r>
            <a:endParaRPr lang="en-US" altLang="zh-CN" sz="4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NL/L-1449K/04 (EF079115)      </a:t>
            </a:r>
            <a:r>
              <a:rPr lang="en-US" altLang="zh-CN" sz="450" dirty="0">
                <a:latin typeface="Courier New" panose="02070309020205020404" pitchFamily="49" charset="0"/>
                <a:cs typeface="Courier New" panose="02070309020205020404" pitchFamily="49" charset="0"/>
              </a:rPr>
              <a:t>....C.....C</a:t>
            </a:r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.......................................................................T...............A..........T.....C....................T....................G............CAG.........A.G.CAAGTGA..T.A..........C.........</a:t>
            </a:r>
            <a:endParaRPr lang="en-US" altLang="zh-CN" sz="4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IS/1201 (DQ400359)            ....C.....C.......................................................................T...............A.C........T..........................T....................G............CAG.........A.G.CAAGTGA..T.A..........C.........</a:t>
            </a: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GX-NN-13 (JX291989)           </a:t>
            </a:r>
            <a:r>
              <a:rPr lang="en-US" altLang="zh-CN" sz="450" dirty="0">
                <a:latin typeface="Courier New" panose="02070309020205020404" pitchFamily="49" charset="0"/>
                <a:cs typeface="Courier New" panose="02070309020205020404" pitchFamily="49" charset="0"/>
              </a:rPr>
              <a:t>.T..T........G.A..................T.TT...CA......T......CA.....AG.C.........</a:t>
            </a:r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A.....TTC...A...AA....A...GA....TAACT.......................T...................................G.........A..C.C.CTGA...CA.................... </a:t>
            </a:r>
            <a:endParaRPr lang="en-US" altLang="zh-CN" sz="4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LZ05 (GQ265943)               </a:t>
            </a:r>
            <a:r>
              <a:rPr lang="en-US" altLang="zh-CN" sz="450" dirty="0">
                <a:latin typeface="Courier New" panose="02070309020205020404" pitchFamily="49" charset="0"/>
                <a:cs typeface="Courier New" panose="02070309020205020404" pitchFamily="49" charset="0"/>
              </a:rPr>
              <a:t>.T..T........G.A..............G...T.TTC..CA......T......CA.....AG.C.........</a:t>
            </a:r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A.....TTT...A...AA....A...G.A...CAACT.......................T...................................G.........A..C.C.CTGA...CA....................</a:t>
            </a:r>
            <a:endParaRPr lang="en-US" altLang="zh-CN" sz="4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ck/CH/LGX/11119 (KX640829)    .</a:t>
            </a:r>
            <a:r>
              <a:rPr lang="en-US" altLang="zh-CN" sz="450" dirty="0">
                <a:latin typeface="Courier New" panose="02070309020205020404" pitchFamily="49" charset="0"/>
                <a:cs typeface="Courier New" panose="02070309020205020404" pitchFamily="49" charset="0"/>
              </a:rPr>
              <a:t>T..T........G.A..............G...T.TT...CA......T......CA.....AG.C.........</a:t>
            </a:r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A.....TTT...A...AA....A...G.A...CAACT........G..............T...................................G.........A..C.C.CTGA...CA....................</a:t>
            </a:r>
          </a:p>
          <a:p>
            <a:r>
              <a:rPr lang="en-US" altLang="zh-CN" sz="45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ph</a:t>
            </a:r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/UK/1/99 (AJ619595)         .T..T..CA.A....C.........C..C...T.A.T.....AC............TA.....AG...GGA..T.TT.....T...CG.......TAC..A..CA.CTCAA.T.........A...TT........T....................TAGT.................T...A.GA...CT.A....A.............T.....A </a:t>
            </a: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ph/UK/5/99 (AJ619596)         .T..T...A.A....C....T....C......T.A.T.....A.............T......AG..CG....TTCC.....T...AA.......TACC.A..CA.C..AA.T.............TT....G...T....................TAGT.........G.......T.....GA.T.CTTA....A.......A.....T.....A </a:t>
            </a: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ph/UK/750/83 (AJ619603)       .T..T</a:t>
            </a:r>
            <a:r>
              <a:rPr lang="en-US" altLang="zh-CN" sz="45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</a:t>
            </a:r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.A.A....C.........C......T.A.T.....AC............TT.....AG..C..C..C.GC.....T...A........TNC..A..CA.CTCAA.T.............GT........T....................T.GT.................T...A.GC...CTTA....A.......A.....T.....A </a:t>
            </a: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ph/UK/6/99 (AJ619597)         .T..T...A.A....C.........C......T.A.T.....AC...........CTT.....AG..C..C..CTCT........NAG..NNN..TA...A..CA.C..AA.T.............GT........T....................TAGT.................T...A.GA...CTTA....A.......A.....T.....A </a:t>
            </a: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ph/UK/602/95 (AJ619602)       .T..T...A.A....C.........C......T.A.T.....A.............TT......G..C.....T.CC.....T...A................CA.CGGTA.T..C......AC..GT........T.................C..T.GT.................T...A.GA...CTTA....A.......A.....T.....A </a:t>
            </a: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V26 (KF757452)                .T..T...A......A....................TC...CAC....A..............A..C...C..G.C...C..T...C...........AG..G.A..A.T..........................T....................T..C.................T...A......CTAA..T.A.......A.....T..T..A</a:t>
            </a: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28/M/2009 (KF360985)          .T..T...A......A....................TC...CAC....A..............A..C...C..G.C...C..T...C...........AG..G.A..A.T..........................T....................T..C.................T...A......CTAA..T.A.......A.....T..T..A</a:t>
            </a: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137848_7_1989 (MH705590)      .T..T...A.A.....................T.ATT............T.....CT.A.....G.....C..C.TTT.T..T...CA................A..GCT........G.................T....................T..C.................T...A.G....CTGA..T.A.......A.....T.....A</a:t>
            </a: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151012_2_1965 (MH705365)      .T..T...A.A..............C......T.A.T...................T......AG..C.....CGGA.....T..TC......A....C...G.A...GC...........G..............T....................C..T.........G.....CG....GT.....CTAA..T.A.......A.....T.....A </a:t>
            </a: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ph/UK/7/99 (AJ619598)         .T..G.................G........AT.A.A...............G...TAC..............T.GA..C.CT...A...A......CA.C.G....ACA............T.T...........T....................T..T.........GA..........G..C.A.CTTA....A..........A..T.....A </a:t>
            </a: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ph/UK/15/99 (AJ619599)        .T..G.................G........AT.A.A...............G...CAC..............T..A..C.CT.......A......CA.C.G....ACA..............T...........T....................T..T.........GA..........A..C.A.CTTA....A..........A..T.....A </a:t>
            </a: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ph/UK/20/99 (AJ619600)        .T..G.................G........AT.A.A...............G...T.A..............T..A..C.CT..............CA.C.G....ACA.............GT.....C..C..T....................T..T......C..GA..........A..C.A.CTTA....A..........A..T.....A </a:t>
            </a: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ph/UK/438/94 (AJ619601)       .T..G.................G........AT.A.A...............G...T.A..............T..A..C.CT..............CA.C.G....ACA.............GT.....C..C..T....................T..T......C..GA..........A..C.A.CTTA....A..........A..T.....A</a:t>
            </a: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B1684 (X87238)                .T..T.................G........AT.A.A.........C.....A...T.A...CA.........TACA..C..T...............A....C...TCA..............C...........T.................C..T..T.........G.G...AC....A..CCA.CCGA..T.A..........A..T.....A</a:t>
            </a:r>
          </a:p>
          <a:p>
            <a:r>
              <a:rPr lang="en-US" altLang="zh-CN" sz="4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NGA3242006 (FN182277)         .T..T.................G........AT.A.A.........C.....A...T.A....A.........TATA..C..T.....................A..A.T..............C...........T.................C..T..T.........G.G...AC....A..CC..CCGAC.T.A.......A..A..T.....A</a:t>
            </a:r>
            <a:endParaRPr lang="en-US" altLang="zh-CN" sz="45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9552" y="836712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supplementary </a:t>
            </a:r>
            <a:r>
              <a:rPr lang="en-US" altLang="zh-CN" b="1" dirty="0" smtClean="0"/>
              <a:t>Fig</a:t>
            </a:r>
            <a:r>
              <a:rPr lang="en-US" altLang="zh-CN" b="1" dirty="0"/>
              <a:t>.</a:t>
            </a:r>
            <a:r>
              <a:rPr lang="en-US" altLang="zh-CN" b="1" dirty="0" smtClean="0"/>
              <a:t> 2.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899592" y="4532927"/>
            <a:ext cx="756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Figure legend of supplementary </a:t>
            </a:r>
            <a:r>
              <a:rPr lang="en-US" altLang="zh-CN" b="1" dirty="0" smtClean="0"/>
              <a:t>Fig. 2.</a:t>
            </a:r>
          </a:p>
          <a:p>
            <a:r>
              <a:rPr lang="en-US" altLang="zh-CN" dirty="0"/>
              <a:t>M</a:t>
            </a:r>
            <a:r>
              <a:rPr lang="en-US" altLang="zh-CN" dirty="0" smtClean="0"/>
              <a:t>ultiple </a:t>
            </a:r>
            <a:r>
              <a:rPr lang="en-US" altLang="zh-CN" dirty="0"/>
              <a:t>sequence alignment </a:t>
            </a:r>
            <a:r>
              <a:rPr lang="en-US" altLang="zh-CN" dirty="0" smtClean="0"/>
              <a:t>of </a:t>
            </a:r>
            <a:r>
              <a:rPr lang="en-US" altLang="zh-CN" dirty="0"/>
              <a:t>the S1 gene fragments of the </a:t>
            </a:r>
            <a:r>
              <a:rPr lang="en-US" altLang="zh-CN" dirty="0" err="1"/>
              <a:t>PhCoV</a:t>
            </a:r>
            <a:r>
              <a:rPr lang="en-US" altLang="zh-CN" dirty="0"/>
              <a:t> and IBV </a:t>
            </a:r>
            <a:r>
              <a:rPr lang="en-US" altLang="zh-CN" dirty="0" smtClean="0"/>
              <a:t>strains</a:t>
            </a:r>
            <a:r>
              <a:rPr lang="en-US" altLang="zh-CN" dirty="0"/>
              <a:t>. The sequences of </a:t>
            </a:r>
            <a:r>
              <a:rPr lang="en-US" altLang="zh-CN" dirty="0" smtClean="0"/>
              <a:t>I0623/17 </a:t>
            </a:r>
            <a:r>
              <a:rPr lang="en-US" altLang="zh-CN" dirty="0"/>
              <a:t>are listed and only </a:t>
            </a:r>
            <a:r>
              <a:rPr lang="en-US" altLang="zh-CN" dirty="0" smtClean="0"/>
              <a:t>nucleotides differing </a:t>
            </a:r>
            <a:r>
              <a:rPr lang="en-US" altLang="zh-CN" dirty="0"/>
              <a:t>from those of </a:t>
            </a:r>
            <a:r>
              <a:rPr lang="en-US" altLang="zh-CN" dirty="0" smtClean="0"/>
              <a:t>I0623/17 </a:t>
            </a:r>
            <a:r>
              <a:rPr lang="en-US" altLang="zh-CN" dirty="0"/>
              <a:t>are depicted.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1527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1301</Words>
  <Application>Microsoft Office PowerPoint</Application>
  <PresentationFormat>全屏显示(4:3)</PresentationFormat>
  <Paragraphs>35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宋体</vt:lpstr>
      <vt:lpstr>Arial</vt:lpstr>
      <vt:lpstr>Calibri</vt:lpstr>
      <vt:lpstr>Courier New</vt:lpstr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  <Company/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/>
</file>