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6858000" cy="9144000" type="letter"/>
  <p:notesSz cx="9939338" cy="1436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1680" userDrawn="1">
          <p15:clr>
            <a:srgbClr val="A4A3A4"/>
          </p15:clr>
        </p15:guide>
        <p15:guide id="3" orient="horz" pos="338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mout" initials="MS" lastIdx="41" clrIdx="0">
    <p:extLst>
      <p:ext uri="{19B8F6BF-5375-455C-9EA6-DF929625EA0E}">
        <p15:presenceInfo xmlns:p15="http://schemas.microsoft.com/office/powerpoint/2012/main" userId="S-1-5-21-789336058-1708537768-854245398-122288" providerId="AD"/>
      </p:ext>
    </p:extLst>
  </p:cmAuthor>
  <p:cmAuthor id="2" name="ittiprasert@outlook.com" initials="i" lastIdx="12" clrIdx="1">
    <p:extLst>
      <p:ext uri="{19B8F6BF-5375-455C-9EA6-DF929625EA0E}">
        <p15:presenceInfo xmlns:p15="http://schemas.microsoft.com/office/powerpoint/2012/main" userId="46418a5ca748e52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0B0B"/>
    <a:srgbClr val="FF6000"/>
    <a:srgbClr val="606060"/>
    <a:srgbClr val="F94040"/>
    <a:srgbClr val="A0A0A4"/>
    <a:srgbClr val="1712C4"/>
    <a:srgbClr val="FF4949"/>
    <a:srgbClr val="0432FF"/>
    <a:srgbClr val="41719C"/>
    <a:srgbClr val="BF00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87" autoAdjust="0"/>
    <p:restoredTop sz="92767" autoAdjust="0"/>
  </p:normalViewPr>
  <p:slideViewPr>
    <p:cSldViewPr snapToGrid="0" snapToObjects="1" showGuides="1">
      <p:cViewPr varScale="1">
        <p:scale>
          <a:sx n="82" d="100"/>
          <a:sy n="82" d="100"/>
        </p:scale>
        <p:origin x="1626" y="72"/>
      </p:cViewPr>
      <p:guideLst>
        <p:guide pos="1680"/>
        <p:guide orient="horz" pos="3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307047" cy="720918"/>
          </a:xfrm>
          <a:prstGeom prst="rect">
            <a:avLst/>
          </a:prstGeom>
        </p:spPr>
        <p:txBody>
          <a:bodyPr vert="horz" lIns="135521" tIns="67761" rIns="135521" bIns="67761" rtlCol="0"/>
          <a:lstStyle>
            <a:lvl1pPr algn="l">
              <a:defRPr sz="17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9993" y="2"/>
            <a:ext cx="4307047" cy="720918"/>
          </a:xfrm>
          <a:prstGeom prst="rect">
            <a:avLst/>
          </a:prstGeom>
        </p:spPr>
        <p:txBody>
          <a:bodyPr vert="horz" lIns="135521" tIns="67761" rIns="135521" bIns="67761" rtlCol="0"/>
          <a:lstStyle>
            <a:lvl1pPr algn="r">
              <a:defRPr sz="1700"/>
            </a:lvl1pPr>
          </a:lstStyle>
          <a:p>
            <a:fld id="{10CCA53A-5DDB-A94D-9401-980455270005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49600" y="1793875"/>
            <a:ext cx="3640138" cy="4852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5521" tIns="67761" rIns="135521" bIns="6776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935" y="6914822"/>
            <a:ext cx="7951470" cy="5657582"/>
          </a:xfrm>
          <a:prstGeom prst="rect">
            <a:avLst/>
          </a:prstGeom>
        </p:spPr>
        <p:txBody>
          <a:bodyPr vert="horz" lIns="135521" tIns="67761" rIns="135521" bIns="6776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47547"/>
            <a:ext cx="4307047" cy="720917"/>
          </a:xfrm>
          <a:prstGeom prst="rect">
            <a:avLst/>
          </a:prstGeom>
        </p:spPr>
        <p:txBody>
          <a:bodyPr vert="horz" lIns="135521" tIns="67761" rIns="135521" bIns="67761" rtlCol="0" anchor="b"/>
          <a:lstStyle>
            <a:lvl1pPr algn="l">
              <a:defRPr sz="17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9993" y="13647547"/>
            <a:ext cx="4307047" cy="720917"/>
          </a:xfrm>
          <a:prstGeom prst="rect">
            <a:avLst/>
          </a:prstGeom>
        </p:spPr>
        <p:txBody>
          <a:bodyPr vert="horz" lIns="135521" tIns="67761" rIns="135521" bIns="67761" rtlCol="0" anchor="b"/>
          <a:lstStyle>
            <a:lvl1pPr algn="r">
              <a:defRPr sz="1700"/>
            </a:lvl1pPr>
          </a:lstStyle>
          <a:p>
            <a:fld id="{DAA6E703-E8C5-574C-BAA9-8F19DF4DA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667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6E703-E8C5-574C-BAA9-8F19DF4DA3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64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92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73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9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26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37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82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2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36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69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12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62A6B-154D-5144-88B1-A8C7ECF5AF8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9D37C-FA43-1F46-A494-D8D1C66A6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49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xmlns="" id="{1AFA4C32-02B5-904A-A7DE-6333E45B30F1}"/>
              </a:ext>
            </a:extLst>
          </p:cNvPr>
          <p:cNvSpPr/>
          <p:nvPr/>
        </p:nvSpPr>
        <p:spPr>
          <a:xfrm>
            <a:off x="566578" y="1034589"/>
            <a:ext cx="561109" cy="400792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E379D366-A25F-C947-B176-4D4C73148ED5}"/>
              </a:ext>
            </a:extLst>
          </p:cNvPr>
          <p:cNvSpPr/>
          <p:nvPr/>
        </p:nvSpPr>
        <p:spPr>
          <a:xfrm>
            <a:off x="583941" y="2281603"/>
            <a:ext cx="561109" cy="4007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97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9EB35C58-07B9-3847-B063-9BA2DAAAE4D7}"/>
              </a:ext>
            </a:extLst>
          </p:cNvPr>
          <p:cNvSpPr/>
          <p:nvPr/>
        </p:nvSpPr>
        <p:spPr>
          <a:xfrm>
            <a:off x="781447" y="1187021"/>
            <a:ext cx="236579" cy="180792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2000"/>
                  <a:lumOff val="28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rect">
              <a:fillToRect l="50000" t="50000" r="50000" b="50000"/>
            </a:path>
            <a:tileRect/>
          </a:gradFill>
          <a:ln cap="rnd">
            <a:noFill/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D56357C1-131A-EB41-BA77-7E53B4944555}"/>
              </a:ext>
            </a:extLst>
          </p:cNvPr>
          <p:cNvSpPr/>
          <p:nvPr/>
        </p:nvSpPr>
        <p:spPr>
          <a:xfrm>
            <a:off x="798811" y="2439136"/>
            <a:ext cx="243445" cy="1913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E2A4A52-6646-C745-BD82-F014FA45C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555" y="1083198"/>
            <a:ext cx="246135" cy="3368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E467365-97C4-8340-9A81-429E817FA172}"/>
              </a:ext>
            </a:extLst>
          </p:cNvPr>
          <p:cNvSpPr txBox="1"/>
          <p:nvPr/>
        </p:nvSpPr>
        <p:spPr>
          <a:xfrm>
            <a:off x="154254" y="738490"/>
            <a:ext cx="23503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I.  r</a:t>
            </a:r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Ov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-GRN-1 treatment of H69 cells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ACDA56C-D8E0-D34C-A471-D953EF136C09}"/>
              </a:ext>
            </a:extLst>
          </p:cNvPr>
          <p:cNvSpPr txBox="1"/>
          <p:nvPr/>
        </p:nvSpPr>
        <p:spPr>
          <a:xfrm>
            <a:off x="1103067" y="1113106"/>
            <a:ext cx="2856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3831C4C-BA6A-1648-9178-8A6FA92BD76C}"/>
              </a:ext>
            </a:extLst>
          </p:cNvPr>
          <p:cNvSpPr txBox="1"/>
          <p:nvPr/>
        </p:nvSpPr>
        <p:spPr>
          <a:xfrm>
            <a:off x="631673" y="1415463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H69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F31B997-DC5D-3F46-86D3-BA6DFBC10B5A}"/>
              </a:ext>
            </a:extLst>
          </p:cNvPr>
          <p:cNvSpPr txBox="1"/>
          <p:nvPr/>
        </p:nvSpPr>
        <p:spPr>
          <a:xfrm>
            <a:off x="1117355" y="1410732"/>
            <a:ext cx="8338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Ov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-GRN-1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ED391ED6-68BB-7741-8786-1D5AE70A30EE}"/>
              </a:ext>
            </a:extLst>
          </p:cNvPr>
          <p:cNvCxnSpPr>
            <a:cxnSpLocks/>
          </p:cNvCxnSpPr>
          <p:nvPr/>
        </p:nvCxnSpPr>
        <p:spPr>
          <a:xfrm flipH="1">
            <a:off x="1846090" y="1294228"/>
            <a:ext cx="300038" cy="0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FFA4F6B1-9F79-7B49-ACB2-C7D6B87D4DE6}"/>
              </a:ext>
            </a:extLst>
          </p:cNvPr>
          <p:cNvCxnSpPr>
            <a:cxnSpLocks/>
            <a:stCxn id="38" idx="1"/>
          </p:cNvCxnSpPr>
          <p:nvPr/>
        </p:nvCxnSpPr>
        <p:spPr>
          <a:xfrm flipH="1" flipV="1">
            <a:off x="1852425" y="1309216"/>
            <a:ext cx="378408" cy="440536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9436EE9B-851C-7F4C-B4EF-82E44EEAD604}"/>
              </a:ext>
            </a:extLst>
          </p:cNvPr>
          <p:cNvSpPr/>
          <p:nvPr/>
        </p:nvSpPr>
        <p:spPr>
          <a:xfrm>
            <a:off x="2188743" y="1049054"/>
            <a:ext cx="561109" cy="400792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rect">
              <a:fillToRect l="50000" t="50000" r="50000" b="50000"/>
            </a:path>
            <a:tileRect/>
          </a:gradFill>
          <a:ln w="31750" cap="rnd">
            <a:solidFill>
              <a:srgbClr val="C00000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8754D845-4C86-074B-A187-67C058EF8F5E}"/>
              </a:ext>
            </a:extLst>
          </p:cNvPr>
          <p:cNvSpPr/>
          <p:nvPr/>
        </p:nvSpPr>
        <p:spPr>
          <a:xfrm>
            <a:off x="2403611" y="1201485"/>
            <a:ext cx="236579" cy="180792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2000"/>
                  <a:lumOff val="28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rect">
              <a:fillToRect l="50000" t="50000" r="50000" b="50000"/>
            </a:path>
            <a:tileRect/>
          </a:gradFill>
          <a:ln cap="rnd">
            <a:noFill/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A1095608-F28B-D34B-B736-62DB03CE46F1}"/>
              </a:ext>
            </a:extLst>
          </p:cNvPr>
          <p:cNvSpPr txBox="1"/>
          <p:nvPr/>
        </p:nvSpPr>
        <p:spPr>
          <a:xfrm>
            <a:off x="2230833" y="1626641"/>
            <a:ext cx="14638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RTCA assay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(Fig. 2C)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5D0AEED-B6B9-E44E-9894-054FF896EBF3}"/>
              </a:ext>
            </a:extLst>
          </p:cNvPr>
          <p:cNvCxnSpPr>
            <a:cxnSpLocks/>
          </p:cNvCxnSpPr>
          <p:nvPr/>
        </p:nvCxnSpPr>
        <p:spPr>
          <a:xfrm flipH="1">
            <a:off x="3125468" y="1294228"/>
            <a:ext cx="864516" cy="0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DE6ACAC-3B32-294B-A8B2-29B3C0CAD6F8}"/>
              </a:ext>
            </a:extLst>
          </p:cNvPr>
          <p:cNvSpPr txBox="1"/>
          <p:nvPr/>
        </p:nvSpPr>
        <p:spPr>
          <a:xfrm>
            <a:off x="3989986" y="1171031"/>
            <a:ext cx="31077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H69 cell derived-EV characterization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(Fig. 3A, 3B, 3C)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PrimePCR</a:t>
            </a:r>
            <a:r>
              <a:rPr lang="en-US" sz="10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CCA array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(Fig. 3F)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57C2888B-A02F-3C4A-906C-11AC1EC2457F}"/>
              </a:ext>
            </a:extLst>
          </p:cNvPr>
          <p:cNvCxnSpPr>
            <a:cxnSpLocks/>
          </p:cNvCxnSpPr>
          <p:nvPr/>
        </p:nvCxnSpPr>
        <p:spPr>
          <a:xfrm>
            <a:off x="1404205" y="2353103"/>
            <a:ext cx="3252" cy="388085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xmlns="" id="{E97CB6BC-45DD-C547-AE82-5B4D4BC05ABF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1401164" y="2356231"/>
            <a:ext cx="861568" cy="0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AC5DFE3D-53EC-5A49-891C-3164D537C43C}"/>
              </a:ext>
            </a:extLst>
          </p:cNvPr>
          <p:cNvCxnSpPr>
            <a:cxnSpLocks/>
          </p:cNvCxnSpPr>
          <p:nvPr/>
        </p:nvCxnSpPr>
        <p:spPr>
          <a:xfrm flipH="1">
            <a:off x="1396064" y="2763513"/>
            <a:ext cx="300038" cy="0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473FAF30-AF60-9A42-858C-447417B75203}"/>
              </a:ext>
            </a:extLst>
          </p:cNvPr>
          <p:cNvSpPr txBox="1"/>
          <p:nvPr/>
        </p:nvSpPr>
        <p:spPr>
          <a:xfrm>
            <a:off x="2262732" y="2233120"/>
            <a:ext cx="19207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xCELLigence RTCA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(Fig. 2C)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F1B789D-7EAF-E048-BB83-BF0984086385}"/>
              </a:ext>
            </a:extLst>
          </p:cNvPr>
          <p:cNvSpPr txBox="1"/>
          <p:nvPr/>
        </p:nvSpPr>
        <p:spPr>
          <a:xfrm>
            <a:off x="416589" y="2678557"/>
            <a:ext cx="10518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∆huPGRN-H69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4DFC7244-15EB-024C-91BA-4B7AC161E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465" y="3618869"/>
            <a:ext cx="246135" cy="336816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9A633370-B6CA-9145-B37F-9D018879BA9B}"/>
              </a:ext>
            </a:extLst>
          </p:cNvPr>
          <p:cNvSpPr txBox="1"/>
          <p:nvPr/>
        </p:nvSpPr>
        <p:spPr>
          <a:xfrm>
            <a:off x="1122976" y="3648778"/>
            <a:ext cx="2856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CACFA56D-A3C6-6843-A180-3F69EB71D2F6}"/>
              </a:ext>
            </a:extLst>
          </p:cNvPr>
          <p:cNvSpPr txBox="1"/>
          <p:nvPr/>
        </p:nvSpPr>
        <p:spPr>
          <a:xfrm>
            <a:off x="2244956" y="3453748"/>
            <a:ext cx="19207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xCELLigence RTCA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(Fig. 2C)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2829DF1F-0018-DA45-AD22-A76BE1F24A58}"/>
              </a:ext>
            </a:extLst>
          </p:cNvPr>
          <p:cNvCxnSpPr>
            <a:cxnSpLocks/>
          </p:cNvCxnSpPr>
          <p:nvPr/>
        </p:nvCxnSpPr>
        <p:spPr>
          <a:xfrm flipV="1">
            <a:off x="2089535" y="4948279"/>
            <a:ext cx="0" cy="153744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28C5052F-F108-F04B-9381-085502586D98}"/>
              </a:ext>
            </a:extLst>
          </p:cNvPr>
          <p:cNvSpPr/>
          <p:nvPr/>
        </p:nvSpPr>
        <p:spPr>
          <a:xfrm>
            <a:off x="556246" y="3556803"/>
            <a:ext cx="561109" cy="4007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97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5EEB22F0-245B-D947-8C92-529FBD4F56C0}"/>
              </a:ext>
            </a:extLst>
          </p:cNvPr>
          <p:cNvSpPr/>
          <p:nvPr/>
        </p:nvSpPr>
        <p:spPr>
          <a:xfrm>
            <a:off x="771115" y="3714337"/>
            <a:ext cx="243445" cy="1913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xmlns="" id="{2602B26B-783C-5447-A33D-7AC8FF935FA3}"/>
              </a:ext>
            </a:extLst>
          </p:cNvPr>
          <p:cNvCxnSpPr>
            <a:cxnSpLocks/>
          </p:cNvCxnSpPr>
          <p:nvPr/>
        </p:nvCxnSpPr>
        <p:spPr>
          <a:xfrm>
            <a:off x="3077211" y="4166373"/>
            <a:ext cx="532762" cy="721445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B1469248-17FA-2E40-82F8-6F9047C66A8A}"/>
              </a:ext>
            </a:extLst>
          </p:cNvPr>
          <p:cNvSpPr/>
          <p:nvPr/>
        </p:nvSpPr>
        <p:spPr>
          <a:xfrm>
            <a:off x="2085805" y="3808296"/>
            <a:ext cx="561109" cy="4007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97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0" cap="rnd">
            <a:solidFill>
              <a:srgbClr val="C00000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xmlns="" id="{021B6383-4362-0A44-BD42-F7A657974F3C}"/>
              </a:ext>
            </a:extLst>
          </p:cNvPr>
          <p:cNvSpPr/>
          <p:nvPr/>
        </p:nvSpPr>
        <p:spPr>
          <a:xfrm>
            <a:off x="2300675" y="3965830"/>
            <a:ext cx="243445" cy="1913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xmlns="" id="{A809A1E0-DD38-734E-9470-12D7E1220DC4}"/>
              </a:ext>
            </a:extLst>
          </p:cNvPr>
          <p:cNvCxnSpPr>
            <a:cxnSpLocks/>
          </p:cNvCxnSpPr>
          <p:nvPr/>
        </p:nvCxnSpPr>
        <p:spPr>
          <a:xfrm flipH="1">
            <a:off x="3216464" y="3976814"/>
            <a:ext cx="749769" cy="0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1F8CBD7F-0DBE-604C-ADBE-68C083631140}"/>
              </a:ext>
            </a:extLst>
          </p:cNvPr>
          <p:cNvSpPr txBox="1"/>
          <p:nvPr/>
        </p:nvSpPr>
        <p:spPr>
          <a:xfrm>
            <a:off x="3983554" y="3866857"/>
            <a:ext cx="27208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PrimePCR</a:t>
            </a:r>
            <a:r>
              <a:rPr lang="en-US" sz="10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CCA array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(Fig. 3F)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xmlns="" id="{DEF13C9B-9042-D345-8CD5-046CC0CD94AB}"/>
              </a:ext>
            </a:extLst>
          </p:cNvPr>
          <p:cNvCxnSpPr>
            <a:cxnSpLocks/>
          </p:cNvCxnSpPr>
          <p:nvPr/>
        </p:nvCxnSpPr>
        <p:spPr>
          <a:xfrm>
            <a:off x="1693130" y="3545906"/>
            <a:ext cx="0" cy="391437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xmlns="" id="{D82DDB3D-261D-764A-BCD1-297B794CEB51}"/>
              </a:ext>
            </a:extLst>
          </p:cNvPr>
          <p:cNvCxnSpPr>
            <a:cxnSpLocks/>
          </p:cNvCxnSpPr>
          <p:nvPr/>
        </p:nvCxnSpPr>
        <p:spPr>
          <a:xfrm flipH="1">
            <a:off x="1709922" y="3541361"/>
            <a:ext cx="571697" cy="0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705FBE72-5428-4A47-BE9E-3535DD4A17E6}"/>
              </a:ext>
            </a:extLst>
          </p:cNvPr>
          <p:cNvCxnSpPr>
            <a:cxnSpLocks/>
          </p:cNvCxnSpPr>
          <p:nvPr/>
        </p:nvCxnSpPr>
        <p:spPr>
          <a:xfrm flipH="1">
            <a:off x="1689429" y="3943814"/>
            <a:ext cx="300038" cy="0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7B78D058-08FD-1946-89A3-9975F2805A92}"/>
              </a:ext>
            </a:extLst>
          </p:cNvPr>
          <p:cNvCxnSpPr>
            <a:cxnSpLocks/>
          </p:cNvCxnSpPr>
          <p:nvPr/>
        </p:nvCxnSpPr>
        <p:spPr>
          <a:xfrm flipH="1">
            <a:off x="2695735" y="2713913"/>
            <a:ext cx="1282374" cy="0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509A9863-8EF6-D345-BBCC-C6462CE1D95A}"/>
              </a:ext>
            </a:extLst>
          </p:cNvPr>
          <p:cNvSpPr txBox="1"/>
          <p:nvPr/>
        </p:nvSpPr>
        <p:spPr>
          <a:xfrm>
            <a:off x="3987610" y="2526884"/>
            <a:ext cx="27574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qPCR and WB analysis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(Fig. 3D, 3E)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PrimePCR</a:t>
            </a:r>
            <a:r>
              <a:rPr lang="en-US" sz="10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CCA array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(Fig. 3F)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xmlns="" id="{476D5A9C-88AA-7145-BAAA-90D8C58AF893}"/>
              </a:ext>
            </a:extLst>
          </p:cNvPr>
          <p:cNvSpPr/>
          <p:nvPr/>
        </p:nvSpPr>
        <p:spPr>
          <a:xfrm>
            <a:off x="1772878" y="2567849"/>
            <a:ext cx="561109" cy="4007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97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xmlns="" id="{103870ED-A964-8C4E-8D04-85F855FF6B3F}"/>
              </a:ext>
            </a:extLst>
          </p:cNvPr>
          <p:cNvSpPr/>
          <p:nvPr/>
        </p:nvSpPr>
        <p:spPr>
          <a:xfrm>
            <a:off x="1987747" y="2725382"/>
            <a:ext cx="243445" cy="1913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xmlns="" id="{C07C8206-CA8B-D542-A111-674E9F67E8DA}"/>
              </a:ext>
            </a:extLst>
          </p:cNvPr>
          <p:cNvCxnSpPr>
            <a:cxnSpLocks/>
          </p:cNvCxnSpPr>
          <p:nvPr/>
        </p:nvCxnSpPr>
        <p:spPr>
          <a:xfrm flipH="1" flipV="1">
            <a:off x="2089535" y="4939090"/>
            <a:ext cx="3086471" cy="6710"/>
          </a:xfrm>
          <a:prstGeom prst="line">
            <a:avLst/>
          </a:prstGeom>
          <a:ln w="127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xmlns="" id="{C5BC50D8-78BD-9647-993B-9783BD7F6DFD}"/>
              </a:ext>
            </a:extLst>
          </p:cNvPr>
          <p:cNvCxnSpPr>
            <a:cxnSpLocks/>
          </p:cNvCxnSpPr>
          <p:nvPr/>
        </p:nvCxnSpPr>
        <p:spPr>
          <a:xfrm flipV="1">
            <a:off x="5171939" y="4948279"/>
            <a:ext cx="0" cy="153744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04">
            <a:extLst>
              <a:ext uri="{FF2B5EF4-FFF2-40B4-BE49-F238E27FC236}">
                <a16:creationId xmlns:a16="http://schemas.microsoft.com/office/drawing/2014/main" xmlns="" id="{166A0C86-9BD0-8142-9CFF-CAFBADEC6192}"/>
              </a:ext>
            </a:extLst>
          </p:cNvPr>
          <p:cNvSpPr/>
          <p:nvPr/>
        </p:nvSpPr>
        <p:spPr>
          <a:xfrm>
            <a:off x="1785720" y="5154205"/>
            <a:ext cx="561109" cy="400792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xmlns="" id="{D557FAA5-B9A3-D64E-91B2-EFABBCC4E7DB}"/>
              </a:ext>
            </a:extLst>
          </p:cNvPr>
          <p:cNvSpPr/>
          <p:nvPr/>
        </p:nvSpPr>
        <p:spPr>
          <a:xfrm>
            <a:off x="2000588" y="5306637"/>
            <a:ext cx="236579" cy="180792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2000"/>
                  <a:lumOff val="28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rect">
              <a:fillToRect l="50000" t="50000" r="50000" b="50000"/>
            </a:path>
            <a:tileRect/>
          </a:gradFill>
          <a:ln cap="rnd">
            <a:noFill/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xmlns="" id="{5143344C-C6C9-4745-88D8-72E62354A680}"/>
              </a:ext>
            </a:extLst>
          </p:cNvPr>
          <p:cNvSpPr/>
          <p:nvPr/>
        </p:nvSpPr>
        <p:spPr>
          <a:xfrm>
            <a:off x="4882767" y="5151112"/>
            <a:ext cx="561109" cy="4007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97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xmlns="" id="{0EB7A1D3-819D-7641-948F-4878BD603083}"/>
              </a:ext>
            </a:extLst>
          </p:cNvPr>
          <p:cNvSpPr/>
          <p:nvPr/>
        </p:nvSpPr>
        <p:spPr>
          <a:xfrm>
            <a:off x="5097636" y="5308646"/>
            <a:ext cx="243445" cy="1913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EE89D5F0-6771-5F4E-8AB4-C42D2E94E312}"/>
              </a:ext>
            </a:extLst>
          </p:cNvPr>
          <p:cNvSpPr txBox="1"/>
          <p:nvPr/>
        </p:nvSpPr>
        <p:spPr>
          <a:xfrm>
            <a:off x="2307919" y="5236493"/>
            <a:ext cx="2856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xmlns="" id="{FC6F600F-9864-8A4D-8B7F-3B3EDED966B7}"/>
              </a:ext>
            </a:extLst>
          </p:cNvPr>
          <p:cNvSpPr txBox="1"/>
          <p:nvPr/>
        </p:nvSpPr>
        <p:spPr>
          <a:xfrm>
            <a:off x="5419256" y="5208870"/>
            <a:ext cx="2856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xmlns="" id="{B296EB11-F14B-CF48-AE81-11DC567733F1}"/>
              </a:ext>
            </a:extLst>
          </p:cNvPr>
          <p:cNvCxnSpPr>
            <a:cxnSpLocks/>
          </p:cNvCxnSpPr>
          <p:nvPr/>
        </p:nvCxnSpPr>
        <p:spPr>
          <a:xfrm flipV="1">
            <a:off x="2043287" y="5574898"/>
            <a:ext cx="0" cy="153744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xmlns="" id="{C7EB1BA8-4501-FF43-89A8-3E6CB78A90FD}"/>
              </a:ext>
            </a:extLst>
          </p:cNvPr>
          <p:cNvCxnSpPr>
            <a:cxnSpLocks/>
          </p:cNvCxnSpPr>
          <p:nvPr/>
        </p:nvCxnSpPr>
        <p:spPr>
          <a:xfrm flipV="1">
            <a:off x="5163320" y="5575480"/>
            <a:ext cx="0" cy="153744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xmlns="" id="{D433F773-13C9-A64E-B7B7-15A0DC54E8B2}"/>
              </a:ext>
            </a:extLst>
          </p:cNvPr>
          <p:cNvSpPr/>
          <p:nvPr/>
        </p:nvSpPr>
        <p:spPr>
          <a:xfrm>
            <a:off x="1746810" y="5763889"/>
            <a:ext cx="561109" cy="400792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xmlns="" id="{6A41348C-6F2E-AC44-86BC-0258D57FE7F9}"/>
              </a:ext>
            </a:extLst>
          </p:cNvPr>
          <p:cNvSpPr/>
          <p:nvPr/>
        </p:nvSpPr>
        <p:spPr>
          <a:xfrm>
            <a:off x="1961679" y="5916320"/>
            <a:ext cx="236579" cy="180792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2000"/>
                  <a:lumOff val="28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rect">
              <a:fillToRect l="50000" t="50000" r="50000" b="50000"/>
            </a:path>
            <a:tileRect/>
          </a:gradFill>
          <a:ln cap="rnd">
            <a:noFill/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xmlns="" id="{FD0C9D35-0937-4B47-BDFA-46E5828F26A1}"/>
              </a:ext>
            </a:extLst>
          </p:cNvPr>
          <p:cNvSpPr/>
          <p:nvPr/>
        </p:nvSpPr>
        <p:spPr>
          <a:xfrm>
            <a:off x="4882766" y="5755561"/>
            <a:ext cx="561109" cy="4007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97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xmlns="" id="{8BBD2D02-42DC-0744-BA06-6BF245B6223B}"/>
              </a:ext>
            </a:extLst>
          </p:cNvPr>
          <p:cNvSpPr/>
          <p:nvPr/>
        </p:nvSpPr>
        <p:spPr>
          <a:xfrm>
            <a:off x="5097636" y="5913095"/>
            <a:ext cx="243445" cy="1913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3" name="Teardrop 132">
            <a:extLst>
              <a:ext uri="{FF2B5EF4-FFF2-40B4-BE49-F238E27FC236}">
                <a16:creationId xmlns:a16="http://schemas.microsoft.com/office/drawing/2014/main" xmlns="" id="{1D7C4BAE-6D88-FE47-AFC7-C56D452C4542}"/>
              </a:ext>
            </a:extLst>
          </p:cNvPr>
          <p:cNvSpPr/>
          <p:nvPr/>
        </p:nvSpPr>
        <p:spPr>
          <a:xfrm>
            <a:off x="2824511" y="1130984"/>
            <a:ext cx="83578" cy="70955"/>
          </a:xfrm>
          <a:prstGeom prst="teardrop">
            <a:avLst/>
          </a:prstGeom>
          <a:pattFill prst="pct90">
            <a:fgClr>
              <a:schemeClr val="accent6">
                <a:lumMod val="20000"/>
                <a:lumOff val="80000"/>
              </a:schemeClr>
            </a:fgClr>
            <a:bgClr>
              <a:srgbClr val="008F00"/>
            </a:bgClr>
          </a:pattFill>
          <a:ln w="3175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4" name="Teardrop 133">
            <a:extLst>
              <a:ext uri="{FF2B5EF4-FFF2-40B4-BE49-F238E27FC236}">
                <a16:creationId xmlns:a16="http://schemas.microsoft.com/office/drawing/2014/main" xmlns="" id="{D586DC27-7079-0247-A814-31DC84B7351A}"/>
              </a:ext>
            </a:extLst>
          </p:cNvPr>
          <p:cNvSpPr/>
          <p:nvPr/>
        </p:nvSpPr>
        <p:spPr>
          <a:xfrm>
            <a:off x="2797700" y="1273520"/>
            <a:ext cx="83578" cy="70955"/>
          </a:xfrm>
          <a:prstGeom prst="teardrop">
            <a:avLst/>
          </a:prstGeom>
          <a:pattFill prst="pct90">
            <a:fgClr>
              <a:schemeClr val="accent6">
                <a:lumMod val="20000"/>
                <a:lumOff val="80000"/>
              </a:schemeClr>
            </a:fgClr>
            <a:bgClr>
              <a:srgbClr val="008F00"/>
            </a:bgClr>
          </a:pattFill>
          <a:ln w="3175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5" name="Teardrop 134">
            <a:extLst>
              <a:ext uri="{FF2B5EF4-FFF2-40B4-BE49-F238E27FC236}">
                <a16:creationId xmlns:a16="http://schemas.microsoft.com/office/drawing/2014/main" xmlns="" id="{4C07FD9A-B35B-3841-B71B-53605CCC70E8}"/>
              </a:ext>
            </a:extLst>
          </p:cNvPr>
          <p:cNvSpPr/>
          <p:nvPr/>
        </p:nvSpPr>
        <p:spPr>
          <a:xfrm>
            <a:off x="2780203" y="1399220"/>
            <a:ext cx="83578" cy="70955"/>
          </a:xfrm>
          <a:prstGeom prst="teardrop">
            <a:avLst/>
          </a:prstGeom>
          <a:pattFill prst="pct90">
            <a:fgClr>
              <a:schemeClr val="accent6">
                <a:lumMod val="20000"/>
                <a:lumOff val="80000"/>
              </a:schemeClr>
            </a:fgClr>
            <a:bgClr>
              <a:srgbClr val="008F00"/>
            </a:bgClr>
          </a:pattFill>
          <a:ln w="3175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6" name="Teardrop 135">
            <a:extLst>
              <a:ext uri="{FF2B5EF4-FFF2-40B4-BE49-F238E27FC236}">
                <a16:creationId xmlns:a16="http://schemas.microsoft.com/office/drawing/2014/main" xmlns="" id="{A1D595AE-0D8D-D44E-B90A-EBF80C120574}"/>
              </a:ext>
            </a:extLst>
          </p:cNvPr>
          <p:cNvSpPr/>
          <p:nvPr/>
        </p:nvSpPr>
        <p:spPr>
          <a:xfrm>
            <a:off x="2922931" y="1333694"/>
            <a:ext cx="83578" cy="70955"/>
          </a:xfrm>
          <a:prstGeom prst="teardrop">
            <a:avLst/>
          </a:prstGeom>
          <a:pattFill prst="pct90">
            <a:fgClr>
              <a:schemeClr val="accent6">
                <a:lumMod val="20000"/>
                <a:lumOff val="80000"/>
              </a:schemeClr>
            </a:fgClr>
            <a:bgClr>
              <a:srgbClr val="008F00"/>
            </a:bgClr>
          </a:pattFill>
          <a:ln w="3175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7" name="Teardrop 136">
            <a:extLst>
              <a:ext uri="{FF2B5EF4-FFF2-40B4-BE49-F238E27FC236}">
                <a16:creationId xmlns:a16="http://schemas.microsoft.com/office/drawing/2014/main" xmlns="" id="{EF1AF693-3E81-B849-9536-BDA252AC8319}"/>
              </a:ext>
            </a:extLst>
          </p:cNvPr>
          <p:cNvSpPr/>
          <p:nvPr/>
        </p:nvSpPr>
        <p:spPr>
          <a:xfrm>
            <a:off x="2938678" y="1208404"/>
            <a:ext cx="83578" cy="70955"/>
          </a:xfrm>
          <a:prstGeom prst="teardrop">
            <a:avLst/>
          </a:prstGeom>
          <a:pattFill prst="pct90">
            <a:fgClr>
              <a:schemeClr val="accent6">
                <a:lumMod val="20000"/>
                <a:lumOff val="80000"/>
              </a:schemeClr>
            </a:fgClr>
            <a:bgClr>
              <a:srgbClr val="008F00"/>
            </a:bgClr>
          </a:pattFill>
          <a:ln w="3175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8" name="Teardrop 137">
            <a:extLst>
              <a:ext uri="{FF2B5EF4-FFF2-40B4-BE49-F238E27FC236}">
                <a16:creationId xmlns:a16="http://schemas.microsoft.com/office/drawing/2014/main" xmlns="" id="{C9F41851-A454-EB45-9440-CD0A6E84913C}"/>
              </a:ext>
            </a:extLst>
          </p:cNvPr>
          <p:cNvSpPr/>
          <p:nvPr/>
        </p:nvSpPr>
        <p:spPr>
          <a:xfrm>
            <a:off x="2641200" y="1441196"/>
            <a:ext cx="83578" cy="70955"/>
          </a:xfrm>
          <a:prstGeom prst="teardrop">
            <a:avLst/>
          </a:prstGeom>
          <a:pattFill prst="pct90">
            <a:fgClr>
              <a:schemeClr val="accent6">
                <a:lumMod val="20000"/>
                <a:lumOff val="80000"/>
              </a:schemeClr>
            </a:fgClr>
            <a:bgClr>
              <a:srgbClr val="008F00"/>
            </a:bgClr>
          </a:pattFill>
          <a:ln w="3175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9" name="Teardrop 138">
            <a:extLst>
              <a:ext uri="{FF2B5EF4-FFF2-40B4-BE49-F238E27FC236}">
                <a16:creationId xmlns:a16="http://schemas.microsoft.com/office/drawing/2014/main" xmlns="" id="{F8E9A71D-C4BD-4841-9962-ADB95C4621CE}"/>
              </a:ext>
            </a:extLst>
          </p:cNvPr>
          <p:cNvSpPr/>
          <p:nvPr/>
        </p:nvSpPr>
        <p:spPr>
          <a:xfrm>
            <a:off x="2864719" y="3830293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0" name="Teardrop 139">
            <a:extLst>
              <a:ext uri="{FF2B5EF4-FFF2-40B4-BE49-F238E27FC236}">
                <a16:creationId xmlns:a16="http://schemas.microsoft.com/office/drawing/2014/main" xmlns="" id="{17E6456C-2AD5-5340-AD5F-A42AD2691D31}"/>
              </a:ext>
            </a:extLst>
          </p:cNvPr>
          <p:cNvSpPr/>
          <p:nvPr/>
        </p:nvSpPr>
        <p:spPr>
          <a:xfrm>
            <a:off x="2837908" y="3972829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1" name="Teardrop 140">
            <a:extLst>
              <a:ext uri="{FF2B5EF4-FFF2-40B4-BE49-F238E27FC236}">
                <a16:creationId xmlns:a16="http://schemas.microsoft.com/office/drawing/2014/main" xmlns="" id="{1A048B58-809D-1840-9FFB-290F22EA29D3}"/>
              </a:ext>
            </a:extLst>
          </p:cNvPr>
          <p:cNvSpPr/>
          <p:nvPr/>
        </p:nvSpPr>
        <p:spPr>
          <a:xfrm>
            <a:off x="2820412" y="4098529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Teardrop 141">
            <a:extLst>
              <a:ext uri="{FF2B5EF4-FFF2-40B4-BE49-F238E27FC236}">
                <a16:creationId xmlns:a16="http://schemas.microsoft.com/office/drawing/2014/main" xmlns="" id="{0A974850-F266-1444-851B-44CA69CB5DB1}"/>
              </a:ext>
            </a:extLst>
          </p:cNvPr>
          <p:cNvSpPr/>
          <p:nvPr/>
        </p:nvSpPr>
        <p:spPr>
          <a:xfrm>
            <a:off x="2963139" y="4033003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ardrop 142">
            <a:extLst>
              <a:ext uri="{FF2B5EF4-FFF2-40B4-BE49-F238E27FC236}">
                <a16:creationId xmlns:a16="http://schemas.microsoft.com/office/drawing/2014/main" xmlns="" id="{5600DDFA-0081-D94D-8CC2-4035681AA9E9}"/>
              </a:ext>
            </a:extLst>
          </p:cNvPr>
          <p:cNvSpPr/>
          <p:nvPr/>
        </p:nvSpPr>
        <p:spPr>
          <a:xfrm>
            <a:off x="2978887" y="3907713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4" name="Teardrop 143">
            <a:extLst>
              <a:ext uri="{FF2B5EF4-FFF2-40B4-BE49-F238E27FC236}">
                <a16:creationId xmlns:a16="http://schemas.microsoft.com/office/drawing/2014/main" xmlns="" id="{08831252-62D8-304C-8B4C-6EBDAE8CF005}"/>
              </a:ext>
            </a:extLst>
          </p:cNvPr>
          <p:cNvSpPr/>
          <p:nvPr/>
        </p:nvSpPr>
        <p:spPr>
          <a:xfrm>
            <a:off x="2681408" y="4140505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" name="Teardrop 144">
            <a:extLst>
              <a:ext uri="{FF2B5EF4-FFF2-40B4-BE49-F238E27FC236}">
                <a16:creationId xmlns:a16="http://schemas.microsoft.com/office/drawing/2014/main" xmlns="" id="{44F651BB-A87E-4440-8974-98A710A0C39C}"/>
              </a:ext>
            </a:extLst>
          </p:cNvPr>
          <p:cNvSpPr/>
          <p:nvPr/>
        </p:nvSpPr>
        <p:spPr>
          <a:xfrm>
            <a:off x="2390278" y="2634165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50000"/>
              </a:schemeClr>
            </a:bgClr>
          </a:patt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6" name="Teardrop 145">
            <a:extLst>
              <a:ext uri="{FF2B5EF4-FFF2-40B4-BE49-F238E27FC236}">
                <a16:creationId xmlns:a16="http://schemas.microsoft.com/office/drawing/2014/main" xmlns="" id="{41BEC2AF-4EB3-FB45-AAE8-7BACCE790EDF}"/>
              </a:ext>
            </a:extLst>
          </p:cNvPr>
          <p:cNvSpPr/>
          <p:nvPr/>
        </p:nvSpPr>
        <p:spPr>
          <a:xfrm>
            <a:off x="2363467" y="2776701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50000"/>
              </a:schemeClr>
            </a:bgClr>
          </a:patt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7" name="Teardrop 146">
            <a:extLst>
              <a:ext uri="{FF2B5EF4-FFF2-40B4-BE49-F238E27FC236}">
                <a16:creationId xmlns:a16="http://schemas.microsoft.com/office/drawing/2014/main" xmlns="" id="{543B4846-EBB5-C84C-AF14-17B649154F49}"/>
              </a:ext>
            </a:extLst>
          </p:cNvPr>
          <p:cNvSpPr/>
          <p:nvPr/>
        </p:nvSpPr>
        <p:spPr>
          <a:xfrm>
            <a:off x="2345971" y="2902401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50000"/>
              </a:schemeClr>
            </a:bgClr>
          </a:patt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8" name="Teardrop 147">
            <a:extLst>
              <a:ext uri="{FF2B5EF4-FFF2-40B4-BE49-F238E27FC236}">
                <a16:creationId xmlns:a16="http://schemas.microsoft.com/office/drawing/2014/main" xmlns="" id="{E88C807E-4AD7-8F46-B7C3-5F6F66DBA227}"/>
              </a:ext>
            </a:extLst>
          </p:cNvPr>
          <p:cNvSpPr/>
          <p:nvPr/>
        </p:nvSpPr>
        <p:spPr>
          <a:xfrm>
            <a:off x="2488698" y="2836874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50000"/>
              </a:schemeClr>
            </a:bgClr>
          </a:patt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9" name="Teardrop 148">
            <a:extLst>
              <a:ext uri="{FF2B5EF4-FFF2-40B4-BE49-F238E27FC236}">
                <a16:creationId xmlns:a16="http://schemas.microsoft.com/office/drawing/2014/main" xmlns="" id="{40C1FA03-48C7-3E43-9289-3CE8F1F8A32D}"/>
              </a:ext>
            </a:extLst>
          </p:cNvPr>
          <p:cNvSpPr/>
          <p:nvPr/>
        </p:nvSpPr>
        <p:spPr>
          <a:xfrm>
            <a:off x="2504446" y="2711585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50000"/>
              </a:schemeClr>
            </a:bgClr>
          </a:patt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0" name="Teardrop 149">
            <a:extLst>
              <a:ext uri="{FF2B5EF4-FFF2-40B4-BE49-F238E27FC236}">
                <a16:creationId xmlns:a16="http://schemas.microsoft.com/office/drawing/2014/main" xmlns="" id="{988A5793-11DE-694A-A689-E8B42DCD64B4}"/>
              </a:ext>
            </a:extLst>
          </p:cNvPr>
          <p:cNvSpPr/>
          <p:nvPr/>
        </p:nvSpPr>
        <p:spPr>
          <a:xfrm>
            <a:off x="2206967" y="2944377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20000"/>
                <a:lumOff val="80000"/>
              </a:schemeClr>
            </a:fgClr>
            <a:bgClr>
              <a:schemeClr val="accent4">
                <a:lumMod val="50000"/>
              </a:schemeClr>
            </a:bgClr>
          </a:patt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1" name="Teardrop 150">
            <a:extLst>
              <a:ext uri="{FF2B5EF4-FFF2-40B4-BE49-F238E27FC236}">
                <a16:creationId xmlns:a16="http://schemas.microsoft.com/office/drawing/2014/main" xmlns="" id="{3BF95F6A-C4E5-984F-9573-BA3CDF6A0B93}"/>
              </a:ext>
            </a:extLst>
          </p:cNvPr>
          <p:cNvSpPr/>
          <p:nvPr/>
        </p:nvSpPr>
        <p:spPr>
          <a:xfrm>
            <a:off x="2571423" y="5197196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2" name="Teardrop 151">
            <a:extLst>
              <a:ext uri="{FF2B5EF4-FFF2-40B4-BE49-F238E27FC236}">
                <a16:creationId xmlns:a16="http://schemas.microsoft.com/office/drawing/2014/main" xmlns="" id="{8AE3E25C-9053-A549-A24C-7A2C0FF3D765}"/>
              </a:ext>
            </a:extLst>
          </p:cNvPr>
          <p:cNvSpPr/>
          <p:nvPr/>
        </p:nvSpPr>
        <p:spPr>
          <a:xfrm>
            <a:off x="2544612" y="5339732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3" name="Teardrop 152">
            <a:extLst>
              <a:ext uri="{FF2B5EF4-FFF2-40B4-BE49-F238E27FC236}">
                <a16:creationId xmlns:a16="http://schemas.microsoft.com/office/drawing/2014/main" xmlns="" id="{479F7BA9-9CDB-F647-B402-0BB0D8D3530A}"/>
              </a:ext>
            </a:extLst>
          </p:cNvPr>
          <p:cNvSpPr/>
          <p:nvPr/>
        </p:nvSpPr>
        <p:spPr>
          <a:xfrm>
            <a:off x="2527116" y="5465432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4" name="Teardrop 153">
            <a:extLst>
              <a:ext uri="{FF2B5EF4-FFF2-40B4-BE49-F238E27FC236}">
                <a16:creationId xmlns:a16="http://schemas.microsoft.com/office/drawing/2014/main" xmlns="" id="{51551964-A10D-BE46-8661-A34A75EA3A15}"/>
              </a:ext>
            </a:extLst>
          </p:cNvPr>
          <p:cNvSpPr/>
          <p:nvPr/>
        </p:nvSpPr>
        <p:spPr>
          <a:xfrm>
            <a:off x="2669843" y="5399906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5" name="Teardrop 154">
            <a:extLst>
              <a:ext uri="{FF2B5EF4-FFF2-40B4-BE49-F238E27FC236}">
                <a16:creationId xmlns:a16="http://schemas.microsoft.com/office/drawing/2014/main" xmlns="" id="{15856B56-F3D9-234E-BC9A-F2FEF59F79F4}"/>
              </a:ext>
            </a:extLst>
          </p:cNvPr>
          <p:cNvSpPr/>
          <p:nvPr/>
        </p:nvSpPr>
        <p:spPr>
          <a:xfrm>
            <a:off x="2685591" y="5274616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6" name="Teardrop 155">
            <a:extLst>
              <a:ext uri="{FF2B5EF4-FFF2-40B4-BE49-F238E27FC236}">
                <a16:creationId xmlns:a16="http://schemas.microsoft.com/office/drawing/2014/main" xmlns="" id="{0B0DAB31-F6A2-1D49-B673-256A695F0E40}"/>
              </a:ext>
            </a:extLst>
          </p:cNvPr>
          <p:cNvSpPr/>
          <p:nvPr/>
        </p:nvSpPr>
        <p:spPr>
          <a:xfrm>
            <a:off x="2388112" y="5507408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7" name="Teardrop 156">
            <a:extLst>
              <a:ext uri="{FF2B5EF4-FFF2-40B4-BE49-F238E27FC236}">
                <a16:creationId xmlns:a16="http://schemas.microsoft.com/office/drawing/2014/main" xmlns="" id="{0E6FEDB5-48FB-8641-A9CC-5543335F609D}"/>
              </a:ext>
            </a:extLst>
          </p:cNvPr>
          <p:cNvSpPr/>
          <p:nvPr/>
        </p:nvSpPr>
        <p:spPr>
          <a:xfrm>
            <a:off x="5657277" y="5192301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8" name="Teardrop 157">
            <a:extLst>
              <a:ext uri="{FF2B5EF4-FFF2-40B4-BE49-F238E27FC236}">
                <a16:creationId xmlns:a16="http://schemas.microsoft.com/office/drawing/2014/main" xmlns="" id="{DDD95EB5-3C8B-794A-B978-532FDFAA0B6D}"/>
              </a:ext>
            </a:extLst>
          </p:cNvPr>
          <p:cNvSpPr/>
          <p:nvPr/>
        </p:nvSpPr>
        <p:spPr>
          <a:xfrm>
            <a:off x="5630466" y="5334837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ardrop 158">
            <a:extLst>
              <a:ext uri="{FF2B5EF4-FFF2-40B4-BE49-F238E27FC236}">
                <a16:creationId xmlns:a16="http://schemas.microsoft.com/office/drawing/2014/main" xmlns="" id="{43B499F9-389A-0D4D-A63D-BFE853C5297D}"/>
              </a:ext>
            </a:extLst>
          </p:cNvPr>
          <p:cNvSpPr/>
          <p:nvPr/>
        </p:nvSpPr>
        <p:spPr>
          <a:xfrm>
            <a:off x="5612970" y="5460537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0" name="Teardrop 159">
            <a:extLst>
              <a:ext uri="{FF2B5EF4-FFF2-40B4-BE49-F238E27FC236}">
                <a16:creationId xmlns:a16="http://schemas.microsoft.com/office/drawing/2014/main" xmlns="" id="{BC1C8AF4-7646-B443-B6D5-9A44743B9E62}"/>
              </a:ext>
            </a:extLst>
          </p:cNvPr>
          <p:cNvSpPr/>
          <p:nvPr/>
        </p:nvSpPr>
        <p:spPr>
          <a:xfrm>
            <a:off x="5755697" y="5395010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1" name="Teardrop 160">
            <a:extLst>
              <a:ext uri="{FF2B5EF4-FFF2-40B4-BE49-F238E27FC236}">
                <a16:creationId xmlns:a16="http://schemas.microsoft.com/office/drawing/2014/main" xmlns="" id="{C1F04AA2-138C-8349-A43B-5C3567C3F6DA}"/>
              </a:ext>
            </a:extLst>
          </p:cNvPr>
          <p:cNvSpPr/>
          <p:nvPr/>
        </p:nvSpPr>
        <p:spPr>
          <a:xfrm>
            <a:off x="5771445" y="5269721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2" name="Teardrop 161">
            <a:extLst>
              <a:ext uri="{FF2B5EF4-FFF2-40B4-BE49-F238E27FC236}">
                <a16:creationId xmlns:a16="http://schemas.microsoft.com/office/drawing/2014/main" xmlns="" id="{4C39FCF2-9F23-0743-B04B-322A0131BA8D}"/>
              </a:ext>
            </a:extLst>
          </p:cNvPr>
          <p:cNvSpPr/>
          <p:nvPr/>
        </p:nvSpPr>
        <p:spPr>
          <a:xfrm>
            <a:off x="5473966" y="5502513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60000"/>
                <a:lumOff val="40000"/>
              </a:schemeClr>
            </a:fgClr>
            <a:bgClr>
              <a:srgbClr val="FF0000"/>
            </a:bgClr>
          </a:patt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3" name="Teardrop 162">
            <a:extLst>
              <a:ext uri="{FF2B5EF4-FFF2-40B4-BE49-F238E27FC236}">
                <a16:creationId xmlns:a16="http://schemas.microsoft.com/office/drawing/2014/main" xmlns="" id="{FC7C8153-3F59-1C4C-91E8-8F0BDA05996F}"/>
              </a:ext>
            </a:extLst>
          </p:cNvPr>
          <p:cNvSpPr/>
          <p:nvPr/>
        </p:nvSpPr>
        <p:spPr>
          <a:xfrm>
            <a:off x="1912439" y="5818722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40000"/>
                <a:lumOff val="60000"/>
              </a:schemeClr>
            </a:fgClr>
            <a:bgClr>
              <a:srgbClr val="FF0000"/>
            </a:bgClr>
          </a:patt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4" name="Teardrop 163">
            <a:extLst>
              <a:ext uri="{FF2B5EF4-FFF2-40B4-BE49-F238E27FC236}">
                <a16:creationId xmlns:a16="http://schemas.microsoft.com/office/drawing/2014/main" xmlns="" id="{E8889EFA-0EC5-954E-B319-E41D962CFE64}"/>
              </a:ext>
            </a:extLst>
          </p:cNvPr>
          <p:cNvSpPr/>
          <p:nvPr/>
        </p:nvSpPr>
        <p:spPr>
          <a:xfrm>
            <a:off x="1826704" y="5938190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40000"/>
                <a:lumOff val="60000"/>
              </a:schemeClr>
            </a:fgClr>
            <a:bgClr>
              <a:srgbClr val="FF0000"/>
            </a:bgClr>
          </a:patt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5" name="Teardrop 164">
            <a:extLst>
              <a:ext uri="{FF2B5EF4-FFF2-40B4-BE49-F238E27FC236}">
                <a16:creationId xmlns:a16="http://schemas.microsoft.com/office/drawing/2014/main" xmlns="" id="{3D2616DD-33C9-5C43-92A5-0B420E6F5388}"/>
              </a:ext>
            </a:extLst>
          </p:cNvPr>
          <p:cNvSpPr/>
          <p:nvPr/>
        </p:nvSpPr>
        <p:spPr>
          <a:xfrm>
            <a:off x="1878101" y="6038027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40000"/>
                <a:lumOff val="60000"/>
              </a:schemeClr>
            </a:fgClr>
            <a:bgClr>
              <a:srgbClr val="FF0000"/>
            </a:bgClr>
          </a:patt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7" name="Teardrop 166">
            <a:extLst>
              <a:ext uri="{FF2B5EF4-FFF2-40B4-BE49-F238E27FC236}">
                <a16:creationId xmlns:a16="http://schemas.microsoft.com/office/drawing/2014/main" xmlns="" id="{F1601B62-398A-1C49-866B-AD5AE457D8B1}"/>
              </a:ext>
            </a:extLst>
          </p:cNvPr>
          <p:cNvSpPr/>
          <p:nvPr/>
        </p:nvSpPr>
        <p:spPr>
          <a:xfrm>
            <a:off x="2087051" y="5833432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40000"/>
                <a:lumOff val="60000"/>
              </a:schemeClr>
            </a:fgClr>
            <a:bgClr>
              <a:srgbClr val="FF0000"/>
            </a:bgClr>
          </a:patt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8" name="Teardrop 167">
            <a:extLst>
              <a:ext uri="{FF2B5EF4-FFF2-40B4-BE49-F238E27FC236}">
                <a16:creationId xmlns:a16="http://schemas.microsoft.com/office/drawing/2014/main" xmlns="" id="{75006941-E81F-5A45-A8DA-ADFB4C34485C}"/>
              </a:ext>
            </a:extLst>
          </p:cNvPr>
          <p:cNvSpPr/>
          <p:nvPr/>
        </p:nvSpPr>
        <p:spPr>
          <a:xfrm>
            <a:off x="5041383" y="5801093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40000"/>
                <a:lumOff val="60000"/>
              </a:schemeClr>
            </a:fgClr>
            <a:bgClr>
              <a:srgbClr val="FF0000"/>
            </a:bgClr>
          </a:patt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9" name="Teardrop 168">
            <a:extLst>
              <a:ext uri="{FF2B5EF4-FFF2-40B4-BE49-F238E27FC236}">
                <a16:creationId xmlns:a16="http://schemas.microsoft.com/office/drawing/2014/main" xmlns="" id="{BD58E1FF-6547-664B-834E-75AACBB08BB8}"/>
              </a:ext>
            </a:extLst>
          </p:cNvPr>
          <p:cNvSpPr/>
          <p:nvPr/>
        </p:nvSpPr>
        <p:spPr>
          <a:xfrm>
            <a:off x="4955648" y="5920561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40000"/>
                <a:lumOff val="60000"/>
              </a:schemeClr>
            </a:fgClr>
            <a:bgClr>
              <a:srgbClr val="FF0000"/>
            </a:bgClr>
          </a:patt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0" name="Teardrop 169">
            <a:extLst>
              <a:ext uri="{FF2B5EF4-FFF2-40B4-BE49-F238E27FC236}">
                <a16:creationId xmlns:a16="http://schemas.microsoft.com/office/drawing/2014/main" xmlns="" id="{B5769F33-856B-874E-BD77-48A033178475}"/>
              </a:ext>
            </a:extLst>
          </p:cNvPr>
          <p:cNvSpPr/>
          <p:nvPr/>
        </p:nvSpPr>
        <p:spPr>
          <a:xfrm>
            <a:off x="5007045" y="6020398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40000"/>
                <a:lumOff val="60000"/>
              </a:schemeClr>
            </a:fgClr>
            <a:bgClr>
              <a:srgbClr val="FF0000"/>
            </a:bgClr>
          </a:patt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1" name="Teardrop 170">
            <a:extLst>
              <a:ext uri="{FF2B5EF4-FFF2-40B4-BE49-F238E27FC236}">
                <a16:creationId xmlns:a16="http://schemas.microsoft.com/office/drawing/2014/main" xmlns="" id="{34DD78B0-FB12-B344-89FF-175B52F9A1AA}"/>
              </a:ext>
            </a:extLst>
          </p:cNvPr>
          <p:cNvSpPr/>
          <p:nvPr/>
        </p:nvSpPr>
        <p:spPr>
          <a:xfrm>
            <a:off x="5215995" y="5815802"/>
            <a:ext cx="83578" cy="70955"/>
          </a:xfrm>
          <a:prstGeom prst="teardrop">
            <a:avLst/>
          </a:prstGeom>
          <a:pattFill prst="pct90">
            <a:fgClr>
              <a:schemeClr val="accent4">
                <a:lumMod val="40000"/>
                <a:lumOff val="60000"/>
              </a:schemeClr>
            </a:fgClr>
            <a:bgClr>
              <a:srgbClr val="FF0000"/>
            </a:bgClr>
          </a:patt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xmlns="" id="{973C4354-5C61-954D-8286-CCCF9689ED0D}"/>
              </a:ext>
            </a:extLst>
          </p:cNvPr>
          <p:cNvSpPr txBox="1"/>
          <p:nvPr/>
        </p:nvSpPr>
        <p:spPr>
          <a:xfrm>
            <a:off x="191165" y="3177829"/>
            <a:ext cx="3070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III. r</a:t>
            </a:r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Ov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-GRN-1 treatment of ∆huPGRN-H69 cells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xmlns="" id="{A5DE3282-5B23-3448-A163-A9D823455D6D}"/>
              </a:ext>
            </a:extLst>
          </p:cNvPr>
          <p:cNvSpPr txBox="1"/>
          <p:nvPr/>
        </p:nvSpPr>
        <p:spPr>
          <a:xfrm>
            <a:off x="1856676" y="6247315"/>
            <a:ext cx="3587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MAPK Phosphorylation Antibody Array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(Fig. 4D, 4E, 4F)</a:t>
            </a:r>
            <a:endParaRPr lang="en-US" sz="1000" dirty="0"/>
          </a:p>
        </p:txBody>
      </p: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xmlns="" id="{1F6129CA-ED97-2441-91E4-125AB0785AC0}"/>
              </a:ext>
            </a:extLst>
          </p:cNvPr>
          <p:cNvCxnSpPr>
            <a:cxnSpLocks/>
          </p:cNvCxnSpPr>
          <p:nvPr/>
        </p:nvCxnSpPr>
        <p:spPr>
          <a:xfrm flipV="1">
            <a:off x="4667260" y="6063815"/>
            <a:ext cx="235195" cy="161819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>
            <a:extLst>
              <a:ext uri="{FF2B5EF4-FFF2-40B4-BE49-F238E27FC236}">
                <a16:creationId xmlns:a16="http://schemas.microsoft.com/office/drawing/2014/main" xmlns="" id="{6B55B4F2-36E7-7549-8E07-FB1916B87DC9}"/>
              </a:ext>
            </a:extLst>
          </p:cNvPr>
          <p:cNvSpPr txBox="1"/>
          <p:nvPr/>
        </p:nvSpPr>
        <p:spPr>
          <a:xfrm>
            <a:off x="159099" y="1963794"/>
            <a:ext cx="47927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II. Knockout endogenous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huPGRN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in H69 cell by CRISPR/Cas9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(Fig. 1) 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xmlns="" id="{62FAA986-2C85-804D-89DA-5FB8B3737009}"/>
              </a:ext>
            </a:extLst>
          </p:cNvPr>
          <p:cNvSpPr txBox="1"/>
          <p:nvPr/>
        </p:nvSpPr>
        <p:spPr>
          <a:xfrm>
            <a:off x="183853" y="4419191"/>
            <a:ext cx="3164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IV. Endocytosis of extracellular vesicle by naïve recipient cells and </a:t>
            </a:r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translation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xmlns="" id="{2CB1C95F-1E32-D64C-B7C0-CF2B17729722}"/>
              </a:ext>
            </a:extLst>
          </p:cNvPr>
          <p:cNvSpPr txBox="1"/>
          <p:nvPr/>
        </p:nvSpPr>
        <p:spPr>
          <a:xfrm>
            <a:off x="2027307" y="5630558"/>
            <a:ext cx="31813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itchFamily="34" charset="0"/>
                <a:cs typeface="Arial" pitchFamily="34" charset="0"/>
              </a:rPr>
              <a:t>Clathrin Mediated Endocytosis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(Fig. 4A, 4B, 4C)</a:t>
            </a:r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xmlns="" id="{6187CBE0-D282-3A49-AFCA-6803F7538819}"/>
              </a:ext>
            </a:extLst>
          </p:cNvPr>
          <p:cNvCxnSpPr>
            <a:cxnSpLocks/>
          </p:cNvCxnSpPr>
          <p:nvPr/>
        </p:nvCxnSpPr>
        <p:spPr>
          <a:xfrm flipH="1" flipV="1">
            <a:off x="2297771" y="6092206"/>
            <a:ext cx="235890" cy="133428"/>
          </a:xfrm>
          <a:prstGeom prst="line">
            <a:avLst/>
          </a:prstGeom>
          <a:ln w="12700" cap="rnd">
            <a:solidFill>
              <a:schemeClr val="tx1"/>
            </a:solidFill>
            <a:round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7FD94E08-28D0-054D-B170-46FAEA0ECD7D}"/>
              </a:ext>
            </a:extLst>
          </p:cNvPr>
          <p:cNvSpPr txBox="1"/>
          <p:nvPr/>
        </p:nvSpPr>
        <p:spPr>
          <a:xfrm>
            <a:off x="4577112" y="90837"/>
            <a:ext cx="1946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3411168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37436</TotalTime>
  <Words>150</Words>
  <Application>Microsoft Office PowerPoint</Application>
  <PresentationFormat>Letter Paper (8.5x11 in)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Lincy Jennifer F.</cp:lastModifiedBy>
  <cp:revision>1</cp:revision>
  <cp:lastPrinted>2019-12-06T15:11:02Z</cp:lastPrinted>
  <dcterms:modified xsi:type="dcterms:W3CDTF">2020-03-12T12:59:41Z</dcterms:modified>
</cp:coreProperties>
</file>