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2" r:id="rId6"/>
    <p:sldId id="261" r:id="rId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5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2020/3/19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2020/3/19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2020/3/19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2020/3/19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2020/3/19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2020/3/19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2020/3/19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2020/3/19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2020/3/19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2020/3/19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2020/3/19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2020/3/19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5536" y="2420888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Supporting information</a:t>
            </a:r>
            <a:endParaRPr lang="zh-CN" altLang="en-US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1559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3805822"/>
              </p:ext>
            </p:extLst>
          </p:nvPr>
        </p:nvGraphicFramePr>
        <p:xfrm>
          <a:off x="2267744" y="2708920"/>
          <a:ext cx="4818590" cy="762000"/>
        </p:xfrm>
        <a:graphic>
          <a:graphicData uri="http://schemas.openxmlformats.org/drawingml/2006/table">
            <a:tbl>
              <a:tblPr/>
              <a:tblGrid>
                <a:gridCol w="963718"/>
                <a:gridCol w="963718"/>
                <a:gridCol w="963718"/>
                <a:gridCol w="963718"/>
                <a:gridCol w="963718"/>
              </a:tblGrid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nM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GZD824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Quizartinib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Gilteritinib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AP24534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5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Flt3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1.33±0.074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5.95±1.89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13.32±0.13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1.70±0.047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055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Flt3-D835Y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223.8±55.6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6486±1669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3.71±1.36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958.2±219.2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26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FGFR1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4.14±0.96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&gt;10000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&gt;1000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8.37±1.89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26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PDGFR</a:t>
                      </a:r>
                      <a:r>
                        <a:rPr lang="el-G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α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2.08±0.51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96.05±4.11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147.9±7.78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1.85±0.010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3059832" y="2405021"/>
            <a:ext cx="3345788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5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Tabl</a:t>
            </a:r>
            <a:r>
              <a:rPr lang="en-US" altLang="zh-CN" sz="10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05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S1. </a:t>
            </a:r>
            <a:r>
              <a:rPr lang="en-US" altLang="zh-CN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Kinase inhibitory activities of GZD824 and drugs</a:t>
            </a:r>
            <a:endParaRPr lang="zh-CN" altLang="en-US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320458" y="3555107"/>
            <a:ext cx="48245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Kinase activity </a:t>
            </a:r>
            <a:r>
              <a:rPr lang="en-US" altLang="zh-CN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assays were performed using the FRET-based Z′-</a:t>
            </a:r>
            <a:r>
              <a:rPr lang="en-US" altLang="zh-CN" sz="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Lyte</a:t>
            </a:r>
            <a:r>
              <a:rPr lang="en-US" altLang="zh-CN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assay according to the manufacturer’s instructions. The compounds were incubated with the kinase reaction mixture for 1.5 </a:t>
            </a:r>
            <a:r>
              <a:rPr lang="en-US" altLang="zh-CN" sz="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hrs</a:t>
            </a:r>
            <a:r>
              <a:rPr lang="en-US" altLang="zh-CN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before measurement. The data are means from two independent experiments and the variations are below 20%.</a:t>
            </a:r>
            <a:endParaRPr lang="zh-CN" altLang="en-U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69826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xmlns="" id="{14358EB7-1782-43C0-B971-E9F611793D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2118189"/>
              </p:ext>
            </p:extLst>
          </p:nvPr>
        </p:nvGraphicFramePr>
        <p:xfrm>
          <a:off x="2123729" y="1192509"/>
          <a:ext cx="5184575" cy="3676651"/>
        </p:xfrm>
        <a:graphic>
          <a:graphicData uri="http://schemas.openxmlformats.org/drawingml/2006/table">
            <a:tbl>
              <a:tblPr/>
              <a:tblGrid>
                <a:gridCol w="1188522">
                  <a:extLst>
                    <a:ext uri="{9D8B030D-6E8A-4147-A177-3AD203B41FA5}">
                      <a16:colId xmlns:a16="http://schemas.microsoft.com/office/drawing/2014/main" xmlns="" val="952496970"/>
                    </a:ext>
                  </a:extLst>
                </a:gridCol>
                <a:gridCol w="1085579">
                  <a:extLst>
                    <a:ext uri="{9D8B030D-6E8A-4147-A177-3AD203B41FA5}">
                      <a16:colId xmlns:a16="http://schemas.microsoft.com/office/drawing/2014/main" xmlns="" val="914129523"/>
                    </a:ext>
                  </a:extLst>
                </a:gridCol>
                <a:gridCol w="1001353">
                  <a:extLst>
                    <a:ext uri="{9D8B030D-6E8A-4147-A177-3AD203B41FA5}">
                      <a16:colId xmlns:a16="http://schemas.microsoft.com/office/drawing/2014/main" xmlns="" val="2161669965"/>
                    </a:ext>
                  </a:extLst>
                </a:gridCol>
                <a:gridCol w="982003">
                  <a:extLst>
                    <a:ext uri="{9D8B030D-6E8A-4147-A177-3AD203B41FA5}">
                      <a16:colId xmlns:a16="http://schemas.microsoft.com/office/drawing/2014/main" xmlns="" val="1398546132"/>
                    </a:ext>
                  </a:extLst>
                </a:gridCol>
                <a:gridCol w="927118">
                  <a:extLst>
                    <a:ext uri="{9D8B030D-6E8A-4147-A177-3AD203B41FA5}">
                      <a16:colId xmlns:a16="http://schemas.microsoft.com/office/drawing/2014/main" xmlns="" val="2610453040"/>
                    </a:ext>
                  </a:extLst>
                </a:gridCol>
              </a:tblGrid>
              <a:tr h="36195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Parameters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Vehicle 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10mg/kg </a:t>
                      </a:r>
                      <a:r>
                        <a:rPr lang="en-US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qd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GZD824 10mg/kg q2d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GZD824 20mg/kg q2d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Quizartinib 10mg/kg </a:t>
                      </a:r>
                      <a:r>
                        <a:rPr lang="en-US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qd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720099378"/>
                  </a:ext>
                </a:extLst>
              </a:tr>
              <a:tr h="195580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WBC</a:t>
                      </a:r>
                      <a:r>
                        <a:rPr lang="zh-CN" alt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altLang="zh-CN" sz="1000" b="1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en-US" altLang="zh-CN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/L</a:t>
                      </a:r>
                      <a:r>
                        <a:rPr lang="zh-CN" alt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6.30±1.91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5.13±1.48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3.80±1.12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3.20±0.51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87754555"/>
                  </a:ext>
                </a:extLst>
              </a:tr>
              <a:tr h="195580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Lymph</a:t>
                      </a:r>
                      <a:r>
                        <a:rPr lang="zh-CN" alt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altLang="zh-CN" sz="1000" b="1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en-US" altLang="zh-CN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/L</a:t>
                      </a:r>
                      <a:r>
                        <a:rPr lang="zh-CN" alt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3.07±1.47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3.37±1.80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2.00±0.78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1.97±0.53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893750072"/>
                  </a:ext>
                </a:extLst>
              </a:tr>
              <a:tr h="195580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Mon</a:t>
                      </a:r>
                      <a:r>
                        <a:rPr lang="zh-CN" alt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altLang="zh-CN" sz="1000" b="1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en-US" altLang="zh-CN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/L</a:t>
                      </a:r>
                      <a:r>
                        <a:rPr lang="zh-CN" alt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0.23±0.05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0.33±0.24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0.27±0.17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0.27±0.12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365355131"/>
                  </a:ext>
                </a:extLst>
              </a:tr>
              <a:tr h="195580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Gran</a:t>
                      </a:r>
                      <a:r>
                        <a:rPr lang="zh-CN" alt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altLang="zh-CN" sz="1000" b="1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en-US" altLang="zh-CN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/L</a:t>
                      </a:r>
                      <a:r>
                        <a:rPr lang="zh-CN" alt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3.00±0.80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1.43±0.38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1.53±0.90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0.97±0.29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331993105"/>
                  </a:ext>
                </a:extLst>
              </a:tr>
              <a:tr h="195580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Lymph</a:t>
                      </a:r>
                      <a:r>
                        <a:rPr lang="zh-CN" alt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%</a:t>
                      </a:r>
                      <a:r>
                        <a:rPr lang="zh-CN" alt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45.77±12.25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60.30±19.54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54.40±20.94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61.60±12.98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800786367"/>
                  </a:ext>
                </a:extLst>
              </a:tr>
              <a:tr h="195580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Mon</a:t>
                      </a:r>
                      <a:r>
                        <a:rPr lang="zh-CN" alt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%</a:t>
                      </a:r>
                      <a:r>
                        <a:rPr lang="zh-CN" alt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4.07±0.97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7.73±3.01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7.23±3.19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8.00±3.24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63750367"/>
                  </a:ext>
                </a:extLst>
              </a:tr>
              <a:tr h="195580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Gran</a:t>
                      </a:r>
                      <a:r>
                        <a:rPr lang="zh-CN" alt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%</a:t>
                      </a:r>
                      <a:r>
                        <a:rPr lang="zh-CN" alt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50.17±11.39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31.97±16.71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38.37±17.94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30.40±9.75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5361184"/>
                  </a:ext>
                </a:extLst>
              </a:tr>
              <a:tr h="195580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RBC</a:t>
                      </a:r>
                      <a:r>
                        <a:rPr lang="zh-CN" alt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altLang="zh-CN" sz="1000" b="1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</a:t>
                      </a:r>
                      <a:r>
                        <a:rPr lang="en-US" altLang="zh-CN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/L</a:t>
                      </a:r>
                      <a:r>
                        <a:rPr lang="zh-CN" alt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8.10±0.39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8.88±0.17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10.18±0.51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8.36±0.07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817811080"/>
                  </a:ext>
                </a:extLst>
              </a:tr>
              <a:tr h="195580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HGB</a:t>
                      </a:r>
                      <a:r>
                        <a:rPr lang="zh-CN" alt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g/l</a:t>
                      </a:r>
                      <a:r>
                        <a:rPr lang="zh-CN" alt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en-US" altLang="zh-CN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122.00±2.16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133.67±1.25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141.00±2.16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131.67±2.36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869926135"/>
                  </a:ext>
                </a:extLst>
              </a:tr>
              <a:tr h="195580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HCT</a:t>
                      </a:r>
                      <a:r>
                        <a:rPr lang="zh-CN" alt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%</a:t>
                      </a:r>
                      <a:r>
                        <a:rPr lang="zh-CN" alt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en-US" altLang="zh-CN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48.80±1.39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47.13±0.69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51.73±1.94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44.13±0.33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09410703"/>
                  </a:ext>
                </a:extLst>
              </a:tr>
              <a:tr h="195580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MCV </a:t>
                      </a:r>
                      <a:r>
                        <a:rPr lang="zh-CN" alt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sz="10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fl</a:t>
                      </a:r>
                      <a:r>
                        <a:rPr lang="zh-CN" alt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en-US" altLang="zh-CN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60.37±2.10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53.13±0.31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50.93±0.68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52.90±0.29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814147223"/>
                  </a:ext>
                </a:extLst>
              </a:tr>
              <a:tr h="195580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MCH </a:t>
                      </a:r>
                      <a:r>
                        <a:rPr lang="zh-CN" alt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sz="10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pg</a:t>
                      </a:r>
                      <a:r>
                        <a:rPr lang="zh-CN" alt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en-US" altLang="zh-CN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15.07±0.76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15.00±0.14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13.87±0.92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15.73±0.21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918779585"/>
                  </a:ext>
                </a:extLst>
              </a:tr>
              <a:tr h="195580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MCHC</a:t>
                      </a:r>
                      <a:r>
                        <a:rPr lang="zh-CN" alt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  （</a:t>
                      </a:r>
                      <a:r>
                        <a:rPr lang="en-US" altLang="zh-CN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g/l</a:t>
                      </a:r>
                      <a:r>
                        <a:rPr lang="zh-CN" alt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249.67±11.12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283.33±1.70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272.33±14.38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298.00±2.83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051903636"/>
                  </a:ext>
                </a:extLst>
              </a:tr>
              <a:tr h="195580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RDW</a:t>
                      </a:r>
                      <a:r>
                        <a:rPr lang="zh-CN" alt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%</a:t>
                      </a:r>
                      <a:r>
                        <a:rPr lang="zh-CN" alt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en-US" altLang="zh-CN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16.93±0.73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15.50±0.24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15.80±00.00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16.10±0.24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558684095"/>
                  </a:ext>
                </a:extLst>
              </a:tr>
              <a:tr h="195580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PLT</a:t>
                      </a:r>
                      <a:r>
                        <a:rPr lang="zh-CN" alt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altLang="zh-CN" sz="1000" b="1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en-US" altLang="zh-CN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/L</a:t>
                      </a:r>
                      <a:r>
                        <a:rPr lang="zh-CN" alt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2061.33±405.22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1984.00±44.50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2639.00±922.09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1818.67±39.20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95779551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MPV</a:t>
                      </a:r>
                      <a:r>
                        <a:rPr lang="zh-CN" alt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 （</a:t>
                      </a:r>
                      <a:r>
                        <a:rPr lang="en-US" altLang="zh-CN" sz="10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fl</a:t>
                      </a:r>
                      <a:r>
                        <a:rPr lang="zh-CN" alt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5.37±0.26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4.80±0.08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5.53±0.45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4.73±0.05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04150929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PDW</a:t>
                      </a:r>
                      <a:endParaRPr lang="zh-CN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16.90±0.29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16.03±0.12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17.20±0.65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15.90±0.08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27663694"/>
                  </a:ext>
                </a:extLst>
              </a:tr>
            </a:tbl>
          </a:graphicData>
        </a:graphic>
      </p:graphicFrame>
      <p:sp>
        <p:nvSpPr>
          <p:cNvPr id="2" name="矩形 1"/>
          <p:cNvSpPr/>
          <p:nvPr/>
        </p:nvSpPr>
        <p:spPr>
          <a:xfrm>
            <a:off x="1842584" y="908720"/>
            <a:ext cx="589776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Tabl</a:t>
            </a:r>
            <a:r>
              <a:rPr lang="en-US" altLang="zh-CN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S2.</a:t>
            </a:r>
            <a:r>
              <a:rPr lang="en-US" altLang="zh-CN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Blood analysis of mice harboring MV4-11 cancer cells treated by GZD824 or </a:t>
            </a:r>
            <a:r>
              <a:rPr lang="en-US" altLang="zh-CN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quizartinib</a:t>
            </a:r>
            <a:r>
              <a:rPr lang="en-US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 18 </a:t>
            </a:r>
            <a:r>
              <a:rPr lang="en-US" altLang="zh-CN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days</a:t>
            </a:r>
            <a:endParaRPr lang="zh-CN" altLang="en-US" sz="1000" dirty="0"/>
          </a:p>
        </p:txBody>
      </p:sp>
      <p:sp>
        <p:nvSpPr>
          <p:cNvPr id="3" name="矩形 2"/>
          <p:cNvSpPr/>
          <p:nvPr/>
        </p:nvSpPr>
        <p:spPr>
          <a:xfrm>
            <a:off x="1877400" y="4924256"/>
            <a:ext cx="6242208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50" dirty="0">
                <a:latin typeface="Times New Roman"/>
                <a:cs typeface="Times New Roman"/>
              </a:rPr>
              <a:t>Mice were treated with vehicle or GZD824 for 18 days, then the total blood were </a:t>
            </a:r>
            <a:r>
              <a:rPr lang="en-US" altLang="zh-CN" sz="1050" dirty="0" smtClean="0">
                <a:latin typeface="Times New Roman"/>
                <a:cs typeface="Times New Roman"/>
              </a:rPr>
              <a:t>collected blood </a:t>
            </a:r>
            <a:r>
              <a:rPr lang="en-US" altLang="zh-CN" sz="1050" dirty="0">
                <a:latin typeface="Times New Roman"/>
                <a:cs typeface="Times New Roman"/>
              </a:rPr>
              <a:t>routine analysis.</a:t>
            </a:r>
            <a:endParaRPr lang="zh-CN" altLang="en-US" sz="105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700292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>
            <a:extLst>
              <a:ext uri="{FF2B5EF4-FFF2-40B4-BE49-F238E27FC236}">
                <a16:creationId xmlns:a16="http://schemas.microsoft.com/office/drawing/2014/main" xmlns="" id="{576B45E7-54D1-4F7C-BB24-41DB792D4E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8668388"/>
              </p:ext>
            </p:extLst>
          </p:nvPr>
        </p:nvGraphicFramePr>
        <p:xfrm>
          <a:off x="1974726" y="2060850"/>
          <a:ext cx="4613498" cy="1270007"/>
        </p:xfrm>
        <a:graphic>
          <a:graphicData uri="http://schemas.openxmlformats.org/drawingml/2006/table">
            <a:tbl>
              <a:tblPr/>
              <a:tblGrid>
                <a:gridCol w="1119542">
                  <a:extLst>
                    <a:ext uri="{9D8B030D-6E8A-4147-A177-3AD203B41FA5}">
                      <a16:colId xmlns:a16="http://schemas.microsoft.com/office/drawing/2014/main" xmlns="" val="1135437137"/>
                    </a:ext>
                  </a:extLst>
                </a:gridCol>
                <a:gridCol w="873489">
                  <a:extLst>
                    <a:ext uri="{9D8B030D-6E8A-4147-A177-3AD203B41FA5}">
                      <a16:colId xmlns:a16="http://schemas.microsoft.com/office/drawing/2014/main" xmlns="" val="3934568305"/>
                    </a:ext>
                  </a:extLst>
                </a:gridCol>
                <a:gridCol w="873489">
                  <a:extLst>
                    <a:ext uri="{9D8B030D-6E8A-4147-A177-3AD203B41FA5}">
                      <a16:colId xmlns:a16="http://schemas.microsoft.com/office/drawing/2014/main" xmlns="" val="2723970247"/>
                    </a:ext>
                  </a:extLst>
                </a:gridCol>
                <a:gridCol w="873489">
                  <a:extLst>
                    <a:ext uri="{9D8B030D-6E8A-4147-A177-3AD203B41FA5}">
                      <a16:colId xmlns:a16="http://schemas.microsoft.com/office/drawing/2014/main" xmlns="" val="4260971878"/>
                    </a:ext>
                  </a:extLst>
                </a:gridCol>
                <a:gridCol w="873489">
                  <a:extLst>
                    <a:ext uri="{9D8B030D-6E8A-4147-A177-3AD203B41FA5}">
                      <a16:colId xmlns:a16="http://schemas.microsoft.com/office/drawing/2014/main" xmlns="" val="1482499340"/>
                    </a:ext>
                  </a:extLst>
                </a:gridCol>
              </a:tblGrid>
              <a:tr h="56388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Parameters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Vehicle 10mg/kg </a:t>
                      </a:r>
                      <a:r>
                        <a:rPr lang="en-US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qd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GZD824 10mg/kg q2d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GZD824 20mg/kg q2d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Quizartinib 10mg/kg </a:t>
                      </a:r>
                      <a:r>
                        <a:rPr lang="en-US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qd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43470629"/>
                  </a:ext>
                </a:extLst>
              </a:tr>
              <a:tr h="17653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ALT(U/L)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53.00±8.54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33.79±9.80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34.00±2.47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28.85±3.15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948798117"/>
                  </a:ext>
                </a:extLst>
              </a:tr>
              <a:tr h="17653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AST(U/L)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104.45±5.64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98.44±19.64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93.12±5.70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87.93±5.36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624336735"/>
                  </a:ext>
                </a:extLst>
              </a:tr>
              <a:tr h="17653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BUN(mg/dL)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26.28±3.80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21.67±3.41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23.17±4.10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24.08±1.99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411377119"/>
                  </a:ext>
                </a:extLst>
              </a:tr>
              <a:tr h="176531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CREA(</a:t>
                      </a:r>
                      <a:r>
                        <a:rPr lang="el-G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μ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mol/L)</a:t>
                      </a:r>
                    </a:p>
                  </a:txBody>
                  <a:tcPr marL="4763" marR="4763" marT="476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131.64±4.34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135.84±0.89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135.41±18.71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143.52±1.68</a:t>
                      </a:r>
                    </a:p>
                  </a:txBody>
                  <a:tcPr marL="4763" marR="4763" marT="47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605104998"/>
                  </a:ext>
                </a:extLst>
              </a:tr>
            </a:tbl>
          </a:graphicData>
        </a:graphic>
      </p:graphicFrame>
      <p:sp>
        <p:nvSpPr>
          <p:cNvPr id="9" name="矩形 8"/>
          <p:cNvSpPr/>
          <p:nvPr/>
        </p:nvSpPr>
        <p:spPr>
          <a:xfrm>
            <a:off x="683568" y="1772816"/>
            <a:ext cx="767389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Tabl</a:t>
            </a:r>
            <a:r>
              <a:rPr lang="en-US" altLang="zh-CN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S3</a:t>
            </a:r>
            <a:r>
              <a:rPr lang="en-US" altLang="zh-CN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Biochemical analysis of liver and kidney function in  mice harboring MV4-11 cancer cells treated by GZD824 or </a:t>
            </a:r>
            <a:r>
              <a:rPr lang="en-US" altLang="zh-CN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quizartinib</a:t>
            </a:r>
            <a:r>
              <a:rPr lang="en-US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 18 days</a:t>
            </a:r>
            <a:endParaRPr lang="zh-CN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835696" y="3457416"/>
            <a:ext cx="5472608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50" dirty="0" smtClean="0">
                <a:latin typeface="Times New Roman"/>
                <a:cs typeface="Times New Roman"/>
              </a:rPr>
              <a:t>Mice </a:t>
            </a:r>
            <a:r>
              <a:rPr lang="en-US" altLang="zh-CN" sz="1050" dirty="0">
                <a:latin typeface="Times New Roman"/>
                <a:cs typeface="Times New Roman"/>
              </a:rPr>
              <a:t>were treated with vehicle or </a:t>
            </a:r>
            <a:r>
              <a:rPr lang="en-US" altLang="zh-CN" sz="1050" dirty="0" smtClean="0">
                <a:latin typeface="Times New Roman"/>
                <a:cs typeface="Times New Roman"/>
              </a:rPr>
              <a:t>GZD824 for 18 </a:t>
            </a:r>
            <a:r>
              <a:rPr lang="en-US" altLang="zh-CN" sz="1050" dirty="0">
                <a:latin typeface="Times New Roman"/>
                <a:cs typeface="Times New Roman"/>
              </a:rPr>
              <a:t>days, then the total blood were harvested, centrifuged and the serum on the upper layer were collected to biochemical </a:t>
            </a:r>
            <a:r>
              <a:rPr lang="en-US" altLang="zh-CN" sz="1050" dirty="0" smtClean="0">
                <a:latin typeface="Times New Roman"/>
                <a:cs typeface="Times New Roman"/>
              </a:rPr>
              <a:t>analysis.</a:t>
            </a:r>
            <a:endParaRPr lang="zh-CN" altLang="en-US" sz="105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409391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5858A9BA-0D70-417B-9CC8-94310DE803F2}"/>
              </a:ext>
            </a:extLst>
          </p:cNvPr>
          <p:cNvSpPr txBox="1"/>
          <p:nvPr/>
        </p:nvSpPr>
        <p:spPr>
          <a:xfrm>
            <a:off x="1467284" y="2726055"/>
            <a:ext cx="665892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 smtClean="0">
                <a:latin typeface="Times New Roman" pitchFamily="18" charset="0"/>
                <a:cs typeface="Times New Roman" pitchFamily="18" charset="0"/>
              </a:rPr>
              <a:t>Fig S1. GZD824 </a:t>
            </a:r>
            <a:r>
              <a:rPr lang="en-US" altLang="zh-CN" sz="1000" b="1" dirty="0">
                <a:latin typeface="Times New Roman" pitchFamily="18" charset="0"/>
                <a:cs typeface="Times New Roman" pitchFamily="18" charset="0"/>
              </a:rPr>
              <a:t>induces G0/G1 cell cycle arrest and apoptosis in </a:t>
            </a:r>
            <a:r>
              <a:rPr lang="en-US" altLang="zh-CN" sz="1000" b="1" dirty="0" smtClean="0">
                <a:latin typeface="Times New Roman" pitchFamily="18" charset="0"/>
                <a:cs typeface="Times New Roman" pitchFamily="18" charset="0"/>
              </a:rPr>
              <a:t>MV4-11 and EOL-01 cells</a:t>
            </a:r>
            <a:r>
              <a:rPr lang="en-US" altLang="zh-CN" sz="1000" b="1" dirty="0">
                <a:latin typeface="Times New Roman" pitchFamily="18" charset="0"/>
                <a:cs typeface="Times New Roman" pitchFamily="18" charset="0"/>
              </a:rPr>
              <a:t>. </a:t>
            </a:r>
            <a:endParaRPr lang="en-US" altLang="zh-CN" sz="1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CN" sz="1000" dirty="0" smtClean="0">
                <a:latin typeface="Times New Roman" pitchFamily="18" charset="0"/>
                <a:cs typeface="Times New Roman" pitchFamily="18" charset="0"/>
              </a:rPr>
              <a:t>GZD824 </a:t>
            </a:r>
            <a:r>
              <a:rPr lang="en-US" altLang="zh-CN" sz="1000" dirty="0">
                <a:latin typeface="Times New Roman" pitchFamily="18" charset="0"/>
                <a:cs typeface="Times New Roman" pitchFamily="18" charset="0"/>
              </a:rPr>
              <a:t>cells were treated with </a:t>
            </a:r>
            <a:r>
              <a:rPr lang="en-US" altLang="zh-CN" sz="1000" dirty="0" smtClean="0">
                <a:latin typeface="Times New Roman" pitchFamily="18" charset="0"/>
                <a:cs typeface="Times New Roman" pitchFamily="18" charset="0"/>
              </a:rPr>
              <a:t>4, 20 </a:t>
            </a:r>
            <a:r>
              <a:rPr lang="en-US" altLang="zh-CN" sz="1000" dirty="0">
                <a:latin typeface="Times New Roman" pitchFamily="18" charset="0"/>
                <a:cs typeface="Times New Roman" pitchFamily="18" charset="0"/>
              </a:rPr>
              <a:t>or </a:t>
            </a:r>
            <a:r>
              <a:rPr lang="en-US" altLang="zh-CN" sz="1000" dirty="0" smtClean="0">
                <a:latin typeface="Times New Roman" pitchFamily="18" charset="0"/>
                <a:cs typeface="Times New Roman" pitchFamily="18" charset="0"/>
              </a:rPr>
              <a:t>100nM for 24 </a:t>
            </a:r>
            <a:r>
              <a:rPr lang="en-US" altLang="zh-CN" sz="1000" dirty="0" err="1" smtClean="0">
                <a:latin typeface="Times New Roman" pitchFamily="18" charset="0"/>
                <a:cs typeface="Times New Roman" pitchFamily="18" charset="0"/>
              </a:rPr>
              <a:t>hrs</a:t>
            </a:r>
            <a:r>
              <a:rPr lang="en-US" altLang="zh-CN" sz="1000" dirty="0" smtClean="0">
                <a:latin typeface="Times New Roman" pitchFamily="18" charset="0"/>
                <a:cs typeface="Times New Roman" pitchFamily="18" charset="0"/>
              </a:rPr>
              <a:t> before </a:t>
            </a:r>
            <a:r>
              <a:rPr lang="en-US" altLang="zh-CN" sz="1000" dirty="0">
                <a:latin typeface="Times New Roman" pitchFamily="18" charset="0"/>
                <a:cs typeface="Times New Roman" pitchFamily="18" charset="0"/>
              </a:rPr>
              <a:t>DNA labeling by </a:t>
            </a:r>
            <a:r>
              <a:rPr lang="en-US" altLang="zh-CN" sz="1000" dirty="0" err="1">
                <a:latin typeface="Times New Roman" pitchFamily="18" charset="0"/>
                <a:cs typeface="Times New Roman" pitchFamily="18" charset="0"/>
              </a:rPr>
              <a:t>propidium</a:t>
            </a:r>
            <a:r>
              <a:rPr lang="en-US" altLang="zh-CN" sz="1000" dirty="0">
                <a:latin typeface="Times New Roman" pitchFamily="18" charset="0"/>
                <a:cs typeface="Times New Roman" pitchFamily="18" charset="0"/>
              </a:rPr>
              <a:t> iodide and cell cycle analysis by flow cytometry. </a:t>
            </a:r>
            <a:endParaRPr lang="zh-CN" alt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153583" y="1065635"/>
            <a:ext cx="4074601" cy="1499269"/>
            <a:chOff x="2153583" y="1065635"/>
            <a:chExt cx="4074601" cy="1499269"/>
          </a:xfrm>
        </p:grpSpPr>
        <p:sp>
          <p:nvSpPr>
            <p:cNvPr id="65" name="TextBox 64"/>
            <p:cNvSpPr txBox="1"/>
            <p:nvPr/>
          </p:nvSpPr>
          <p:spPr>
            <a:xfrm>
              <a:off x="2653651" y="1065635"/>
              <a:ext cx="97859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800" b="1"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en-US" altLang="zh-CN" dirty="0"/>
                <a:t>0</a:t>
              </a:r>
              <a:endParaRPr lang="zh-CN" altLang="en-US" dirty="0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3492080" y="1065635"/>
              <a:ext cx="97859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800" b="1"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en-US" altLang="zh-CN" dirty="0"/>
                <a:t>4</a:t>
              </a:r>
              <a:endParaRPr lang="zh-CN" altLang="en-US" dirty="0"/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4356176" y="1065635"/>
              <a:ext cx="97859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800" b="1"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en-US" altLang="zh-CN" dirty="0"/>
                <a:t>20</a:t>
              </a:r>
              <a:endParaRPr lang="zh-CN" altLang="en-US" dirty="0"/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5506809" y="1065635"/>
              <a:ext cx="7213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800" b="1"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en-US" altLang="zh-CN" dirty="0"/>
                <a:t>100     nM</a:t>
              </a:r>
              <a:endParaRPr lang="zh-CN" altLang="en-US" dirty="0"/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2153583" y="1497683"/>
              <a:ext cx="58231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800" b="1"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pPr algn="r"/>
              <a:r>
                <a:rPr lang="en-US" altLang="zh-CN" dirty="0" smtClean="0"/>
                <a:t>MV4-11</a:t>
              </a:r>
              <a:endParaRPr lang="zh-CN" altLang="en-US" dirty="0"/>
            </a:p>
          </p:txBody>
        </p:sp>
        <p:pic>
          <p:nvPicPr>
            <p:cNvPr id="90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92947" y="1305753"/>
              <a:ext cx="900000" cy="600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3" name="Picture 5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68451" y="1305753"/>
              <a:ext cx="900000" cy="600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4" name="Picture 6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48318" y="1305753"/>
              <a:ext cx="900000" cy="600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5" name="Picture 7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28184" y="1305753"/>
              <a:ext cx="900000" cy="600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图片 21">
              <a:extLst>
                <a:ext uri="{FF2B5EF4-FFF2-40B4-BE49-F238E27FC236}">
                  <a16:creationId xmlns:a16="http://schemas.microsoft.com/office/drawing/2014/main" xmlns="" id="{9D6A0F9F-A82C-4DF4-A477-7161761E4FF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692947" y="2004846"/>
              <a:ext cx="900000" cy="560058"/>
            </a:xfrm>
            <a:prstGeom prst="rect">
              <a:avLst/>
            </a:prstGeom>
          </p:spPr>
        </p:pic>
        <p:pic>
          <p:nvPicPr>
            <p:cNvPr id="23" name="图片 22">
              <a:extLst>
                <a:ext uri="{FF2B5EF4-FFF2-40B4-BE49-F238E27FC236}">
                  <a16:creationId xmlns:a16="http://schemas.microsoft.com/office/drawing/2014/main" xmlns="" id="{A67F4321-BE01-4069-B3CE-3244FD08A01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571359" y="2004846"/>
              <a:ext cx="900000" cy="557144"/>
            </a:xfrm>
            <a:prstGeom prst="rect">
              <a:avLst/>
            </a:prstGeom>
          </p:spPr>
        </p:pic>
        <p:pic>
          <p:nvPicPr>
            <p:cNvPr id="24" name="图片 23">
              <a:extLst>
                <a:ext uri="{FF2B5EF4-FFF2-40B4-BE49-F238E27FC236}">
                  <a16:creationId xmlns:a16="http://schemas.microsoft.com/office/drawing/2014/main" xmlns="" id="{5DAFC8AA-E537-4899-97F1-CB59B47753D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449771" y="2004846"/>
              <a:ext cx="900000" cy="555844"/>
            </a:xfrm>
            <a:prstGeom prst="rect">
              <a:avLst/>
            </a:prstGeom>
          </p:spPr>
        </p:pic>
        <p:pic>
          <p:nvPicPr>
            <p:cNvPr id="25" name="图片 24">
              <a:extLst>
                <a:ext uri="{FF2B5EF4-FFF2-40B4-BE49-F238E27FC236}">
                  <a16:creationId xmlns:a16="http://schemas.microsoft.com/office/drawing/2014/main" xmlns="" id="{FC8D5DA9-4654-40BF-8204-914A8DDF733D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5328184" y="2004846"/>
              <a:ext cx="900000" cy="555044"/>
            </a:xfrm>
            <a:prstGeom prst="rect">
              <a:avLst/>
            </a:prstGeom>
          </p:spPr>
        </p:pic>
        <p:sp>
          <p:nvSpPr>
            <p:cNvPr id="26" name="TextBox 25"/>
            <p:cNvSpPr txBox="1"/>
            <p:nvPr/>
          </p:nvSpPr>
          <p:spPr>
            <a:xfrm>
              <a:off x="2153583" y="2174646"/>
              <a:ext cx="58231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800" b="1"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pPr algn="r"/>
              <a:r>
                <a:rPr lang="en-US" altLang="zh-CN" dirty="0" smtClean="0"/>
                <a:t>EOL-01</a:t>
              </a:r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91109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D6A86FFD-82A7-47AE-8EF8-56488D901C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9712" y="1210812"/>
            <a:ext cx="4435656" cy="3298308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45821BFC-556D-4704-B033-3E115D8E40B9}"/>
              </a:ext>
            </a:extLst>
          </p:cNvPr>
          <p:cNvSpPr txBox="1"/>
          <p:nvPr/>
        </p:nvSpPr>
        <p:spPr>
          <a:xfrm>
            <a:off x="1907704" y="873633"/>
            <a:ext cx="59766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 S2. </a:t>
            </a:r>
            <a:r>
              <a:rPr lang="en-US" altLang="zh-CN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FLT3 gene sequence blast </a:t>
            </a:r>
            <a:r>
              <a:rPr lang="en-US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results of primary blood </a:t>
            </a:r>
            <a:r>
              <a:rPr lang="en-US" altLang="zh-CN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samples from patient 1#</a:t>
            </a:r>
            <a:endParaRPr lang="zh-CN" altLang="en-US" sz="1000" dirty="0"/>
          </a:p>
        </p:txBody>
      </p:sp>
      <p:sp>
        <p:nvSpPr>
          <p:cNvPr id="2" name="矩形 1"/>
          <p:cNvSpPr/>
          <p:nvPr/>
        </p:nvSpPr>
        <p:spPr>
          <a:xfrm>
            <a:off x="1259632" y="4581128"/>
            <a:ext cx="5544616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50" dirty="0">
                <a:latin typeface="Times New Roman"/>
                <a:cs typeface="Times New Roman"/>
              </a:rPr>
              <a:t>The human primary AML cells were isolated from bone marrow (BM) of patients. Samples were enriched in leukemic cells by performing density-gradient separation to yield a mononuclear fraction according to the guidelines (P8610, </a:t>
            </a:r>
            <a:r>
              <a:rPr lang="en-US" altLang="zh-CN" sz="1050" dirty="0" err="1">
                <a:latin typeface="Times New Roman"/>
                <a:cs typeface="Times New Roman"/>
              </a:rPr>
              <a:t>Solarbio</a:t>
            </a:r>
            <a:r>
              <a:rPr lang="en-US" altLang="zh-CN" sz="1050" dirty="0">
                <a:latin typeface="Times New Roman"/>
                <a:cs typeface="Times New Roman"/>
              </a:rPr>
              <a:t>). Part of the primary cells were extracted RNA by the </a:t>
            </a:r>
            <a:r>
              <a:rPr lang="en-US" altLang="zh-CN" sz="1050" dirty="0" err="1">
                <a:latin typeface="Times New Roman"/>
                <a:cs typeface="Times New Roman"/>
              </a:rPr>
              <a:t>Trizol</a:t>
            </a:r>
            <a:r>
              <a:rPr lang="en-US" altLang="zh-CN" sz="1050" dirty="0">
                <a:latin typeface="Times New Roman"/>
                <a:cs typeface="Times New Roman"/>
              </a:rPr>
              <a:t> method, reverse </a:t>
            </a:r>
            <a:r>
              <a:rPr lang="en-US" altLang="zh-CN" sz="1050" dirty="0" err="1">
                <a:latin typeface="Times New Roman"/>
                <a:cs typeface="Times New Roman"/>
              </a:rPr>
              <a:t>transcripted</a:t>
            </a:r>
            <a:r>
              <a:rPr lang="en-US" altLang="zh-CN" sz="1050" dirty="0">
                <a:latin typeface="Times New Roman"/>
                <a:cs typeface="Times New Roman"/>
              </a:rPr>
              <a:t> to cDNA and the gene sequence of the PCR product was performed to identify gene fusion or mutation. </a:t>
            </a:r>
            <a:endParaRPr lang="zh-CN" altLang="zh-CN" sz="105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633648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</TotalTime>
  <Words>510</Words>
  <Application>Microsoft Office PowerPoint</Application>
  <PresentationFormat>On-screen Show (4:3)</PresentationFormat>
  <Paragraphs>157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主题</vt:lpstr>
      <vt:lpstr>Supporting information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Supporting information</dc:title>
  <cp:lastModifiedBy>MCARCUEVA</cp:lastModifiedBy>
  <cp:revision>1</cp:revision>
  <dcterms:modified xsi:type="dcterms:W3CDTF">2020-03-19T08:39:09Z</dcterms:modified>
</cp:coreProperties>
</file>