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91" r:id="rId2"/>
    <p:sldId id="278" r:id="rId3"/>
    <p:sldId id="282" r:id="rId4"/>
    <p:sldId id="285" r:id="rId5"/>
  </p:sldIdLst>
  <p:sldSz cx="73152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3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95" d="100"/>
          <a:sy n="195" d="100"/>
        </p:scale>
        <p:origin x="-758" y="-2275"/>
      </p:cViewPr>
      <p:guideLst>
        <p:guide orient="horz" pos="3168"/>
        <p:guide pos="230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B69077-3006-43BC-BF12-18E559A46DE2}" type="datetimeFigureOut">
              <a:rPr lang="en-US" smtClean="0"/>
              <a:t>2/28/2020</a:t>
            </a:fld>
            <a:endParaRPr lang="en-US"/>
          </a:p>
        </p:txBody>
      </p:sp>
      <p:sp>
        <p:nvSpPr>
          <p:cNvPr id="4" name="Slide Image Placeholder 3"/>
          <p:cNvSpPr>
            <a:spLocks noGrp="1" noRot="1" noChangeAspect="1"/>
          </p:cNvSpPr>
          <p:nvPr>
            <p:ph type="sldImg" idx="2"/>
          </p:nvPr>
        </p:nvSpPr>
        <p:spPr>
          <a:xfrm>
            <a:off x="2306638" y="1143000"/>
            <a:ext cx="22447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F1CB2D-673C-4AE9-841A-D21BE3C4D86C}" type="slidenum">
              <a:rPr lang="en-US" smtClean="0"/>
              <a:t>‹#›</a:t>
            </a:fld>
            <a:endParaRPr lang="en-US"/>
          </a:p>
        </p:txBody>
      </p:sp>
    </p:spTree>
    <p:extLst>
      <p:ext uri="{BB962C8B-B14F-4D97-AF65-F5344CB8AC3E}">
        <p14:creationId xmlns:p14="http://schemas.microsoft.com/office/powerpoint/2010/main" val="379361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62175" y="700088"/>
            <a:ext cx="2533650" cy="348456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F70A6B-5890-4F2C-8C4B-C7F79F9B8368}" type="slidenum">
              <a:rPr lang="en-US" smtClean="0"/>
              <a:pPr/>
              <a:t>1</a:t>
            </a:fld>
            <a:endParaRPr lang="en-US"/>
          </a:p>
        </p:txBody>
      </p:sp>
    </p:spTree>
    <p:extLst>
      <p:ext uri="{BB962C8B-B14F-4D97-AF65-F5344CB8AC3E}">
        <p14:creationId xmlns:p14="http://schemas.microsoft.com/office/powerpoint/2010/main" val="2721693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 y="1646133"/>
            <a:ext cx="6217920" cy="3501813"/>
          </a:xfrm>
        </p:spPr>
        <p:txBody>
          <a:bodyPr anchor="b"/>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914400" y="5282989"/>
            <a:ext cx="5486400" cy="2428451"/>
          </a:xfrm>
        </p:spPr>
        <p:txBody>
          <a:bodyPr/>
          <a:lstStyle>
            <a:lvl1pPr marL="0" indent="0" algn="ctr">
              <a:buNone/>
              <a:defRPr sz="1920"/>
            </a:lvl1pPr>
            <a:lvl2pPr marL="365760" indent="0" algn="ctr">
              <a:buNone/>
              <a:defRPr sz="1600"/>
            </a:lvl2pPr>
            <a:lvl3pPr marL="731520" indent="0" algn="ctr">
              <a:buNone/>
              <a:defRPr sz="1440"/>
            </a:lvl3pPr>
            <a:lvl4pPr marL="1097280" indent="0" algn="ctr">
              <a:buNone/>
              <a:defRPr sz="1280"/>
            </a:lvl4pPr>
            <a:lvl5pPr marL="1463040" indent="0" algn="ctr">
              <a:buNone/>
              <a:defRPr sz="1280"/>
            </a:lvl5pPr>
            <a:lvl6pPr marL="1828800" indent="0" algn="ctr">
              <a:buNone/>
              <a:defRPr sz="1280"/>
            </a:lvl6pPr>
            <a:lvl7pPr marL="2194560" indent="0" algn="ctr">
              <a:buNone/>
              <a:defRPr sz="1280"/>
            </a:lvl7pPr>
            <a:lvl8pPr marL="2560320" indent="0" algn="ctr">
              <a:buNone/>
              <a:defRPr sz="1280"/>
            </a:lvl8pPr>
            <a:lvl9pPr marL="2926080" indent="0" algn="ctr">
              <a:buNone/>
              <a:defRPr sz="12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BF1CEA8-0566-4A92-B25B-1B2FED06BBFC}" type="datetimeFigureOut">
              <a:rPr lang="en-US" smtClean="0"/>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3658287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F1CEA8-0566-4A92-B25B-1B2FED06BBFC}" type="datetimeFigureOut">
              <a:rPr lang="en-US" smtClean="0"/>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339677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234940" y="535517"/>
            <a:ext cx="1577340"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02920" y="535517"/>
            <a:ext cx="4640580"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F1CEA8-0566-4A92-B25B-1B2FED06BBFC}" type="datetimeFigureOut">
              <a:rPr lang="en-US" smtClean="0"/>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3606180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F1CEA8-0566-4A92-B25B-1B2FED06BBFC}" type="datetimeFigureOut">
              <a:rPr lang="en-US" smtClean="0"/>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4185805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9110" y="2507618"/>
            <a:ext cx="6309360" cy="4184014"/>
          </a:xfrm>
        </p:spPr>
        <p:txBody>
          <a:bodyPr anchor="b"/>
          <a:lstStyle>
            <a:lvl1pPr>
              <a:defRPr sz="4800"/>
            </a:lvl1pPr>
          </a:lstStyle>
          <a:p>
            <a:r>
              <a:rPr lang="en-US"/>
              <a:t>Click to edit Master title style</a:t>
            </a:r>
            <a:endParaRPr lang="en-US" dirty="0"/>
          </a:p>
        </p:txBody>
      </p:sp>
      <p:sp>
        <p:nvSpPr>
          <p:cNvPr id="3" name="Text Placeholder 2"/>
          <p:cNvSpPr>
            <a:spLocks noGrp="1"/>
          </p:cNvSpPr>
          <p:nvPr>
            <p:ph type="body" idx="1"/>
          </p:nvPr>
        </p:nvSpPr>
        <p:spPr>
          <a:xfrm>
            <a:off x="499110" y="6731215"/>
            <a:ext cx="6309360" cy="2200274"/>
          </a:xfrm>
        </p:spPr>
        <p:txBody>
          <a:bodyPr/>
          <a:lstStyle>
            <a:lvl1pPr marL="0" indent="0">
              <a:buNone/>
              <a:defRPr sz="1920">
                <a:solidFill>
                  <a:schemeClr val="tx1"/>
                </a:solidFill>
              </a:defRPr>
            </a:lvl1pPr>
            <a:lvl2pPr marL="365760" indent="0">
              <a:buNone/>
              <a:defRPr sz="1600">
                <a:solidFill>
                  <a:schemeClr val="tx1">
                    <a:tint val="75000"/>
                  </a:schemeClr>
                </a:solidFill>
              </a:defRPr>
            </a:lvl2pPr>
            <a:lvl3pPr marL="731520" indent="0">
              <a:buNone/>
              <a:defRPr sz="1440">
                <a:solidFill>
                  <a:schemeClr val="tx1">
                    <a:tint val="75000"/>
                  </a:schemeClr>
                </a:solidFill>
              </a:defRPr>
            </a:lvl3pPr>
            <a:lvl4pPr marL="1097280" indent="0">
              <a:buNone/>
              <a:defRPr sz="1280">
                <a:solidFill>
                  <a:schemeClr val="tx1">
                    <a:tint val="75000"/>
                  </a:schemeClr>
                </a:solidFill>
              </a:defRPr>
            </a:lvl4pPr>
            <a:lvl5pPr marL="1463040" indent="0">
              <a:buNone/>
              <a:defRPr sz="1280">
                <a:solidFill>
                  <a:schemeClr val="tx1">
                    <a:tint val="75000"/>
                  </a:schemeClr>
                </a:solidFill>
              </a:defRPr>
            </a:lvl5pPr>
            <a:lvl6pPr marL="1828800" indent="0">
              <a:buNone/>
              <a:defRPr sz="1280">
                <a:solidFill>
                  <a:schemeClr val="tx1">
                    <a:tint val="75000"/>
                  </a:schemeClr>
                </a:solidFill>
              </a:defRPr>
            </a:lvl6pPr>
            <a:lvl7pPr marL="2194560" indent="0">
              <a:buNone/>
              <a:defRPr sz="1280">
                <a:solidFill>
                  <a:schemeClr val="tx1">
                    <a:tint val="75000"/>
                  </a:schemeClr>
                </a:solidFill>
              </a:defRPr>
            </a:lvl7pPr>
            <a:lvl8pPr marL="2560320" indent="0">
              <a:buNone/>
              <a:defRPr sz="1280">
                <a:solidFill>
                  <a:schemeClr val="tx1">
                    <a:tint val="75000"/>
                  </a:schemeClr>
                </a:solidFill>
              </a:defRPr>
            </a:lvl8pPr>
            <a:lvl9pPr marL="2926080" indent="0">
              <a:buNone/>
              <a:defRPr sz="12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BF1CEA8-0566-4A92-B25B-1B2FED06BBFC}" type="datetimeFigureOut">
              <a:rPr lang="en-US" smtClean="0"/>
              <a:t>2/28/2020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2463954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2920" y="2677584"/>
            <a:ext cx="310896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703320" y="2677584"/>
            <a:ext cx="310896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F1CEA8-0566-4A92-B25B-1B2FED06BBFC}" type="datetimeFigureOut">
              <a:rPr lang="en-US" smtClean="0"/>
              <a:t>2/28/2020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1227235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873" y="535519"/>
            <a:ext cx="6309360"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03874" y="2465706"/>
            <a:ext cx="3094672" cy="120840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a:t>Edit Master text styles</a:t>
            </a:r>
          </a:p>
        </p:txBody>
      </p:sp>
      <p:sp>
        <p:nvSpPr>
          <p:cNvPr id="4" name="Content Placeholder 3"/>
          <p:cNvSpPr>
            <a:spLocks noGrp="1"/>
          </p:cNvSpPr>
          <p:nvPr>
            <p:ph sz="half" idx="2"/>
          </p:nvPr>
        </p:nvSpPr>
        <p:spPr>
          <a:xfrm>
            <a:off x="503874" y="3674110"/>
            <a:ext cx="3094672"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703320" y="2465706"/>
            <a:ext cx="3109913" cy="120840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a:t>Edit Master text styles</a:t>
            </a:r>
          </a:p>
        </p:txBody>
      </p:sp>
      <p:sp>
        <p:nvSpPr>
          <p:cNvPr id="6" name="Content Placeholder 5"/>
          <p:cNvSpPr>
            <a:spLocks noGrp="1"/>
          </p:cNvSpPr>
          <p:nvPr>
            <p:ph sz="quarter" idx="4"/>
          </p:nvPr>
        </p:nvSpPr>
        <p:spPr>
          <a:xfrm>
            <a:off x="3703320" y="3674110"/>
            <a:ext cx="3109913"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F1CEA8-0566-4A92-B25B-1B2FED06BBFC}" type="datetimeFigureOut">
              <a:rPr lang="en-US" smtClean="0"/>
              <a:t>2/28/2020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688572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BF1CEA8-0566-4A92-B25B-1B2FED06BBFC}" type="datetimeFigureOut">
              <a:rPr lang="en-US" smtClean="0"/>
              <a:t>2/28/2020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1140587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F1CEA8-0566-4A92-B25B-1B2FED06BBFC}" type="datetimeFigureOut">
              <a:rPr lang="en-US" smtClean="0"/>
              <a:t>2/28/2020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1058498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873" y="670560"/>
            <a:ext cx="2359342" cy="2346960"/>
          </a:xfrm>
        </p:spPr>
        <p:txBody>
          <a:bodyPr anchor="b"/>
          <a:lstStyle>
            <a:lvl1pPr>
              <a:defRPr sz="2560"/>
            </a:lvl1pPr>
          </a:lstStyle>
          <a:p>
            <a:r>
              <a:rPr lang="en-US"/>
              <a:t>Click to edit Master title style</a:t>
            </a:r>
            <a:endParaRPr lang="en-US" dirty="0"/>
          </a:p>
        </p:txBody>
      </p:sp>
      <p:sp>
        <p:nvSpPr>
          <p:cNvPr id="3" name="Content Placeholder 2"/>
          <p:cNvSpPr>
            <a:spLocks noGrp="1"/>
          </p:cNvSpPr>
          <p:nvPr>
            <p:ph idx="1"/>
          </p:nvPr>
        </p:nvSpPr>
        <p:spPr>
          <a:xfrm>
            <a:off x="3109913" y="1448226"/>
            <a:ext cx="3703320" cy="7147983"/>
          </a:xfrm>
        </p:spPr>
        <p:txBody>
          <a:bodyPr/>
          <a:lstStyle>
            <a:lvl1pPr>
              <a:defRPr sz="2560"/>
            </a:lvl1pPr>
            <a:lvl2pPr>
              <a:defRPr sz="2240"/>
            </a:lvl2pPr>
            <a:lvl3pPr>
              <a:defRPr sz="192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3873" y="3017520"/>
            <a:ext cx="2359342" cy="5590329"/>
          </a:xfrm>
        </p:spPr>
        <p:txBody>
          <a:bodyPr/>
          <a:lstStyle>
            <a:lvl1pPr marL="0" indent="0">
              <a:buNone/>
              <a:defRPr sz="1280"/>
            </a:lvl1pPr>
            <a:lvl2pPr marL="365760" indent="0">
              <a:buNone/>
              <a:defRPr sz="1120"/>
            </a:lvl2pPr>
            <a:lvl3pPr marL="731520" indent="0">
              <a:buNone/>
              <a:defRPr sz="960"/>
            </a:lvl3pPr>
            <a:lvl4pPr marL="1097280" indent="0">
              <a:buNone/>
              <a:defRPr sz="800"/>
            </a:lvl4pPr>
            <a:lvl5pPr marL="1463040" indent="0">
              <a:buNone/>
              <a:defRPr sz="800"/>
            </a:lvl5pPr>
            <a:lvl6pPr marL="1828800" indent="0">
              <a:buNone/>
              <a:defRPr sz="800"/>
            </a:lvl6pPr>
            <a:lvl7pPr marL="2194560" indent="0">
              <a:buNone/>
              <a:defRPr sz="800"/>
            </a:lvl7pPr>
            <a:lvl8pPr marL="2560320" indent="0">
              <a:buNone/>
              <a:defRPr sz="800"/>
            </a:lvl8pPr>
            <a:lvl9pPr marL="2926080"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DBF1CEA8-0566-4A92-B25B-1B2FED06BBFC}" type="datetimeFigureOut">
              <a:rPr lang="en-US" smtClean="0"/>
              <a:t>2/28/2020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3583405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873" y="670560"/>
            <a:ext cx="2359342" cy="2346960"/>
          </a:xfrm>
        </p:spPr>
        <p:txBody>
          <a:bodyPr anchor="b"/>
          <a:lstStyle>
            <a:lvl1pPr>
              <a:defRPr sz="2560"/>
            </a:lvl1pPr>
          </a:lstStyle>
          <a:p>
            <a:r>
              <a:rPr lang="en-US"/>
              <a:t>Click to edit Master title style</a:t>
            </a:r>
            <a:endParaRPr lang="en-US" dirty="0"/>
          </a:p>
        </p:txBody>
      </p:sp>
      <p:sp>
        <p:nvSpPr>
          <p:cNvPr id="3" name="Picture Placeholder 2"/>
          <p:cNvSpPr>
            <a:spLocks noGrp="1" noChangeAspect="1"/>
          </p:cNvSpPr>
          <p:nvPr>
            <p:ph type="pic" idx="1"/>
          </p:nvPr>
        </p:nvSpPr>
        <p:spPr>
          <a:xfrm>
            <a:off x="3109913" y="1448226"/>
            <a:ext cx="3703320" cy="7147983"/>
          </a:xfrm>
        </p:spPr>
        <p:txBody>
          <a:bodyPr anchor="t"/>
          <a:lstStyle>
            <a:lvl1pPr marL="0" indent="0">
              <a:buNone/>
              <a:defRPr sz="2560"/>
            </a:lvl1pPr>
            <a:lvl2pPr marL="365760" indent="0">
              <a:buNone/>
              <a:defRPr sz="2240"/>
            </a:lvl2pPr>
            <a:lvl3pPr marL="731520" indent="0">
              <a:buNone/>
              <a:defRPr sz="1920"/>
            </a:lvl3pPr>
            <a:lvl4pPr marL="1097280" indent="0">
              <a:buNone/>
              <a:defRPr sz="1600"/>
            </a:lvl4pPr>
            <a:lvl5pPr marL="1463040" indent="0">
              <a:buNone/>
              <a:defRPr sz="1600"/>
            </a:lvl5pPr>
            <a:lvl6pPr marL="1828800" indent="0">
              <a:buNone/>
              <a:defRPr sz="1600"/>
            </a:lvl6pPr>
            <a:lvl7pPr marL="2194560" indent="0">
              <a:buNone/>
              <a:defRPr sz="1600"/>
            </a:lvl7pPr>
            <a:lvl8pPr marL="2560320" indent="0">
              <a:buNone/>
              <a:defRPr sz="1600"/>
            </a:lvl8pPr>
            <a:lvl9pPr marL="292608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03873" y="3017520"/>
            <a:ext cx="2359342" cy="5590329"/>
          </a:xfrm>
        </p:spPr>
        <p:txBody>
          <a:bodyPr/>
          <a:lstStyle>
            <a:lvl1pPr marL="0" indent="0">
              <a:buNone/>
              <a:defRPr sz="1280"/>
            </a:lvl1pPr>
            <a:lvl2pPr marL="365760" indent="0">
              <a:buNone/>
              <a:defRPr sz="1120"/>
            </a:lvl2pPr>
            <a:lvl3pPr marL="731520" indent="0">
              <a:buNone/>
              <a:defRPr sz="960"/>
            </a:lvl3pPr>
            <a:lvl4pPr marL="1097280" indent="0">
              <a:buNone/>
              <a:defRPr sz="800"/>
            </a:lvl4pPr>
            <a:lvl5pPr marL="1463040" indent="0">
              <a:buNone/>
              <a:defRPr sz="800"/>
            </a:lvl5pPr>
            <a:lvl6pPr marL="1828800" indent="0">
              <a:buNone/>
              <a:defRPr sz="800"/>
            </a:lvl6pPr>
            <a:lvl7pPr marL="2194560" indent="0">
              <a:buNone/>
              <a:defRPr sz="800"/>
            </a:lvl7pPr>
            <a:lvl8pPr marL="2560320" indent="0">
              <a:buNone/>
              <a:defRPr sz="800"/>
            </a:lvl8pPr>
            <a:lvl9pPr marL="2926080" indent="0">
              <a:buNone/>
              <a:defRPr sz="800"/>
            </a:lvl9pPr>
          </a:lstStyle>
          <a:p>
            <a:pPr lvl="0"/>
            <a:r>
              <a:rPr lang="en-US"/>
              <a:t>Edit Master text styles</a:t>
            </a:r>
          </a:p>
        </p:txBody>
      </p:sp>
      <p:sp>
        <p:nvSpPr>
          <p:cNvPr id="5" name="Date Placeholder 4"/>
          <p:cNvSpPr>
            <a:spLocks noGrp="1"/>
          </p:cNvSpPr>
          <p:nvPr>
            <p:ph type="dt" sz="half" idx="10"/>
          </p:nvPr>
        </p:nvSpPr>
        <p:spPr/>
        <p:txBody>
          <a:bodyPr/>
          <a:lstStyle/>
          <a:p>
            <a:fld id="{DBF1CEA8-0566-4A92-B25B-1B2FED06BBFC}" type="datetimeFigureOut">
              <a:rPr lang="en-US" smtClean="0"/>
              <a:t>2/28/2020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542F30-F65D-45B7-ADB9-C2C26C5AFE6D}" type="slidenum">
              <a:rPr lang="en-US" smtClean="0"/>
              <a:t>‹#›</a:t>
            </a:fld>
            <a:endParaRPr lang="en-US"/>
          </a:p>
        </p:txBody>
      </p:sp>
    </p:spTree>
    <p:extLst>
      <p:ext uri="{BB962C8B-B14F-4D97-AF65-F5344CB8AC3E}">
        <p14:creationId xmlns:p14="http://schemas.microsoft.com/office/powerpoint/2010/main" val="2820703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535519"/>
            <a:ext cx="6309360"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2920" y="2677584"/>
            <a:ext cx="6309360"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02920" y="9322649"/>
            <a:ext cx="1645920" cy="535517"/>
          </a:xfrm>
          <a:prstGeom prst="rect">
            <a:avLst/>
          </a:prstGeom>
        </p:spPr>
        <p:txBody>
          <a:bodyPr vert="horz" lIns="91440" tIns="45720" rIns="91440" bIns="45720" rtlCol="0" anchor="ctr"/>
          <a:lstStyle>
            <a:lvl1pPr algn="l">
              <a:defRPr sz="960">
                <a:solidFill>
                  <a:schemeClr val="tx1">
                    <a:tint val="75000"/>
                  </a:schemeClr>
                </a:solidFill>
              </a:defRPr>
            </a:lvl1pPr>
          </a:lstStyle>
          <a:p>
            <a:fld id="{DBF1CEA8-0566-4A92-B25B-1B2FED06BBFC}" type="datetimeFigureOut">
              <a:rPr lang="en-US" smtClean="0"/>
              <a:t>2/28/2020</a:t>
            </a:fld>
            <a:endParaRPr lang="en-US"/>
          </a:p>
        </p:txBody>
      </p:sp>
      <p:sp>
        <p:nvSpPr>
          <p:cNvPr id="5" name="Footer Placeholder 4"/>
          <p:cNvSpPr>
            <a:spLocks noGrp="1"/>
          </p:cNvSpPr>
          <p:nvPr>
            <p:ph type="ftr" sz="quarter" idx="3"/>
          </p:nvPr>
        </p:nvSpPr>
        <p:spPr>
          <a:xfrm>
            <a:off x="2423160" y="9322649"/>
            <a:ext cx="2468880" cy="535517"/>
          </a:xfrm>
          <a:prstGeom prst="rect">
            <a:avLst/>
          </a:prstGeom>
        </p:spPr>
        <p:txBody>
          <a:bodyPr vert="horz" lIns="91440" tIns="45720" rIns="91440" bIns="45720" rtlCol="0" anchor="ctr"/>
          <a:lstStyle>
            <a:lvl1pPr algn="ctr">
              <a:defRPr sz="9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166360" y="9322649"/>
            <a:ext cx="1645920" cy="535517"/>
          </a:xfrm>
          <a:prstGeom prst="rect">
            <a:avLst/>
          </a:prstGeom>
        </p:spPr>
        <p:txBody>
          <a:bodyPr vert="horz" lIns="91440" tIns="45720" rIns="91440" bIns="45720" rtlCol="0" anchor="ctr"/>
          <a:lstStyle>
            <a:lvl1pPr algn="r">
              <a:defRPr sz="960">
                <a:solidFill>
                  <a:schemeClr val="tx1">
                    <a:tint val="75000"/>
                  </a:schemeClr>
                </a:solidFill>
              </a:defRPr>
            </a:lvl1pPr>
          </a:lstStyle>
          <a:p>
            <a:fld id="{55542F30-F65D-45B7-ADB9-C2C26C5AFE6D}" type="slidenum">
              <a:rPr lang="en-US" smtClean="0"/>
              <a:t>‹#›</a:t>
            </a:fld>
            <a:endParaRPr lang="en-US"/>
          </a:p>
        </p:txBody>
      </p:sp>
    </p:spTree>
    <p:extLst>
      <p:ext uri="{BB962C8B-B14F-4D97-AF65-F5344CB8AC3E}">
        <p14:creationId xmlns:p14="http://schemas.microsoft.com/office/powerpoint/2010/main" val="3593762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31520" rtl="0" eaLnBrk="1" latinLnBrk="0" hangingPunct="1">
        <a:lnSpc>
          <a:spcPct val="90000"/>
        </a:lnSpc>
        <a:spcBef>
          <a:spcPct val="0"/>
        </a:spcBef>
        <a:buNone/>
        <a:defRPr sz="3520" kern="1200">
          <a:solidFill>
            <a:schemeClr val="tx1"/>
          </a:solidFill>
          <a:latin typeface="+mj-lt"/>
          <a:ea typeface="+mj-ea"/>
          <a:cs typeface="+mj-cs"/>
        </a:defRPr>
      </a:lvl1pPr>
    </p:titleStyle>
    <p:bodyStyle>
      <a:lvl1pPr marL="182880" indent="-182880" algn="l" defTabSz="731520" rtl="0" eaLnBrk="1" latinLnBrk="0" hangingPunct="1">
        <a:lnSpc>
          <a:spcPct val="90000"/>
        </a:lnSpc>
        <a:spcBef>
          <a:spcPts val="800"/>
        </a:spcBef>
        <a:buFont typeface="Arial" panose="020B0604020202020204" pitchFamily="34" charset="0"/>
        <a:buChar char="•"/>
        <a:defRPr sz="2240" kern="1200">
          <a:solidFill>
            <a:schemeClr val="tx1"/>
          </a:solidFill>
          <a:latin typeface="+mn-lt"/>
          <a:ea typeface="+mn-ea"/>
          <a:cs typeface="+mn-cs"/>
        </a:defRPr>
      </a:lvl1pPr>
      <a:lvl2pPr marL="548640" indent="-182880" algn="l" defTabSz="731520" rtl="0" eaLnBrk="1" latinLnBrk="0" hangingPunct="1">
        <a:lnSpc>
          <a:spcPct val="90000"/>
        </a:lnSpc>
        <a:spcBef>
          <a:spcPts val="400"/>
        </a:spcBef>
        <a:buFont typeface="Arial" panose="020B0604020202020204" pitchFamily="34" charset="0"/>
        <a:buChar char="•"/>
        <a:defRPr sz="1920" kern="1200">
          <a:solidFill>
            <a:schemeClr val="tx1"/>
          </a:solidFill>
          <a:latin typeface="+mn-lt"/>
          <a:ea typeface="+mn-ea"/>
          <a:cs typeface="+mn-cs"/>
        </a:defRPr>
      </a:lvl2pPr>
      <a:lvl3pPr marL="914400" indent="-182880" algn="l" defTabSz="73152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3pPr>
      <a:lvl4pPr marL="128016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4pPr>
      <a:lvl5pPr marL="164592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5pPr>
      <a:lvl6pPr marL="201168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6pPr>
      <a:lvl7pPr marL="237744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7pPr>
      <a:lvl8pPr marL="274320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8pPr>
      <a:lvl9pPr marL="310896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9pPr>
    </p:bodyStyle>
    <p:otherStyle>
      <a:defPPr>
        <a:defRPr lang="en-US"/>
      </a:defPPr>
      <a:lvl1pPr marL="0" algn="l" defTabSz="731520" rtl="0" eaLnBrk="1" latinLnBrk="0" hangingPunct="1">
        <a:defRPr sz="1440" kern="1200">
          <a:solidFill>
            <a:schemeClr val="tx1"/>
          </a:solidFill>
          <a:latin typeface="+mn-lt"/>
          <a:ea typeface="+mn-ea"/>
          <a:cs typeface="+mn-cs"/>
        </a:defRPr>
      </a:lvl1pPr>
      <a:lvl2pPr marL="365760" algn="l" defTabSz="731520" rtl="0" eaLnBrk="1" latinLnBrk="0" hangingPunct="1">
        <a:defRPr sz="1440" kern="1200">
          <a:solidFill>
            <a:schemeClr val="tx1"/>
          </a:solidFill>
          <a:latin typeface="+mn-lt"/>
          <a:ea typeface="+mn-ea"/>
          <a:cs typeface="+mn-cs"/>
        </a:defRPr>
      </a:lvl2pPr>
      <a:lvl3pPr marL="731520" algn="l" defTabSz="731520" rtl="0" eaLnBrk="1" latinLnBrk="0" hangingPunct="1">
        <a:defRPr sz="1440" kern="1200">
          <a:solidFill>
            <a:schemeClr val="tx1"/>
          </a:solidFill>
          <a:latin typeface="+mn-lt"/>
          <a:ea typeface="+mn-ea"/>
          <a:cs typeface="+mn-cs"/>
        </a:defRPr>
      </a:lvl3pPr>
      <a:lvl4pPr marL="1097280" algn="l" defTabSz="731520" rtl="0" eaLnBrk="1" latinLnBrk="0" hangingPunct="1">
        <a:defRPr sz="1440" kern="1200">
          <a:solidFill>
            <a:schemeClr val="tx1"/>
          </a:solidFill>
          <a:latin typeface="+mn-lt"/>
          <a:ea typeface="+mn-ea"/>
          <a:cs typeface="+mn-cs"/>
        </a:defRPr>
      </a:lvl4pPr>
      <a:lvl5pPr marL="1463040" algn="l" defTabSz="731520" rtl="0" eaLnBrk="1" latinLnBrk="0" hangingPunct="1">
        <a:defRPr sz="1440" kern="1200">
          <a:solidFill>
            <a:schemeClr val="tx1"/>
          </a:solidFill>
          <a:latin typeface="+mn-lt"/>
          <a:ea typeface="+mn-ea"/>
          <a:cs typeface="+mn-cs"/>
        </a:defRPr>
      </a:lvl5pPr>
      <a:lvl6pPr marL="1828800" algn="l" defTabSz="731520" rtl="0" eaLnBrk="1" latinLnBrk="0" hangingPunct="1">
        <a:defRPr sz="1440" kern="1200">
          <a:solidFill>
            <a:schemeClr val="tx1"/>
          </a:solidFill>
          <a:latin typeface="+mn-lt"/>
          <a:ea typeface="+mn-ea"/>
          <a:cs typeface="+mn-cs"/>
        </a:defRPr>
      </a:lvl6pPr>
      <a:lvl7pPr marL="2194560" algn="l" defTabSz="731520" rtl="0" eaLnBrk="1" latinLnBrk="0" hangingPunct="1">
        <a:defRPr sz="1440" kern="1200">
          <a:solidFill>
            <a:schemeClr val="tx1"/>
          </a:solidFill>
          <a:latin typeface="+mn-lt"/>
          <a:ea typeface="+mn-ea"/>
          <a:cs typeface="+mn-cs"/>
        </a:defRPr>
      </a:lvl7pPr>
      <a:lvl8pPr marL="2560320" algn="l" defTabSz="731520" rtl="0" eaLnBrk="1" latinLnBrk="0" hangingPunct="1">
        <a:defRPr sz="1440" kern="1200">
          <a:solidFill>
            <a:schemeClr val="tx1"/>
          </a:solidFill>
          <a:latin typeface="+mn-lt"/>
          <a:ea typeface="+mn-ea"/>
          <a:cs typeface="+mn-cs"/>
        </a:defRPr>
      </a:lvl8pPr>
      <a:lvl9pPr marL="2926080" algn="l" defTabSz="731520" rtl="0" eaLnBrk="1" latinLnBrk="0" hangingPunct="1">
        <a:defRPr sz="14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568960" y="5976552"/>
            <a:ext cx="6177280" cy="1384995"/>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Supplemental Figure 1. Histological validation in KPT mouse model for subsequent laser-capture </a:t>
            </a:r>
            <a:r>
              <a:rPr lang="en-US" sz="1200" b="1" dirty="0" err="1">
                <a:latin typeface="Times New Roman" panose="02020603050405020304" pitchFamily="18" charset="0"/>
                <a:cs typeface="Times New Roman" panose="02020603050405020304" pitchFamily="18" charset="0"/>
              </a:rPr>
              <a:t>microdissection</a:t>
            </a:r>
            <a:r>
              <a:rPr lang="en-US" sz="1200" b="1" dirty="0">
                <a:latin typeface="Times New Roman" panose="02020603050405020304" pitchFamily="18" charset="0"/>
                <a:cs typeface="Times New Roman" panose="02020603050405020304" pitchFamily="18" charset="0"/>
              </a:rPr>
              <a:t> and RNA-seq. </a:t>
            </a:r>
            <a:r>
              <a:rPr lang="en-US" sz="1200" dirty="0">
                <a:latin typeface="Times New Roman" panose="02020603050405020304" pitchFamily="18" charset="0"/>
                <a:cs typeface="Times New Roman" panose="02020603050405020304" pitchFamily="18" charset="0"/>
              </a:rPr>
              <a:t>Representative multiplexed immunofluorescence micrographs of</a:t>
            </a:r>
            <a:r>
              <a:rPr lang="en-US" sz="1200" b="1" dirty="0">
                <a:latin typeface="Times New Roman" panose="02020603050405020304" pitchFamily="18" charset="0"/>
                <a:cs typeface="Times New Roman" panose="02020603050405020304" pitchFamily="18" charset="0"/>
              </a:rPr>
              <a:t> (A) </a:t>
            </a:r>
            <a:r>
              <a:rPr lang="en-US" sz="1200" dirty="0">
                <a:latin typeface="Times New Roman" panose="02020603050405020304" pitchFamily="18" charset="0"/>
                <a:cs typeface="Times New Roman" panose="02020603050405020304" pitchFamily="18" charset="0"/>
              </a:rPr>
              <a:t>healthy pancreas (HP) (Cpa1</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CK19</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Sox9</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a:t>
            </a:r>
            <a:r>
              <a:rPr lang="en-US" sz="1200" b="1" dirty="0">
                <a:latin typeface="Times New Roman" panose="02020603050405020304" pitchFamily="18" charset="0"/>
                <a:cs typeface="Times New Roman" panose="02020603050405020304" pitchFamily="18" charset="0"/>
              </a:rPr>
              <a:t> (B) </a:t>
            </a:r>
            <a:r>
              <a:rPr lang="en-US" sz="1200" dirty="0">
                <a:latin typeface="Times New Roman" panose="02020603050405020304" pitchFamily="18" charset="0"/>
                <a:cs typeface="Times New Roman" panose="02020603050405020304" pitchFamily="18" charset="0"/>
              </a:rPr>
              <a:t>Acinar to ductal metaplasia (ADM) (Cpa1</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Sox9</a:t>
            </a:r>
            <a:r>
              <a:rPr lang="en-US" sz="1200" baseline="30000" dirty="0">
                <a:latin typeface="Times New Roman" panose="02020603050405020304" pitchFamily="18" charset="0"/>
                <a:cs typeface="Times New Roman" panose="02020603050405020304" pitchFamily="18" charset="0"/>
              </a:rPr>
              <a:t>lo</a:t>
            </a:r>
            <a:r>
              <a:rPr lang="en-US" sz="1200" dirty="0">
                <a:latin typeface="Times New Roman" panose="02020603050405020304" pitchFamily="18" charset="0"/>
                <a:cs typeface="Times New Roman" panose="02020603050405020304" pitchFamily="18" charset="0"/>
              </a:rPr>
              <a:t>,</a:t>
            </a:r>
            <a:r>
              <a:rPr lang="en-US" sz="1200" baseline="30000"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CK19</a:t>
            </a:r>
            <a:r>
              <a:rPr lang="en-US" sz="1200" baseline="30000" dirty="0">
                <a:latin typeface="Times New Roman" panose="02020603050405020304" pitchFamily="18" charset="0"/>
                <a:cs typeface="Times New Roman" panose="02020603050405020304" pitchFamily="18" charset="0"/>
              </a:rPr>
              <a:t>lo</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(C) </a:t>
            </a:r>
            <a:r>
              <a:rPr lang="en-US" sz="1200" dirty="0">
                <a:latin typeface="Times New Roman" panose="02020603050405020304" pitchFamily="18" charset="0"/>
                <a:cs typeface="Times New Roman" panose="02020603050405020304" pitchFamily="18" charset="0"/>
              </a:rPr>
              <a:t>Pancreatic intraepithelial neoplasia (</a:t>
            </a:r>
            <a:r>
              <a:rPr lang="en-US" sz="1200" dirty="0" err="1">
                <a:latin typeface="Times New Roman" panose="02020603050405020304" pitchFamily="18" charset="0"/>
                <a:cs typeface="Times New Roman" panose="02020603050405020304" pitchFamily="18" charset="0"/>
              </a:rPr>
              <a:t>PanIN</a:t>
            </a:r>
            <a:r>
              <a:rPr lang="en-US" sz="1200" dirty="0">
                <a:latin typeface="Times New Roman" panose="02020603050405020304" pitchFamily="18" charset="0"/>
                <a:cs typeface="Times New Roman" panose="02020603050405020304" pitchFamily="18" charset="0"/>
              </a:rPr>
              <a:t>) (Cpa1</a:t>
            </a:r>
            <a:r>
              <a:rPr lang="en-US" sz="1200" baseline="30000" dirty="0">
                <a:latin typeface="Times New Roman" panose="02020603050405020304" pitchFamily="18" charset="0"/>
                <a:cs typeface="Times New Roman" panose="02020603050405020304" pitchFamily="18" charset="0"/>
              </a:rPr>
              <a:t>lo</a:t>
            </a:r>
            <a:r>
              <a:rPr lang="en-US" sz="1200" dirty="0">
                <a:latin typeface="Times New Roman" panose="02020603050405020304" pitchFamily="18" charset="0"/>
                <a:cs typeface="Times New Roman" panose="02020603050405020304" pitchFamily="18" charset="0"/>
              </a:rPr>
              <a:t>,CK19</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Sox9</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and </a:t>
            </a:r>
            <a:r>
              <a:rPr lang="en-US" sz="1200" b="1" dirty="0">
                <a:latin typeface="Times New Roman" panose="02020603050405020304" pitchFamily="18" charset="0"/>
                <a:cs typeface="Times New Roman" panose="02020603050405020304" pitchFamily="18" charset="0"/>
              </a:rPr>
              <a:t>(D) </a:t>
            </a:r>
            <a:r>
              <a:rPr lang="en-US" sz="1200" dirty="0">
                <a:latin typeface="Times New Roman" panose="02020603050405020304" pitchFamily="18" charset="0"/>
                <a:cs typeface="Times New Roman" panose="02020603050405020304" pitchFamily="18" charset="0"/>
              </a:rPr>
              <a:t>pancreatic ductal adenocarcinoma (PDAC) (Cpa1</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CK19</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Sox9</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are shown with corresponding biomarkers in color.</a:t>
            </a:r>
            <a:r>
              <a:rPr lang="en-US" sz="1200" b="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Representative lesions are bordered by dashed lines. All images representative of </a:t>
            </a:r>
            <a:r>
              <a:rPr lang="en-US" sz="1200" i="1" dirty="0">
                <a:latin typeface="Times New Roman" panose="02020603050405020304" pitchFamily="18" charset="0"/>
                <a:cs typeface="Times New Roman" panose="02020603050405020304" pitchFamily="18" charset="0"/>
              </a:rPr>
              <a:t>n</a:t>
            </a:r>
            <a:r>
              <a:rPr lang="en-US" sz="1200" dirty="0">
                <a:latin typeface="Times New Roman" panose="02020603050405020304" pitchFamily="18" charset="0"/>
                <a:cs typeface="Times New Roman" panose="02020603050405020304" pitchFamily="18" charset="0"/>
              </a:rPr>
              <a:t>≥3 per group. Scale bars = 100µm.</a:t>
            </a:r>
          </a:p>
        </p:txBody>
      </p:sp>
      <p:pic>
        <p:nvPicPr>
          <p:cNvPr id="4" name="Picture 3">
            <a:extLst>
              <a:ext uri="{FF2B5EF4-FFF2-40B4-BE49-F238E27FC236}">
                <a16:creationId xmlns:a16="http://schemas.microsoft.com/office/drawing/2014/main" id="{435D9A34-21C2-4CF9-AD76-F2C771C44E8D}"/>
              </a:ext>
            </a:extLst>
          </p:cNvPr>
          <p:cNvPicPr>
            <a:picLocks noChangeAspect="1"/>
          </p:cNvPicPr>
          <p:nvPr/>
        </p:nvPicPr>
        <p:blipFill>
          <a:blip r:embed="rId3"/>
          <a:stretch>
            <a:fillRect/>
          </a:stretch>
        </p:blipFill>
        <p:spPr>
          <a:xfrm>
            <a:off x="1186214" y="1717165"/>
            <a:ext cx="4596782" cy="4078577"/>
          </a:xfrm>
          <a:prstGeom prst="rect">
            <a:avLst/>
          </a:prstGeom>
        </p:spPr>
      </p:pic>
    </p:spTree>
    <p:extLst>
      <p:ext uri="{BB962C8B-B14F-4D97-AF65-F5344CB8AC3E}">
        <p14:creationId xmlns:p14="http://schemas.microsoft.com/office/powerpoint/2010/main" val="1031209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FF28AD2-EB55-4577-94C8-A6FEB4E52FD1}"/>
              </a:ext>
            </a:extLst>
          </p:cNvPr>
          <p:cNvPicPr>
            <a:picLocks noChangeAspect="1"/>
          </p:cNvPicPr>
          <p:nvPr/>
        </p:nvPicPr>
        <p:blipFill>
          <a:blip r:embed="rId2"/>
          <a:stretch>
            <a:fillRect/>
          </a:stretch>
        </p:blipFill>
        <p:spPr>
          <a:xfrm>
            <a:off x="748455" y="426278"/>
            <a:ext cx="5818289" cy="6806272"/>
          </a:xfrm>
          <a:prstGeom prst="rect">
            <a:avLst/>
          </a:prstGeom>
        </p:spPr>
      </p:pic>
      <p:sp>
        <p:nvSpPr>
          <p:cNvPr id="7" name="TextBox 6">
            <a:extLst>
              <a:ext uri="{FF2B5EF4-FFF2-40B4-BE49-F238E27FC236}">
                <a16:creationId xmlns:a16="http://schemas.microsoft.com/office/drawing/2014/main" id="{79ED18E4-5295-405F-8AEE-8A521CA5E3C0}"/>
              </a:ext>
            </a:extLst>
          </p:cNvPr>
          <p:cNvSpPr txBox="1"/>
          <p:nvPr/>
        </p:nvSpPr>
        <p:spPr>
          <a:xfrm>
            <a:off x="524256" y="7001005"/>
            <a:ext cx="6327648" cy="2492990"/>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Supplemental Figure 1. Determining the minimum effective dose Aza in various PDAC cell lines.</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(A)</a:t>
            </a:r>
            <a:r>
              <a:rPr lang="en-US" sz="1200" dirty="0">
                <a:latin typeface="Times New Roman" panose="02020603050405020304" pitchFamily="18" charset="0"/>
                <a:cs typeface="Times New Roman" panose="02020603050405020304" pitchFamily="18" charset="0"/>
              </a:rPr>
              <a:t> Mouse (KPT277, Pan02) and human (PANC1, MiaPaCa-2, Hs-766-T) pancreatic cancer cell lines were treated with Aza at the indicated concentrations for 96 hours, and viability was assayed using MTT. Bars represent relative viability to vehicle (DMSO)(0µM) treated cells with error bars representing SEM. </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-values were calculated using one-way ANOVA followed by </a:t>
            </a:r>
            <a:r>
              <a:rPr lang="en-US" sz="1200" dirty="0" err="1">
                <a:latin typeface="Times New Roman" panose="02020603050405020304" pitchFamily="18" charset="0"/>
                <a:cs typeface="Times New Roman" panose="02020603050405020304" pitchFamily="18" charset="0"/>
              </a:rPr>
              <a:t>Dunnet’s</a:t>
            </a:r>
            <a:r>
              <a:rPr lang="en-US" sz="1200" dirty="0">
                <a:latin typeface="Times New Roman" panose="02020603050405020304" pitchFamily="18" charset="0"/>
                <a:cs typeface="Times New Roman" panose="02020603050405020304" pitchFamily="18" charset="0"/>
              </a:rPr>
              <a:t> multiple comparisons. *</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&lt;0.05, **</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&lt;0.01, ***</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&lt;0.001, ****</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&lt;0.0001. (B) Protein lysates from KPT277 cells treated with 0, 5, and 10µM Aza for 72 hours were immunoblotted using an anti-DNMT1 antibody. Relative band quantification is shown below. Molecular weight markers (</a:t>
            </a:r>
            <a:r>
              <a:rPr lang="en-US" sz="1200" dirty="0" err="1">
                <a:latin typeface="Times New Roman" panose="02020603050405020304" pitchFamily="18" charset="0"/>
                <a:cs typeface="Times New Roman" panose="02020603050405020304" pitchFamily="18" charset="0"/>
              </a:rPr>
              <a:t>m.w</a:t>
            </a:r>
            <a:r>
              <a:rPr lang="en-US" sz="1200" dirty="0">
                <a:latin typeface="Times New Roman" panose="02020603050405020304" pitchFamily="18" charset="0"/>
                <a:cs typeface="Times New Roman" panose="02020603050405020304" pitchFamily="18" charset="0"/>
              </a:rPr>
              <a:t>.) are annotated. </a:t>
            </a:r>
            <a:r>
              <a:rPr lang="en-US" sz="1200" b="1" dirty="0">
                <a:latin typeface="Times New Roman" panose="02020603050405020304" pitchFamily="18" charset="0"/>
                <a:cs typeface="Times New Roman" panose="02020603050405020304" pitchFamily="18" charset="0"/>
              </a:rPr>
              <a:t>(C)</a:t>
            </a:r>
            <a:r>
              <a:rPr lang="en-US" sz="1200" dirty="0">
                <a:latin typeface="Times New Roman" panose="02020603050405020304" pitchFamily="18" charset="0"/>
                <a:cs typeface="Times New Roman" panose="02020603050405020304" pitchFamily="18" charset="0"/>
              </a:rPr>
              <a:t> Methyl-specific PCR for the IAP gene promoter was preformed on genomic DNA isolated from KPT277 cells treated with Aza or DMSO at 10µM for 48 and 96 hours. Primers for unmethylated (U) and methylated (M) DNA were used. Quantification of percent unmethylated DNA for Aza-treated samples compared to DMSO is shown below. Representative data of 3 experiments (biological replicates). </a:t>
            </a:r>
          </a:p>
        </p:txBody>
      </p:sp>
    </p:spTree>
    <p:extLst>
      <p:ext uri="{BB962C8B-B14F-4D97-AF65-F5344CB8AC3E}">
        <p14:creationId xmlns:p14="http://schemas.microsoft.com/office/powerpoint/2010/main" val="386501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6604" y="5616645"/>
            <a:ext cx="6014720" cy="1384995"/>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Supplemental Figure 3. KPT277 Tumor Growth Rates from Mice Treated with DMSO and Aza. (A) </a:t>
            </a:r>
            <a:r>
              <a:rPr lang="en-US" sz="1200" dirty="0">
                <a:latin typeface="Times New Roman" panose="02020603050405020304" pitchFamily="18" charset="0"/>
                <a:cs typeface="Times New Roman" panose="02020603050405020304" pitchFamily="18" charset="0"/>
              </a:rPr>
              <a:t>Tumor growth curves of individual tumors from Aza-treated mice. Pictures are matched to the tumor curve. </a:t>
            </a:r>
            <a:r>
              <a:rPr lang="en-US" sz="1200" b="1" dirty="0">
                <a:latin typeface="Times New Roman" panose="02020603050405020304" pitchFamily="18" charset="0"/>
                <a:cs typeface="Times New Roman" panose="02020603050405020304" pitchFamily="18" charset="0"/>
              </a:rPr>
              <a:t>(B) </a:t>
            </a:r>
            <a:r>
              <a:rPr lang="en-US" sz="1200" dirty="0">
                <a:latin typeface="Times New Roman" panose="02020603050405020304" pitchFamily="18" charset="0"/>
                <a:cs typeface="Times New Roman" panose="02020603050405020304" pitchFamily="18" charset="0"/>
              </a:rPr>
              <a:t>Tumor growth curves of individual tumors from DMSO-treated mice. Pictures are matched to the tumor curve. </a:t>
            </a:r>
            <a:r>
              <a:rPr lang="en-US" sz="1200" b="1" dirty="0">
                <a:latin typeface="Times New Roman" panose="02020603050405020304" pitchFamily="18" charset="0"/>
                <a:cs typeface="Times New Roman" panose="02020603050405020304" pitchFamily="18" charset="0"/>
              </a:rPr>
              <a:t>(C) </a:t>
            </a:r>
            <a:r>
              <a:rPr lang="en-US" sz="1200" dirty="0">
                <a:latin typeface="Times New Roman" panose="02020603050405020304" pitchFamily="18" charset="0"/>
                <a:cs typeface="Times New Roman" panose="02020603050405020304" pitchFamily="18" charset="0"/>
              </a:rPr>
              <a:t>Pictures taken during tumor excision after euthanasia of mice from the Aza-treated group with regressed, non-palpable tumors.  M=mammary gland, L=leg, S=spine. Approximate area previously occupied by tumor is encircled with dashed white line. Arrow indicates possible remaining tumor cells. </a:t>
            </a:r>
            <a:endParaRPr lang="en-US" sz="1200" b="1" dirty="0">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30BD18E6-8B38-435B-84AF-D66840FCF073}"/>
              </a:ext>
            </a:extLst>
          </p:cNvPr>
          <p:cNvPicPr>
            <a:picLocks noChangeAspect="1"/>
          </p:cNvPicPr>
          <p:nvPr/>
        </p:nvPicPr>
        <p:blipFill>
          <a:blip r:embed="rId2"/>
          <a:stretch>
            <a:fillRect/>
          </a:stretch>
        </p:blipFill>
        <p:spPr>
          <a:xfrm>
            <a:off x="1186683" y="1143000"/>
            <a:ext cx="4644318" cy="4213258"/>
          </a:xfrm>
          <a:prstGeom prst="rect">
            <a:avLst/>
          </a:prstGeom>
        </p:spPr>
      </p:pic>
    </p:spTree>
    <p:extLst>
      <p:ext uri="{BB962C8B-B14F-4D97-AF65-F5344CB8AC3E}">
        <p14:creationId xmlns:p14="http://schemas.microsoft.com/office/powerpoint/2010/main" val="1137033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67445F3-8C21-4FD1-A5E1-028EC1E38B6A}"/>
              </a:ext>
            </a:extLst>
          </p:cNvPr>
          <p:cNvGrpSpPr/>
          <p:nvPr/>
        </p:nvGrpSpPr>
        <p:grpSpPr>
          <a:xfrm>
            <a:off x="98360" y="0"/>
            <a:ext cx="7118480" cy="9851910"/>
            <a:chOff x="98360" y="0"/>
            <a:chExt cx="7118480" cy="9851910"/>
          </a:xfrm>
        </p:grpSpPr>
        <p:pic>
          <p:nvPicPr>
            <p:cNvPr id="3" name="Picture 2">
              <a:extLst>
                <a:ext uri="{FF2B5EF4-FFF2-40B4-BE49-F238E27FC236}">
                  <a16:creationId xmlns:a16="http://schemas.microsoft.com/office/drawing/2014/main" id="{BB578D1E-DC68-45FB-9F0B-76D6AA77EC41}"/>
                </a:ext>
              </a:extLst>
            </p:cNvPr>
            <p:cNvPicPr>
              <a:picLocks noChangeAspect="1"/>
            </p:cNvPicPr>
            <p:nvPr/>
          </p:nvPicPr>
          <p:blipFill>
            <a:blip r:embed="rId2"/>
            <a:stretch>
              <a:fillRect/>
            </a:stretch>
          </p:blipFill>
          <p:spPr>
            <a:xfrm>
              <a:off x="98360" y="0"/>
              <a:ext cx="7118480" cy="6620256"/>
            </a:xfrm>
            <a:prstGeom prst="rect">
              <a:avLst/>
            </a:prstGeom>
          </p:spPr>
        </p:pic>
        <p:sp>
          <p:nvSpPr>
            <p:cNvPr id="5" name="TextBox 4">
              <a:extLst>
                <a:ext uri="{FF2B5EF4-FFF2-40B4-BE49-F238E27FC236}">
                  <a16:creationId xmlns:a16="http://schemas.microsoft.com/office/drawing/2014/main" id="{41D0421A-1EE6-4C5F-8725-7E1160D668B9}"/>
                </a:ext>
              </a:extLst>
            </p:cNvPr>
            <p:cNvSpPr txBox="1"/>
            <p:nvPr/>
          </p:nvSpPr>
          <p:spPr>
            <a:xfrm>
              <a:off x="755904" y="6620256"/>
              <a:ext cx="5998464" cy="3231654"/>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Supplemental Figure 4. Post-treatment quantification of gene expression and immune infiltrates in KPT277 tumors. </a:t>
              </a:r>
              <a:r>
                <a:rPr lang="en-US" sz="1200" dirty="0">
                  <a:latin typeface="Times New Roman" panose="02020603050405020304" pitchFamily="18" charset="0"/>
                  <a:cs typeface="Times New Roman" panose="02020603050405020304" pitchFamily="18" charset="0"/>
                </a:rPr>
                <a:t>Total RNA from tumor lysates (</a:t>
              </a:r>
              <a:r>
                <a:rPr lang="en-US" sz="1200" b="1" dirty="0">
                  <a:latin typeface="Times New Roman" panose="02020603050405020304" pitchFamily="18" charset="0"/>
                  <a:cs typeface="Times New Roman" panose="02020603050405020304" pitchFamily="18" charset="0"/>
                </a:rPr>
                <a:t>A</a:t>
              </a:r>
              <a:r>
                <a:rPr lang="en-US" sz="1200" dirty="0">
                  <a:latin typeface="Times New Roman" panose="02020603050405020304" pitchFamily="18" charset="0"/>
                  <a:cs typeface="Times New Roman" panose="02020603050405020304" pitchFamily="18" charset="0"/>
                </a:rPr>
                <a:t>) 24 hours (n=2 per group) and (</a:t>
              </a:r>
              <a:r>
                <a:rPr lang="en-US" sz="1200" b="1" dirty="0">
                  <a:latin typeface="Times New Roman" panose="02020603050405020304" pitchFamily="18" charset="0"/>
                  <a:cs typeface="Times New Roman" panose="02020603050405020304" pitchFamily="18" charset="0"/>
                </a:rPr>
                <a:t>B</a:t>
              </a:r>
              <a:r>
                <a:rPr lang="en-US" sz="1200" dirty="0">
                  <a:latin typeface="Times New Roman" panose="02020603050405020304" pitchFamily="18" charset="0"/>
                  <a:cs typeface="Times New Roman" panose="02020603050405020304" pitchFamily="18" charset="0"/>
                </a:rPr>
                <a:t>) 48 hours (n=3 per group) after first treatment (Aza or DMSO) were assayed for expression of murine IAP and Cxcl11 by qPCR. (</a:t>
              </a:r>
              <a:r>
                <a:rPr lang="en-US" sz="1200" b="1" dirty="0">
                  <a:latin typeface="Times New Roman" panose="02020603050405020304" pitchFamily="18" charset="0"/>
                  <a:cs typeface="Times New Roman" panose="02020603050405020304" pitchFamily="18" charset="0"/>
                </a:rPr>
                <a:t>C, D</a:t>
              </a:r>
              <a:r>
                <a:rPr lang="en-US" sz="1200" dirty="0">
                  <a:latin typeface="Times New Roman" panose="02020603050405020304" pitchFamily="18" charset="0"/>
                  <a:cs typeface="Times New Roman" panose="02020603050405020304" pitchFamily="18" charset="0"/>
                </a:rPr>
                <a:t>) Hematoxylin and eosin (H&amp;E) staining of fixed tumor tissue 48 hours after initial dosing with DMSO or Aza. These fields correspond to IHC panels in </a:t>
              </a:r>
              <a:r>
                <a:rPr lang="en-US" sz="1200" b="1" dirty="0">
                  <a:latin typeface="Times New Roman" panose="02020603050405020304" pitchFamily="18" charset="0"/>
                  <a:cs typeface="Times New Roman" panose="02020603050405020304" pitchFamily="18" charset="0"/>
                </a:rPr>
                <a:t>Figure 5E and F</a:t>
              </a:r>
              <a:r>
                <a:rPr lang="en-US" sz="1200" dirty="0">
                  <a:latin typeface="Times New Roman" panose="02020603050405020304" pitchFamily="18" charset="0"/>
                  <a:cs typeface="Times New Roman" panose="02020603050405020304" pitchFamily="18" charset="0"/>
                </a:rPr>
                <a:t>,</a:t>
              </a:r>
              <a:r>
                <a:rPr lang="en-US" sz="1200" b="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respectively. Scale bar = 75µm. (</a:t>
              </a:r>
              <a:r>
                <a:rPr lang="en-US" sz="1200" b="1" dirty="0">
                  <a:latin typeface="Times New Roman" panose="02020603050405020304" pitchFamily="18" charset="0"/>
                  <a:cs typeface="Times New Roman" panose="02020603050405020304" pitchFamily="18" charset="0"/>
                </a:rPr>
                <a:t>E</a:t>
              </a:r>
              <a:r>
                <a:rPr lang="en-US" sz="1200" dirty="0">
                  <a:latin typeface="Times New Roman" panose="02020603050405020304" pitchFamily="18" charset="0"/>
                  <a:cs typeface="Times New Roman" panose="02020603050405020304" pitchFamily="18" charset="0"/>
                </a:rPr>
                <a:t>) Tumors from DMSO and Aza-treated groups that remained on day 28 post-implantation were digested to a single cell suspension and analyzed by flow cytometry using a viability dye and antibodies recognizing CD45, CD8, CD4, PD-1, CTLA-4, and NK1.1. Percentages of CD8</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CD4</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CD8</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/PD-1</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CD4</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/CTLA-4</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and NK1.1</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cells out of the live, CD45</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population were analyzed and are compared between DMSO (white bar) and Aza (gray bar). Bars represent averages from </a:t>
              </a:r>
              <a:r>
                <a:rPr lang="en-US" sz="1200" i="1" dirty="0">
                  <a:latin typeface="Times New Roman" panose="02020603050405020304" pitchFamily="18" charset="0"/>
                  <a:cs typeface="Times New Roman" panose="02020603050405020304" pitchFamily="18" charset="0"/>
                </a:rPr>
                <a:t>n</a:t>
              </a:r>
              <a:r>
                <a:rPr lang="en-US" sz="1200" dirty="0">
                  <a:latin typeface="Times New Roman" panose="02020603050405020304" pitchFamily="18" charset="0"/>
                  <a:cs typeface="Times New Roman" panose="02020603050405020304" pitchFamily="18" charset="0"/>
                </a:rPr>
                <a:t>=3 tumors (Aza) or </a:t>
              </a:r>
              <a:r>
                <a:rPr lang="en-US" sz="1200" i="1" dirty="0">
                  <a:latin typeface="Times New Roman" panose="02020603050405020304" pitchFamily="18" charset="0"/>
                  <a:cs typeface="Times New Roman" panose="02020603050405020304" pitchFamily="18" charset="0"/>
                </a:rPr>
                <a:t>n</a:t>
              </a:r>
              <a:r>
                <a:rPr lang="en-US" sz="1200" dirty="0">
                  <a:latin typeface="Times New Roman" panose="02020603050405020304" pitchFamily="18" charset="0"/>
                  <a:cs typeface="Times New Roman" panose="02020603050405020304" pitchFamily="18" charset="0"/>
                </a:rPr>
                <a:t>=4 tumors (DMSO) with error bars for SEM. (</a:t>
              </a:r>
              <a:r>
                <a:rPr lang="en-US" sz="1200" b="1" dirty="0">
                  <a:latin typeface="Times New Roman" panose="02020603050405020304" pitchFamily="18" charset="0"/>
                  <a:cs typeface="Times New Roman" panose="02020603050405020304" pitchFamily="18" charset="0"/>
                </a:rPr>
                <a:t>F</a:t>
              </a:r>
              <a:r>
                <a:rPr lang="en-US" sz="1200" dirty="0">
                  <a:latin typeface="Times New Roman" panose="02020603050405020304" pitchFamily="18" charset="0"/>
                  <a:cs typeface="Times New Roman" panose="02020603050405020304" pitchFamily="18" charset="0"/>
                </a:rPr>
                <a:t>) Percentages of CD8</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CD4</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CD8</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/PD-1</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and NK1.1</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cells out of live, CD45</a:t>
              </a:r>
              <a:r>
                <a:rPr lang="en-US" sz="1200" baseline="30000"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cells for individual Aza-treated tumors are compared to the average of </a:t>
              </a:r>
              <a:r>
                <a:rPr lang="en-US" sz="1200" i="1" dirty="0">
                  <a:latin typeface="Times New Roman" panose="02020603050405020304" pitchFamily="18" charset="0"/>
                  <a:cs typeface="Times New Roman" panose="02020603050405020304" pitchFamily="18" charset="0"/>
                </a:rPr>
                <a:t>n</a:t>
              </a:r>
              <a:r>
                <a:rPr lang="en-US" sz="1200" dirty="0">
                  <a:latin typeface="Times New Roman" panose="02020603050405020304" pitchFamily="18" charset="0"/>
                  <a:cs typeface="Times New Roman" panose="02020603050405020304" pitchFamily="18" charset="0"/>
                </a:rPr>
                <a:t>=4 DMSO-treated tumors as relative quantity compared to DMSO. Aza-treated tumor labels correspond to </a:t>
              </a:r>
              <a:r>
                <a:rPr lang="en-US" sz="1200" b="1" dirty="0">
                  <a:latin typeface="Times New Roman" panose="02020603050405020304" pitchFamily="18" charset="0"/>
                  <a:cs typeface="Times New Roman" panose="02020603050405020304" pitchFamily="18" charset="0"/>
                </a:rPr>
                <a:t>Supplemental Figure 3B</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p</a:t>
              </a:r>
              <a:r>
                <a:rPr lang="en-US" sz="1200" dirty="0">
                  <a:latin typeface="Times New Roman" panose="02020603050405020304" pitchFamily="18" charset="0"/>
                  <a:cs typeface="Times New Roman" panose="02020603050405020304" pitchFamily="18" charset="0"/>
                </a:rPr>
                <a:t>-values were calculated using two-way ANOVA followed by </a:t>
              </a:r>
              <a:r>
                <a:rPr lang="en-US" sz="1200" dirty="0" err="1">
                  <a:latin typeface="Times New Roman" panose="02020603050405020304" pitchFamily="18" charset="0"/>
                  <a:cs typeface="Times New Roman" panose="02020603050405020304" pitchFamily="18" charset="0"/>
                </a:rPr>
                <a:t>Sidak’s</a:t>
              </a:r>
              <a:r>
                <a:rPr lang="en-US" sz="1200" dirty="0">
                  <a:latin typeface="Times New Roman" panose="02020603050405020304" pitchFamily="18" charset="0"/>
                  <a:cs typeface="Times New Roman" panose="02020603050405020304" pitchFamily="18" charset="0"/>
                </a:rPr>
                <a:t> multiple comparisons test.</a:t>
              </a:r>
            </a:p>
          </p:txBody>
        </p:sp>
        <p:sp>
          <p:nvSpPr>
            <p:cNvPr id="2" name="TextBox 1">
              <a:extLst>
                <a:ext uri="{FF2B5EF4-FFF2-40B4-BE49-F238E27FC236}">
                  <a16:creationId xmlns:a16="http://schemas.microsoft.com/office/drawing/2014/main" id="{D8B4C625-BED2-4607-9D11-4E8BDFEAA279}"/>
                </a:ext>
              </a:extLst>
            </p:cNvPr>
            <p:cNvSpPr txBox="1"/>
            <p:nvPr/>
          </p:nvSpPr>
          <p:spPr>
            <a:xfrm>
              <a:off x="1383323" y="3067533"/>
              <a:ext cx="672123" cy="246221"/>
            </a:xfrm>
            <a:prstGeom prst="rect">
              <a:avLst/>
            </a:prstGeom>
            <a:noFill/>
          </p:spPr>
          <p:txBody>
            <a:bodyPr wrap="square" rtlCol="0">
              <a:spAutoFit/>
            </a:bodyPr>
            <a:lstStyle/>
            <a:p>
              <a:r>
                <a:rPr lang="en-US" sz="1000" b="1" dirty="0">
                  <a:ln w="3175">
                    <a:solidFill>
                      <a:schemeClr val="tx1"/>
                    </a:solidFill>
                  </a:ln>
                  <a:solidFill>
                    <a:schemeClr val="bg1"/>
                  </a:solidFill>
                  <a:latin typeface="Arial" panose="020B0604020202020204" pitchFamily="34" charset="0"/>
                  <a:cs typeface="Arial" panose="020B0604020202020204" pitchFamily="34" charset="0"/>
                </a:rPr>
                <a:t>CD4</a:t>
              </a:r>
            </a:p>
          </p:txBody>
        </p:sp>
        <p:sp>
          <p:nvSpPr>
            <p:cNvPr id="6" name="TextBox 5">
              <a:extLst>
                <a:ext uri="{FF2B5EF4-FFF2-40B4-BE49-F238E27FC236}">
                  <a16:creationId xmlns:a16="http://schemas.microsoft.com/office/drawing/2014/main" id="{124A905E-1F1F-4038-8847-CC4C94CF0E2E}"/>
                </a:ext>
              </a:extLst>
            </p:cNvPr>
            <p:cNvSpPr txBox="1"/>
            <p:nvPr/>
          </p:nvSpPr>
          <p:spPr>
            <a:xfrm>
              <a:off x="2504833" y="3059720"/>
              <a:ext cx="672123" cy="246221"/>
            </a:xfrm>
            <a:prstGeom prst="rect">
              <a:avLst/>
            </a:prstGeom>
            <a:noFill/>
          </p:spPr>
          <p:txBody>
            <a:bodyPr wrap="square" rtlCol="0">
              <a:spAutoFit/>
            </a:bodyPr>
            <a:lstStyle/>
            <a:p>
              <a:r>
                <a:rPr lang="en-US" sz="1000" b="1" dirty="0">
                  <a:ln w="3175">
                    <a:solidFill>
                      <a:schemeClr val="tx1"/>
                    </a:solidFill>
                  </a:ln>
                  <a:solidFill>
                    <a:schemeClr val="bg1"/>
                  </a:solidFill>
                  <a:latin typeface="Arial" panose="020B0604020202020204" pitchFamily="34" charset="0"/>
                  <a:cs typeface="Arial" panose="020B0604020202020204" pitchFamily="34" charset="0"/>
                </a:rPr>
                <a:t>CD4</a:t>
              </a:r>
            </a:p>
          </p:txBody>
        </p:sp>
        <p:sp>
          <p:nvSpPr>
            <p:cNvPr id="7" name="TextBox 6">
              <a:extLst>
                <a:ext uri="{FF2B5EF4-FFF2-40B4-BE49-F238E27FC236}">
                  <a16:creationId xmlns:a16="http://schemas.microsoft.com/office/drawing/2014/main" id="{D94ACB40-AB5D-41F3-899F-1505AFCAB99E}"/>
                </a:ext>
              </a:extLst>
            </p:cNvPr>
            <p:cNvSpPr txBox="1"/>
            <p:nvPr/>
          </p:nvSpPr>
          <p:spPr>
            <a:xfrm>
              <a:off x="1379416" y="4122615"/>
              <a:ext cx="672123" cy="246221"/>
            </a:xfrm>
            <a:prstGeom prst="rect">
              <a:avLst/>
            </a:prstGeom>
            <a:noFill/>
          </p:spPr>
          <p:txBody>
            <a:bodyPr wrap="square" rtlCol="0">
              <a:spAutoFit/>
            </a:bodyPr>
            <a:lstStyle/>
            <a:p>
              <a:r>
                <a:rPr lang="en-US" sz="1000" b="1" dirty="0">
                  <a:ln w="3175">
                    <a:solidFill>
                      <a:schemeClr val="tx1"/>
                    </a:solidFill>
                  </a:ln>
                  <a:solidFill>
                    <a:schemeClr val="bg1"/>
                  </a:solidFill>
                  <a:latin typeface="Arial" panose="020B0604020202020204" pitchFamily="34" charset="0"/>
                  <a:cs typeface="Arial" panose="020B0604020202020204" pitchFamily="34" charset="0"/>
                </a:rPr>
                <a:t>CD8</a:t>
              </a:r>
            </a:p>
          </p:txBody>
        </p:sp>
        <p:sp>
          <p:nvSpPr>
            <p:cNvPr id="8" name="TextBox 7">
              <a:extLst>
                <a:ext uri="{FF2B5EF4-FFF2-40B4-BE49-F238E27FC236}">
                  <a16:creationId xmlns:a16="http://schemas.microsoft.com/office/drawing/2014/main" id="{EE0F92B7-395E-4D51-83E9-F9E7D620D2C3}"/>
                </a:ext>
              </a:extLst>
            </p:cNvPr>
            <p:cNvSpPr txBox="1"/>
            <p:nvPr/>
          </p:nvSpPr>
          <p:spPr>
            <a:xfrm>
              <a:off x="2508741" y="4126524"/>
              <a:ext cx="672123" cy="246221"/>
            </a:xfrm>
            <a:prstGeom prst="rect">
              <a:avLst/>
            </a:prstGeom>
            <a:noFill/>
          </p:spPr>
          <p:txBody>
            <a:bodyPr wrap="square" rtlCol="0">
              <a:spAutoFit/>
            </a:bodyPr>
            <a:lstStyle/>
            <a:p>
              <a:r>
                <a:rPr lang="en-US" sz="1000" b="1" dirty="0">
                  <a:ln w="3175">
                    <a:solidFill>
                      <a:schemeClr val="tx1"/>
                    </a:solidFill>
                  </a:ln>
                  <a:solidFill>
                    <a:schemeClr val="bg1"/>
                  </a:solidFill>
                  <a:latin typeface="Arial" panose="020B0604020202020204" pitchFamily="34" charset="0"/>
                  <a:cs typeface="Arial" panose="020B0604020202020204" pitchFamily="34" charset="0"/>
                </a:rPr>
                <a:t>CD8</a:t>
              </a:r>
            </a:p>
          </p:txBody>
        </p:sp>
        <p:sp>
          <p:nvSpPr>
            <p:cNvPr id="9" name="TextBox 8">
              <a:extLst>
                <a:ext uri="{FF2B5EF4-FFF2-40B4-BE49-F238E27FC236}">
                  <a16:creationId xmlns:a16="http://schemas.microsoft.com/office/drawing/2014/main" id="{5832B688-D224-48CF-AC1F-2CFE020054B2}"/>
                </a:ext>
              </a:extLst>
            </p:cNvPr>
            <p:cNvSpPr txBox="1"/>
            <p:nvPr/>
          </p:nvSpPr>
          <p:spPr>
            <a:xfrm>
              <a:off x="3720125" y="4153880"/>
              <a:ext cx="672123" cy="246221"/>
            </a:xfrm>
            <a:prstGeom prst="rect">
              <a:avLst/>
            </a:prstGeom>
            <a:noFill/>
          </p:spPr>
          <p:txBody>
            <a:bodyPr wrap="square" rtlCol="0">
              <a:spAutoFit/>
            </a:bodyPr>
            <a:lstStyle/>
            <a:p>
              <a:r>
                <a:rPr lang="en-US" sz="1000" b="1" dirty="0">
                  <a:ln w="3175">
                    <a:solidFill>
                      <a:schemeClr val="tx1"/>
                    </a:solidFill>
                  </a:ln>
                  <a:solidFill>
                    <a:schemeClr val="bg1"/>
                  </a:solidFill>
                  <a:latin typeface="Arial" panose="020B0604020202020204" pitchFamily="34" charset="0"/>
                  <a:cs typeface="Arial" panose="020B0604020202020204" pitchFamily="34" charset="0"/>
                </a:rPr>
                <a:t>F4/80</a:t>
              </a:r>
            </a:p>
          </p:txBody>
        </p:sp>
        <p:sp>
          <p:nvSpPr>
            <p:cNvPr id="10" name="TextBox 9">
              <a:extLst>
                <a:ext uri="{FF2B5EF4-FFF2-40B4-BE49-F238E27FC236}">
                  <a16:creationId xmlns:a16="http://schemas.microsoft.com/office/drawing/2014/main" id="{B54AA5E1-5E91-4951-8791-E41B8B992418}"/>
                </a:ext>
              </a:extLst>
            </p:cNvPr>
            <p:cNvSpPr txBox="1"/>
            <p:nvPr/>
          </p:nvSpPr>
          <p:spPr>
            <a:xfrm>
              <a:off x="4865079" y="4142159"/>
              <a:ext cx="672123" cy="246221"/>
            </a:xfrm>
            <a:prstGeom prst="rect">
              <a:avLst/>
            </a:prstGeom>
            <a:noFill/>
          </p:spPr>
          <p:txBody>
            <a:bodyPr wrap="square" rtlCol="0">
              <a:spAutoFit/>
            </a:bodyPr>
            <a:lstStyle/>
            <a:p>
              <a:r>
                <a:rPr lang="en-US" sz="1000" b="1" dirty="0">
                  <a:ln w="3175">
                    <a:solidFill>
                      <a:schemeClr val="tx1"/>
                    </a:solidFill>
                  </a:ln>
                  <a:solidFill>
                    <a:schemeClr val="bg1"/>
                  </a:solidFill>
                  <a:latin typeface="Arial" panose="020B0604020202020204" pitchFamily="34" charset="0"/>
                  <a:cs typeface="Arial" panose="020B0604020202020204" pitchFamily="34" charset="0"/>
                </a:rPr>
                <a:t>F4/80</a:t>
              </a:r>
            </a:p>
          </p:txBody>
        </p:sp>
        <p:sp>
          <p:nvSpPr>
            <p:cNvPr id="11" name="TextBox 10">
              <a:extLst>
                <a:ext uri="{FF2B5EF4-FFF2-40B4-BE49-F238E27FC236}">
                  <a16:creationId xmlns:a16="http://schemas.microsoft.com/office/drawing/2014/main" id="{98348358-F5C9-45A9-8063-87CAC4BA8929}"/>
                </a:ext>
              </a:extLst>
            </p:cNvPr>
            <p:cNvSpPr txBox="1"/>
            <p:nvPr/>
          </p:nvSpPr>
          <p:spPr>
            <a:xfrm>
              <a:off x="3724031" y="3083174"/>
              <a:ext cx="672123" cy="246221"/>
            </a:xfrm>
            <a:prstGeom prst="rect">
              <a:avLst/>
            </a:prstGeom>
            <a:noFill/>
          </p:spPr>
          <p:txBody>
            <a:bodyPr wrap="square" rtlCol="0">
              <a:spAutoFit/>
            </a:bodyPr>
            <a:lstStyle/>
            <a:p>
              <a:r>
                <a:rPr lang="en-US" sz="1000" b="1" dirty="0">
                  <a:ln w="3175">
                    <a:solidFill>
                      <a:schemeClr val="tx1"/>
                    </a:solidFill>
                  </a:ln>
                  <a:solidFill>
                    <a:schemeClr val="bg1"/>
                  </a:solidFill>
                  <a:latin typeface="Arial" panose="020B0604020202020204" pitchFamily="34" charset="0"/>
                  <a:cs typeface="Arial" panose="020B0604020202020204" pitchFamily="34" charset="0"/>
                </a:rPr>
                <a:t>CD11c</a:t>
              </a:r>
            </a:p>
          </p:txBody>
        </p:sp>
        <p:sp>
          <p:nvSpPr>
            <p:cNvPr id="12" name="TextBox 11">
              <a:extLst>
                <a:ext uri="{FF2B5EF4-FFF2-40B4-BE49-F238E27FC236}">
                  <a16:creationId xmlns:a16="http://schemas.microsoft.com/office/drawing/2014/main" id="{F7EDFB63-3DD3-4028-81E2-21F66927D0DF}"/>
                </a:ext>
              </a:extLst>
            </p:cNvPr>
            <p:cNvSpPr txBox="1"/>
            <p:nvPr/>
          </p:nvSpPr>
          <p:spPr>
            <a:xfrm>
              <a:off x="4857267" y="3079270"/>
              <a:ext cx="672123" cy="246221"/>
            </a:xfrm>
            <a:prstGeom prst="rect">
              <a:avLst/>
            </a:prstGeom>
            <a:noFill/>
          </p:spPr>
          <p:txBody>
            <a:bodyPr wrap="square" rtlCol="0">
              <a:spAutoFit/>
            </a:bodyPr>
            <a:lstStyle/>
            <a:p>
              <a:r>
                <a:rPr lang="en-US" sz="1000" b="1" dirty="0">
                  <a:ln w="3175">
                    <a:solidFill>
                      <a:schemeClr val="tx1"/>
                    </a:solidFill>
                  </a:ln>
                  <a:solidFill>
                    <a:schemeClr val="bg1"/>
                  </a:solidFill>
                  <a:latin typeface="Arial" panose="020B0604020202020204" pitchFamily="34" charset="0"/>
                  <a:cs typeface="Arial" panose="020B0604020202020204" pitchFamily="34" charset="0"/>
                </a:rPr>
                <a:t>CD11c</a:t>
              </a:r>
            </a:p>
          </p:txBody>
        </p:sp>
      </p:grpSp>
    </p:spTree>
    <p:extLst>
      <p:ext uri="{BB962C8B-B14F-4D97-AF65-F5344CB8AC3E}">
        <p14:creationId xmlns:p14="http://schemas.microsoft.com/office/powerpoint/2010/main" val="15173513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760</Words>
  <Application>Microsoft Office PowerPoint</Application>
  <PresentationFormat>Custom</PresentationFormat>
  <Paragraphs>13</Paragraphs>
  <Slides>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Nancy Danielle Ebelt</dc:creator>
  <cp:lastModifiedBy>Edwin Manuel</cp:lastModifiedBy>
  <cp:revision>8</cp:revision>
  <dcterms:created xsi:type="dcterms:W3CDTF">2019-10-17T01:18:26Z</dcterms:created>
  <dcterms:modified xsi:type="dcterms:W3CDTF">2020-02-28T18:11:02Z</dcterms:modified>
</cp:coreProperties>
</file>