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9.xml" ContentType="application/vnd.openxmlformats-officedocument.drawingml.char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2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charts/chart18.xml" ContentType="application/vnd.openxmlformats-officedocument.drawingml.chart+xml"/>
  <Override PartName="/ppt/charts/chart27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3384" y="-13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&#21103;&#26412;2012-4-7_C4H1_data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&#21103;&#26412;2012-4-8_CHS1_data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&#21103;&#26412;2012-4-8_CHS1_data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2012-4-10_CHS2_data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2012-4-10_CHI1_data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3-2-CHI2_data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2012-4-13_FNS2_data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2012-4-13_FNS1_data.xls" TargetMode="Externa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G:\Gene\&#37329;&#38134;&#33457;\real-time\jiangchao\&#21103;&#26412;2012-4-8_CHS1_data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2012-4-10_CHS2_data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2012-4-10_CHI1_data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&#21103;&#26412;2012-4-7_C4H2_data.xls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3-2-CHI2_data.xls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2012-4-13_FNS2_data.xls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2012-4-13_FNS1_data.xls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&#21103;&#26412;2012-4-6_HQT1_data.xls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&#21103;&#26412;2012-4-6_HQT1_data.xls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&#21103;&#26412;2012-4-7_HQT2_data.xls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&#21103;&#26412;2012-4-6_HQT1_data.xls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&#21103;&#26412;2012-4-7_HQT2_data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&#21103;&#26412;2012-4-8_4CL1_data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3-6-4CL2_data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&#21103;&#26412;2012-4-7_C4H1_data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&#21103;&#26412;2012-4-7_C4H2_data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&#21103;&#26412;2012-4-8_4CL1_data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jiangchao\&#21103;&#26412;2012-4-8_4CL1_data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G:\Gene\&#37329;&#38134;&#33457;\real-time\3-6-4CL2_data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>
        <c:manualLayout>
          <c:layoutTarget val="inner"/>
          <c:xMode val="edge"/>
          <c:yMode val="edge"/>
          <c:x val="0.11265507436570428"/>
          <c:y val="5.1400554097404488E-2"/>
          <c:w val="0.87412401574803389"/>
          <c:h val="0.79822506561679785"/>
        </c:manualLayout>
      </c:layout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0.11032865912171928</c:v>
                  </c:pt>
                  <c:pt idx="1">
                    <c:v>6.0918457355793194</c:v>
                  </c:pt>
                  <c:pt idx="2">
                    <c:v>0.52903664112661641</c:v>
                  </c:pt>
                </c:numCache>
              </c:numRef>
            </c:plus>
            <c:min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0.11032865912171928</c:v>
                  </c:pt>
                  <c:pt idx="1">
                    <c:v>6.0918457355793194</c:v>
                  </c:pt>
                  <c:pt idx="2">
                    <c:v>0.52903664112661641</c:v>
                  </c:pt>
                </c:numCache>
              </c:numRef>
            </c:minus>
          </c:errBars>
          <c:cat>
            <c:strLit>
              <c:ptCount val="3"/>
              <c:pt idx="0">
                <c:v>LJ</c:v>
              </c:pt>
              <c:pt idx="1">
                <c:v>LH</c:v>
              </c:pt>
              <c:pt idx="2">
                <c:v>LM</c:v>
              </c:pt>
            </c:strLit>
          </c:cat>
          <c:val>
            <c:numRef>
              <c:f>(Results!$R$45,Results!$R$51,Results!$R$79)</c:f>
              <c:numCache>
                <c:formatCode>General</c:formatCode>
                <c:ptCount val="3"/>
                <c:pt idx="0">
                  <c:v>0.27838828422219125</c:v>
                </c:pt>
                <c:pt idx="1">
                  <c:v>8.3870942286886851</c:v>
                </c:pt>
                <c:pt idx="2">
                  <c:v>0.65133968103715423</c:v>
                </c:pt>
              </c:numCache>
            </c:numRef>
          </c:val>
        </c:ser>
        <c:axId val="79634816"/>
        <c:axId val="79636352"/>
      </c:barChart>
      <c:catAx>
        <c:axId val="79634816"/>
        <c:scaling>
          <c:orientation val="minMax"/>
        </c:scaling>
        <c:axPos val="b"/>
        <c:numFmt formatCode="General" sourceLinked="1"/>
        <c:tickLblPos val="nextTo"/>
        <c:crossAx val="79636352"/>
        <c:crosses val="autoZero"/>
        <c:auto val="1"/>
        <c:lblAlgn val="ctr"/>
        <c:lblOffset val="100"/>
      </c:catAx>
      <c:valAx>
        <c:axId val="79636352"/>
        <c:scaling>
          <c:orientation val="minMax"/>
        </c:scaling>
        <c:axPos val="l"/>
        <c:numFmt formatCode="General" sourceLinked="1"/>
        <c:tickLblPos val="nextTo"/>
        <c:crossAx val="7963481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000"/>
      </a:pPr>
      <a:endParaRPr lang="zh-CN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>
        <c:manualLayout>
          <c:layoutTarget val="inner"/>
          <c:xMode val="edge"/>
          <c:yMode val="edge"/>
          <c:x val="0.12673840769903771"/>
          <c:y val="5.1400554097404488E-2"/>
          <c:w val="0.86281846019247765"/>
          <c:h val="0.79822506561679785"/>
        </c:manualLayout>
      </c:layout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1.8083529388227215</c:v>
                  </c:pt>
                  <c:pt idx="1">
                    <c:v>0.28736311835779532</c:v>
                  </c:pt>
                  <c:pt idx="2">
                    <c:v>8.1800763362941068E-3</c:v>
                  </c:pt>
                </c:numCache>
              </c:numRef>
            </c:plus>
            <c:min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1.8083529388227215</c:v>
                  </c:pt>
                  <c:pt idx="1">
                    <c:v>0.28736311835779532</c:v>
                  </c:pt>
                  <c:pt idx="2">
                    <c:v>8.1800763362941068E-3</c:v>
                  </c:pt>
                </c:numCache>
              </c:numRef>
            </c:minus>
          </c:errBars>
          <c:cat>
            <c:strLit>
              <c:ptCount val="3"/>
              <c:pt idx="0">
                <c:v>LJ</c:v>
              </c:pt>
              <c:pt idx="1">
                <c:v>LH</c:v>
              </c:pt>
              <c:pt idx="2">
                <c:v>LM</c:v>
              </c:pt>
            </c:strLit>
          </c:cat>
          <c:val>
            <c:numRef>
              <c:f>(Results!$R$45,Results!$R$51,Results!$R$79)</c:f>
              <c:numCache>
                <c:formatCode>General</c:formatCode>
                <c:ptCount val="3"/>
                <c:pt idx="0">
                  <c:v>6.9838271929514359</c:v>
                </c:pt>
                <c:pt idx="1">
                  <c:v>0.34641612533690996</c:v>
                </c:pt>
                <c:pt idx="2">
                  <c:v>1.503762847083792E-2</c:v>
                </c:pt>
              </c:numCache>
            </c:numRef>
          </c:val>
        </c:ser>
        <c:axId val="80403456"/>
        <c:axId val="80409344"/>
      </c:barChart>
      <c:catAx>
        <c:axId val="80403456"/>
        <c:scaling>
          <c:orientation val="minMax"/>
        </c:scaling>
        <c:delete val="1"/>
        <c:axPos val="b"/>
        <c:numFmt formatCode="General" sourceLinked="1"/>
        <c:tickLblPos val="nextTo"/>
        <c:crossAx val="80409344"/>
        <c:crosses val="autoZero"/>
        <c:auto val="1"/>
        <c:lblAlgn val="ctr"/>
        <c:lblOffset val="100"/>
      </c:catAx>
      <c:valAx>
        <c:axId val="80409344"/>
        <c:scaling>
          <c:orientation val="minMax"/>
          <c:max val="9"/>
          <c:min val="5"/>
        </c:scaling>
        <c:axPos val="l"/>
        <c:numFmt formatCode="#,##0.0_);[Red]\(#,##0.0\)" sourceLinked="0"/>
        <c:tickLblPos val="nextTo"/>
        <c:crossAx val="80403456"/>
        <c:crosses val="autoZero"/>
        <c:crossBetween val="between"/>
        <c:majorUnit val="2"/>
      </c:valAx>
    </c:plotArea>
    <c:plotVisOnly val="1"/>
    <c:dispBlanksAs val="gap"/>
  </c:chart>
  <c:txPr>
    <a:bodyPr/>
    <a:lstStyle/>
    <a:p>
      <a:pPr>
        <a:defRPr sz="1000"/>
      </a:pPr>
      <a:endParaRPr lang="zh-CN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>
        <c:manualLayout>
          <c:layoutTarget val="inner"/>
          <c:xMode val="edge"/>
          <c:yMode val="edge"/>
          <c:x val="0.12673840769903771"/>
          <c:y val="5.1400554097404488E-2"/>
          <c:w val="0.86281846019247765"/>
          <c:h val="0.79822506561679785"/>
        </c:manualLayout>
      </c:layout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1.8083529388227215</c:v>
                  </c:pt>
                  <c:pt idx="1">
                    <c:v>0.28736311835779532</c:v>
                  </c:pt>
                  <c:pt idx="2">
                    <c:v>8.1800763362941068E-3</c:v>
                  </c:pt>
                </c:numCache>
              </c:numRef>
            </c:plus>
            <c:min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1.8083529388227215</c:v>
                  </c:pt>
                  <c:pt idx="1">
                    <c:v>0.28736311835779532</c:v>
                  </c:pt>
                  <c:pt idx="2">
                    <c:v>8.1800763362941068E-3</c:v>
                  </c:pt>
                </c:numCache>
              </c:numRef>
            </c:minus>
          </c:errBars>
          <c:cat>
            <c:strLit>
              <c:ptCount val="3"/>
              <c:pt idx="0">
                <c:v>LJ</c:v>
              </c:pt>
              <c:pt idx="1">
                <c:v>LH</c:v>
              </c:pt>
              <c:pt idx="2">
                <c:v>LM</c:v>
              </c:pt>
            </c:strLit>
          </c:cat>
          <c:val>
            <c:numRef>
              <c:f>(Results!$R$45,Results!$R$51,Results!$R$80)</c:f>
              <c:numCache>
                <c:formatCode>General</c:formatCode>
                <c:ptCount val="3"/>
                <c:pt idx="0">
                  <c:v>6.9838271929514359</c:v>
                </c:pt>
                <c:pt idx="1">
                  <c:v>0.34641612533690996</c:v>
                </c:pt>
              </c:numCache>
            </c:numRef>
          </c:val>
        </c:ser>
        <c:axId val="80439552"/>
        <c:axId val="80457728"/>
      </c:barChart>
      <c:catAx>
        <c:axId val="80439552"/>
        <c:scaling>
          <c:orientation val="minMax"/>
        </c:scaling>
        <c:axPos val="b"/>
        <c:numFmt formatCode="General" sourceLinked="1"/>
        <c:tickLblPos val="nextTo"/>
        <c:crossAx val="80457728"/>
        <c:crosses val="autoZero"/>
        <c:auto val="1"/>
        <c:lblAlgn val="ctr"/>
        <c:lblOffset val="100"/>
      </c:catAx>
      <c:valAx>
        <c:axId val="80457728"/>
        <c:scaling>
          <c:orientation val="minMax"/>
          <c:max val="1"/>
        </c:scaling>
        <c:axPos val="l"/>
        <c:numFmt formatCode="#,##0.0_);[Red]\(#,##0.0\)" sourceLinked="0"/>
        <c:tickLblPos val="nextTo"/>
        <c:crossAx val="80439552"/>
        <c:crosses val="autoZero"/>
        <c:crossBetween val="between"/>
        <c:majorUnit val="0.2"/>
      </c:valAx>
    </c:plotArea>
    <c:plotVisOnly val="1"/>
    <c:dispBlanksAs val="gap"/>
  </c:chart>
  <c:txPr>
    <a:bodyPr/>
    <a:lstStyle/>
    <a:p>
      <a:pPr>
        <a:defRPr sz="1000"/>
      </a:pPr>
      <a:endParaRPr lang="zh-CN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>
        <c:manualLayout>
          <c:layoutTarget val="inner"/>
          <c:xMode val="edge"/>
          <c:yMode val="edge"/>
          <c:x val="9.8571741032371027E-2"/>
          <c:y val="5.1400554097404488E-2"/>
          <c:w val="0.88820734908136101"/>
          <c:h val="0.79822506561679785"/>
        </c:manualLayout>
      </c:layout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1.5965333173266658</c:v>
                  </c:pt>
                  <c:pt idx="1">
                    <c:v>0.76404038497784876</c:v>
                  </c:pt>
                  <c:pt idx="2">
                    <c:v>10.895323702275348</c:v>
                  </c:pt>
                </c:numCache>
              </c:numRef>
            </c:plus>
            <c:min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1.5965333173266658</c:v>
                  </c:pt>
                  <c:pt idx="1">
                    <c:v>0.76404038497784876</c:v>
                  </c:pt>
                  <c:pt idx="2">
                    <c:v>10.895323702275348</c:v>
                  </c:pt>
                </c:numCache>
              </c:numRef>
            </c:minus>
          </c:errBars>
          <c:cat>
            <c:strLit>
              <c:ptCount val="3"/>
              <c:pt idx="0">
                <c:v>LJ</c:v>
              </c:pt>
              <c:pt idx="1">
                <c:v>LH</c:v>
              </c:pt>
              <c:pt idx="2">
                <c:v>LM</c:v>
              </c:pt>
            </c:strLit>
          </c:cat>
          <c:val>
            <c:numRef>
              <c:f>(Results!$R$45,Results!$R$51,Results!$R$79)</c:f>
              <c:numCache>
                <c:formatCode>General</c:formatCode>
                <c:ptCount val="3"/>
                <c:pt idx="0">
                  <c:v>2.8490981972464362</c:v>
                </c:pt>
                <c:pt idx="1">
                  <c:v>1.0867906624085115</c:v>
                </c:pt>
                <c:pt idx="2">
                  <c:v>27.435107614907473</c:v>
                </c:pt>
              </c:numCache>
            </c:numRef>
          </c:val>
        </c:ser>
        <c:axId val="80468992"/>
        <c:axId val="80470784"/>
      </c:barChart>
      <c:catAx>
        <c:axId val="80468992"/>
        <c:scaling>
          <c:orientation val="minMax"/>
        </c:scaling>
        <c:axPos val="b"/>
        <c:numFmt formatCode="General" sourceLinked="1"/>
        <c:tickLblPos val="nextTo"/>
        <c:crossAx val="80470784"/>
        <c:crosses val="autoZero"/>
        <c:auto val="1"/>
        <c:lblAlgn val="ctr"/>
        <c:lblOffset val="100"/>
      </c:catAx>
      <c:valAx>
        <c:axId val="80470784"/>
        <c:scaling>
          <c:orientation val="minMax"/>
        </c:scaling>
        <c:axPos val="l"/>
        <c:numFmt formatCode="General" sourceLinked="1"/>
        <c:tickLblPos val="nextTo"/>
        <c:crossAx val="8046899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000"/>
      </a:pPr>
      <a:endParaRPr lang="zh-CN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autoTitleDeleted val="1"/>
    <c:plotArea>
      <c:layout/>
      <c:barChart>
        <c:barDir val="col"/>
        <c:grouping val="clustered"/>
        <c:ser>
          <c:idx val="0"/>
          <c:order val="0"/>
          <c:tx>
            <c:v>flower</c:v>
          </c:tx>
          <c:errBars>
            <c:errBarType val="both"/>
            <c:errValType val="cust"/>
            <c:pl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0.72839862126817456</c:v>
                  </c:pt>
                  <c:pt idx="1">
                    <c:v>31.869943177984329</c:v>
                  </c:pt>
                  <c:pt idx="2">
                    <c:v>17.079546826920787</c:v>
                  </c:pt>
                </c:numCache>
              </c:numRef>
            </c:plus>
            <c:min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0.72839862126817456</c:v>
                  </c:pt>
                  <c:pt idx="1">
                    <c:v>31.869943177984329</c:v>
                  </c:pt>
                  <c:pt idx="2">
                    <c:v>17.079546826920787</c:v>
                  </c:pt>
                </c:numCache>
              </c:numRef>
            </c:minus>
          </c:errBars>
          <c:cat>
            <c:strLit>
              <c:ptCount val="3"/>
              <c:pt idx="0">
                <c:v>LJ</c:v>
              </c:pt>
              <c:pt idx="1">
                <c:v>LH</c:v>
              </c:pt>
              <c:pt idx="2">
                <c:v>LM</c:v>
              </c:pt>
            </c:strLit>
          </c:cat>
          <c:val>
            <c:numRef>
              <c:f>(Results!$R$45,Results!$R$51,Results!$R$79)</c:f>
              <c:numCache>
                <c:formatCode>General</c:formatCode>
                <c:ptCount val="3"/>
                <c:pt idx="0">
                  <c:v>1.4193152820124555</c:v>
                </c:pt>
                <c:pt idx="1">
                  <c:v>39.090355540051618</c:v>
                </c:pt>
                <c:pt idx="2">
                  <c:v>29.324972519595065</c:v>
                </c:pt>
              </c:numCache>
            </c:numRef>
          </c:val>
        </c:ser>
        <c:axId val="80576512"/>
        <c:axId val="80578048"/>
      </c:barChart>
      <c:catAx>
        <c:axId val="80576512"/>
        <c:scaling>
          <c:orientation val="minMax"/>
        </c:scaling>
        <c:axPos val="b"/>
        <c:numFmt formatCode="General" sourceLinked="1"/>
        <c:tickLblPos val="nextTo"/>
        <c:crossAx val="80578048"/>
        <c:crosses val="autoZero"/>
        <c:auto val="1"/>
        <c:lblAlgn val="ctr"/>
        <c:lblOffset val="100"/>
      </c:catAx>
      <c:valAx>
        <c:axId val="80578048"/>
        <c:scaling>
          <c:orientation val="minMax"/>
        </c:scaling>
        <c:axPos val="l"/>
        <c:numFmt formatCode="General" sourceLinked="1"/>
        <c:tickLblPos val="nextTo"/>
        <c:crossAx val="8057651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000"/>
      </a:pPr>
      <a:endParaRPr lang="zh-CN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(Results!$S$20,Results!$S$25,Results!$S$53)</c:f>
                <c:numCache>
                  <c:formatCode>General</c:formatCode>
                  <c:ptCount val="3"/>
                  <c:pt idx="0">
                    <c:v>1.4012193149698358</c:v>
                  </c:pt>
                  <c:pt idx="1">
                    <c:v>4.5054865358470852</c:v>
                  </c:pt>
                  <c:pt idx="2">
                    <c:v>84.812861806868426</c:v>
                  </c:pt>
                </c:numCache>
              </c:numRef>
            </c:plus>
            <c:minus>
              <c:numRef>
                <c:f>(Results!$S$20,Results!$S$25,Results!$S$53)</c:f>
                <c:numCache>
                  <c:formatCode>General</c:formatCode>
                  <c:ptCount val="3"/>
                  <c:pt idx="0">
                    <c:v>1.4012193149698358</c:v>
                  </c:pt>
                  <c:pt idx="1">
                    <c:v>4.5054865358470852</c:v>
                  </c:pt>
                  <c:pt idx="2">
                    <c:v>84.812861806868426</c:v>
                  </c:pt>
                </c:numCache>
              </c:numRef>
            </c:minus>
          </c:errBars>
          <c:cat>
            <c:strLit>
              <c:ptCount val="3"/>
              <c:pt idx="0">
                <c:v>LJ</c:v>
              </c:pt>
              <c:pt idx="1">
                <c:v>LH</c:v>
              </c:pt>
              <c:pt idx="2">
                <c:v>LM</c:v>
              </c:pt>
            </c:strLit>
          </c:cat>
          <c:val>
            <c:numRef>
              <c:f>(Results!$Q$20,Results!$Q$25,Results!$Q$53)</c:f>
              <c:numCache>
                <c:formatCode>General</c:formatCode>
                <c:ptCount val="3"/>
                <c:pt idx="0">
                  <c:v>5.4335134051544278</c:v>
                </c:pt>
                <c:pt idx="1">
                  <c:v>6.0612651685225734</c:v>
                </c:pt>
                <c:pt idx="2">
                  <c:v>124.25322316629772</c:v>
                </c:pt>
              </c:numCache>
            </c:numRef>
          </c:val>
        </c:ser>
        <c:axId val="80492416"/>
        <c:axId val="80493952"/>
      </c:barChart>
      <c:catAx>
        <c:axId val="80492416"/>
        <c:scaling>
          <c:orientation val="minMax"/>
        </c:scaling>
        <c:axPos val="b"/>
        <c:tickLblPos val="nextTo"/>
        <c:crossAx val="80493952"/>
        <c:crosses val="autoZero"/>
        <c:auto val="1"/>
        <c:lblAlgn val="ctr"/>
        <c:lblOffset val="100"/>
      </c:catAx>
      <c:valAx>
        <c:axId val="80493952"/>
        <c:scaling>
          <c:orientation val="minMax"/>
        </c:scaling>
        <c:axPos val="l"/>
        <c:numFmt formatCode="General" sourceLinked="1"/>
        <c:tickLblPos val="nextTo"/>
        <c:crossAx val="80492416"/>
        <c:crosses val="autoZero"/>
        <c:crossBetween val="between"/>
      </c:valAx>
    </c:plotArea>
    <c:plotVisOnly val="1"/>
  </c:chart>
  <c:txPr>
    <a:bodyPr/>
    <a:lstStyle/>
    <a:p>
      <a:pPr>
        <a:defRPr sz="1000"/>
      </a:pPr>
      <a:endParaRPr lang="zh-CN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>
        <c:manualLayout>
          <c:layoutTarget val="inner"/>
          <c:xMode val="edge"/>
          <c:yMode val="edge"/>
          <c:x val="7.2678200171215152E-2"/>
          <c:y val="5.1400554097404488E-2"/>
          <c:w val="0.91594897412017373"/>
          <c:h val="0.8213732137649461"/>
        </c:manualLayout>
      </c:layout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2.6175018893977899</c:v>
                  </c:pt>
                  <c:pt idx="1">
                    <c:v>0.14616642737889451</c:v>
                  </c:pt>
                  <c:pt idx="2">
                    <c:v>21.187660487773929</c:v>
                  </c:pt>
                </c:numCache>
              </c:numRef>
            </c:plus>
            <c:min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2.6175018893977899</c:v>
                  </c:pt>
                  <c:pt idx="1">
                    <c:v>0.14616642737889451</c:v>
                  </c:pt>
                  <c:pt idx="2">
                    <c:v>21.187660487773929</c:v>
                  </c:pt>
                </c:numCache>
              </c:numRef>
            </c:minus>
          </c:errBars>
          <c:cat>
            <c:strLit>
              <c:ptCount val="3"/>
              <c:pt idx="0">
                <c:v>LJ</c:v>
              </c:pt>
              <c:pt idx="1">
                <c:v>LH</c:v>
              </c:pt>
              <c:pt idx="2">
                <c:v>LM</c:v>
              </c:pt>
            </c:strLit>
          </c:cat>
          <c:val>
            <c:numRef>
              <c:f>(Results!$R$45,Results!$R$51,Results!$R$79)</c:f>
              <c:numCache>
                <c:formatCode>General</c:formatCode>
                <c:ptCount val="3"/>
                <c:pt idx="0">
                  <c:v>5.8672087667212685</c:v>
                </c:pt>
                <c:pt idx="1">
                  <c:v>0.8972313878886905</c:v>
                </c:pt>
                <c:pt idx="2">
                  <c:v>56.1713137694137</c:v>
                </c:pt>
              </c:numCache>
            </c:numRef>
          </c:val>
        </c:ser>
        <c:axId val="80517760"/>
        <c:axId val="80527744"/>
      </c:barChart>
      <c:catAx>
        <c:axId val="80517760"/>
        <c:scaling>
          <c:orientation val="minMax"/>
        </c:scaling>
        <c:axPos val="b"/>
        <c:numFmt formatCode="General" sourceLinked="1"/>
        <c:tickLblPos val="nextTo"/>
        <c:crossAx val="80527744"/>
        <c:crosses val="autoZero"/>
        <c:auto val="1"/>
        <c:lblAlgn val="ctr"/>
        <c:lblOffset val="100"/>
      </c:catAx>
      <c:valAx>
        <c:axId val="80527744"/>
        <c:scaling>
          <c:orientation val="minMax"/>
        </c:scaling>
        <c:axPos val="l"/>
        <c:numFmt formatCode="General" sourceLinked="1"/>
        <c:tickLblPos val="nextTo"/>
        <c:crossAx val="8051776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000"/>
      </a:pPr>
      <a:endParaRPr lang="zh-CN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>
        <c:manualLayout>
          <c:layoutTarget val="inner"/>
          <c:xMode val="edge"/>
          <c:yMode val="edge"/>
          <c:x val="7.2678200171215152E-2"/>
          <c:y val="5.1400554097404488E-2"/>
          <c:w val="0.91594897412017395"/>
          <c:h val="0.8213732137649461"/>
        </c:manualLayout>
      </c:layout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1.479887708697369</c:v>
                  </c:pt>
                  <c:pt idx="1">
                    <c:v>0.49381296710086114</c:v>
                  </c:pt>
                  <c:pt idx="2">
                    <c:v>2.8762813424051048</c:v>
                  </c:pt>
                </c:numCache>
              </c:numRef>
            </c:plus>
            <c:min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1.479887708697369</c:v>
                  </c:pt>
                  <c:pt idx="1">
                    <c:v>0.49381296710086114</c:v>
                  </c:pt>
                  <c:pt idx="2">
                    <c:v>2.8762813424051048</c:v>
                  </c:pt>
                </c:numCache>
              </c:numRef>
            </c:minus>
          </c:errBars>
          <c:cat>
            <c:strLit>
              <c:ptCount val="3"/>
              <c:pt idx="0">
                <c:v>LJ</c:v>
              </c:pt>
              <c:pt idx="1">
                <c:v>LH</c:v>
              </c:pt>
              <c:pt idx="2">
                <c:v>LM</c:v>
              </c:pt>
            </c:strLit>
          </c:cat>
          <c:val>
            <c:numRef>
              <c:f>(Results!$R$45,Results!$R$51,Results!$R$79)</c:f>
              <c:numCache>
                <c:formatCode>General</c:formatCode>
                <c:ptCount val="3"/>
                <c:pt idx="0">
                  <c:v>4.7398388872932724</c:v>
                </c:pt>
                <c:pt idx="1">
                  <c:v>1.5073237852810466</c:v>
                </c:pt>
                <c:pt idx="2">
                  <c:v>7.6702015593315966</c:v>
                </c:pt>
              </c:numCache>
            </c:numRef>
          </c:val>
        </c:ser>
        <c:axId val="80543104"/>
        <c:axId val="80635008"/>
      </c:barChart>
      <c:catAx>
        <c:axId val="80543104"/>
        <c:scaling>
          <c:orientation val="minMax"/>
        </c:scaling>
        <c:axPos val="b"/>
        <c:numFmt formatCode="General" sourceLinked="1"/>
        <c:tickLblPos val="nextTo"/>
        <c:crossAx val="80635008"/>
        <c:crosses val="autoZero"/>
        <c:auto val="1"/>
        <c:lblAlgn val="ctr"/>
        <c:lblOffset val="100"/>
      </c:catAx>
      <c:valAx>
        <c:axId val="80635008"/>
        <c:scaling>
          <c:orientation val="minMax"/>
        </c:scaling>
        <c:axPos val="l"/>
        <c:numFmt formatCode="General" sourceLinked="1"/>
        <c:tickLblPos val="nextTo"/>
        <c:crossAx val="8054310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000"/>
      </a:pPr>
      <a:endParaRPr lang="zh-CN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(Results!$X$96,Results!$X$97)</c:f>
                <c:numCache>
                  <c:formatCode>General</c:formatCode>
                  <c:ptCount val="2"/>
                  <c:pt idx="0">
                    <c:v>18.954530492305523</c:v>
                  </c:pt>
                </c:numCache>
              </c:numRef>
            </c:plus>
            <c:minus>
              <c:numRef>
                <c:f>Results!$X$96:$X$97</c:f>
                <c:numCache>
                  <c:formatCode>General</c:formatCode>
                  <c:ptCount val="2"/>
                  <c:pt idx="0">
                    <c:v>18.954530492305523</c:v>
                  </c:pt>
                </c:numCache>
              </c:numRef>
            </c:minus>
          </c:errBars>
          <c:cat>
            <c:strLit>
              <c:ptCount val="2"/>
              <c:pt idx="0">
                <c:v>LH</c:v>
              </c:pt>
              <c:pt idx="1">
                <c:v>LM</c:v>
              </c:pt>
            </c:strLit>
          </c:cat>
          <c:val>
            <c:numRef>
              <c:f>(Results!$V$96,Results!$AA$96)</c:f>
              <c:numCache>
                <c:formatCode>General</c:formatCode>
                <c:ptCount val="2"/>
                <c:pt idx="0">
                  <c:v>22.849678999339289</c:v>
                </c:pt>
              </c:numCache>
            </c:numRef>
          </c:val>
        </c:ser>
        <c:axId val="80642048"/>
        <c:axId val="80644736"/>
      </c:barChart>
      <c:catAx>
        <c:axId val="80642048"/>
        <c:scaling>
          <c:orientation val="minMax"/>
        </c:scaling>
        <c:axPos val="b"/>
        <c:tickLblPos val="nextTo"/>
        <c:crossAx val="80644736"/>
        <c:crosses val="autoZero"/>
        <c:auto val="1"/>
        <c:lblAlgn val="ctr"/>
        <c:lblOffset val="100"/>
      </c:catAx>
      <c:valAx>
        <c:axId val="80644736"/>
        <c:scaling>
          <c:orientation val="minMax"/>
        </c:scaling>
        <c:axPos val="l"/>
        <c:numFmt formatCode="General" sourceLinked="1"/>
        <c:tickLblPos val="nextTo"/>
        <c:crossAx val="80642048"/>
        <c:crosses val="autoZero"/>
        <c:crossBetween val="between"/>
      </c:valAx>
    </c:plotArea>
    <c:plotVisOnly val="1"/>
  </c:chart>
  <c:txPr>
    <a:bodyPr/>
    <a:lstStyle/>
    <a:p>
      <a:pPr>
        <a:defRPr sz="1000"/>
      </a:pPr>
      <a:endParaRPr lang="zh-CN"/>
    </a:p>
  </c:txPr>
  <c:externalData r:id="rId1"/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(Results!$T$96,Results!$Y$96)</c:f>
                <c:numCache>
                  <c:formatCode>General</c:formatCode>
                  <c:ptCount val="2"/>
                  <c:pt idx="0">
                    <c:v>0.67861339011706368</c:v>
                  </c:pt>
                  <c:pt idx="1">
                    <c:v>2.8790785583872314</c:v>
                  </c:pt>
                </c:numCache>
              </c:numRef>
            </c:plus>
            <c:minus>
              <c:numRef>
                <c:f>(Results!$T$96,Results!$Y$96)</c:f>
                <c:numCache>
                  <c:formatCode>General</c:formatCode>
                  <c:ptCount val="2"/>
                  <c:pt idx="0">
                    <c:v>0.67861339011706368</c:v>
                  </c:pt>
                  <c:pt idx="1">
                    <c:v>2.8790785583872314</c:v>
                  </c:pt>
                </c:numCache>
              </c:numRef>
            </c:minus>
          </c:errBars>
          <c:cat>
            <c:strRef>
              <c:f>(Results!$P$94,Results!$U$94)</c:f>
              <c:strCache>
                <c:ptCount val="2"/>
                <c:pt idx="0">
                  <c:v>LH</c:v>
                </c:pt>
                <c:pt idx="1">
                  <c:v>LM</c:v>
                </c:pt>
              </c:strCache>
            </c:strRef>
          </c:cat>
          <c:val>
            <c:numRef>
              <c:f>(Results!$R$96,Results!$W$96)</c:f>
              <c:numCache>
                <c:formatCode>General</c:formatCode>
                <c:ptCount val="2"/>
                <c:pt idx="0">
                  <c:v>0.96527711134797012</c:v>
                </c:pt>
                <c:pt idx="1">
                  <c:v>7.2497001685806524</c:v>
                </c:pt>
              </c:numCache>
            </c:numRef>
          </c:val>
        </c:ser>
        <c:axId val="80664448"/>
        <c:axId val="80665984"/>
      </c:barChart>
      <c:catAx>
        <c:axId val="80664448"/>
        <c:scaling>
          <c:orientation val="minMax"/>
        </c:scaling>
        <c:axPos val="b"/>
        <c:numFmt formatCode="General" sourceLinked="1"/>
        <c:tickLblPos val="nextTo"/>
        <c:crossAx val="80665984"/>
        <c:crosses val="autoZero"/>
        <c:auto val="1"/>
        <c:lblAlgn val="ctr"/>
        <c:lblOffset val="100"/>
      </c:catAx>
      <c:valAx>
        <c:axId val="80665984"/>
        <c:scaling>
          <c:orientation val="minMax"/>
        </c:scaling>
        <c:axPos val="l"/>
        <c:numFmt formatCode="General" sourceLinked="1"/>
        <c:tickLblPos val="nextTo"/>
        <c:crossAx val="80664448"/>
        <c:crosses val="autoZero"/>
        <c:crossBetween val="between"/>
      </c:valAx>
    </c:plotArea>
    <c:plotVisOnly val="1"/>
  </c:chart>
  <c:txPr>
    <a:bodyPr/>
    <a:lstStyle/>
    <a:p>
      <a:pPr>
        <a:defRPr sz="1000"/>
      </a:pPr>
      <a:endParaRPr lang="zh-CN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(Results!$T$96,Results!$Y$96)</c:f>
                <c:numCache>
                  <c:formatCode>General</c:formatCode>
                  <c:ptCount val="2"/>
                  <c:pt idx="0">
                    <c:v>87.178201857372827</c:v>
                  </c:pt>
                  <c:pt idx="1">
                    <c:v>3.6862292369877894</c:v>
                  </c:pt>
                </c:numCache>
              </c:numRef>
            </c:plus>
            <c:minus>
              <c:numRef>
                <c:f>(Results!$T$96,Results!$Y$96)</c:f>
                <c:numCache>
                  <c:formatCode>General</c:formatCode>
                  <c:ptCount val="2"/>
                  <c:pt idx="0">
                    <c:v>87.178201857372827</c:v>
                  </c:pt>
                  <c:pt idx="1">
                    <c:v>3.6862292369877894</c:v>
                  </c:pt>
                </c:numCache>
              </c:numRef>
            </c:minus>
          </c:errBars>
          <c:cat>
            <c:strLit>
              <c:ptCount val="2"/>
              <c:pt idx="0">
                <c:v>LH</c:v>
              </c:pt>
              <c:pt idx="1">
                <c:v>LM</c:v>
              </c:pt>
            </c:strLit>
          </c:cat>
          <c:val>
            <c:numRef>
              <c:f>(Results!$R$96,Results!$W$96)</c:f>
              <c:numCache>
                <c:formatCode>General</c:formatCode>
                <c:ptCount val="2"/>
                <c:pt idx="0">
                  <c:v>106.92918047940546</c:v>
                </c:pt>
                <c:pt idx="1">
                  <c:v>6.3291240787026677</c:v>
                </c:pt>
              </c:numCache>
            </c:numRef>
          </c:val>
        </c:ser>
        <c:axId val="80703488"/>
        <c:axId val="80705024"/>
      </c:barChart>
      <c:catAx>
        <c:axId val="80703488"/>
        <c:scaling>
          <c:orientation val="minMax"/>
        </c:scaling>
        <c:axPos val="b"/>
        <c:tickLblPos val="nextTo"/>
        <c:crossAx val="80705024"/>
        <c:crosses val="autoZero"/>
        <c:auto val="1"/>
        <c:lblAlgn val="ctr"/>
        <c:lblOffset val="100"/>
      </c:catAx>
      <c:valAx>
        <c:axId val="80705024"/>
        <c:scaling>
          <c:orientation val="minMax"/>
        </c:scaling>
        <c:axPos val="l"/>
        <c:numFmt formatCode="General" sourceLinked="1"/>
        <c:tickLblPos val="nextTo"/>
        <c:crossAx val="80703488"/>
        <c:crosses val="autoZero"/>
        <c:crossBetween val="between"/>
      </c:valAx>
    </c:plotArea>
    <c:plotVisOnly val="1"/>
  </c:chart>
  <c:txPr>
    <a:bodyPr/>
    <a:lstStyle/>
    <a:p>
      <a:pPr>
        <a:defRPr sz="1000"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>
        <c:manualLayout>
          <c:layoutTarget val="inner"/>
          <c:xMode val="edge"/>
          <c:yMode val="edge"/>
          <c:x val="0.11265507436570428"/>
          <c:y val="5.1400554097404488E-2"/>
          <c:w val="0.88402441878328264"/>
          <c:h val="0.79822506561679785"/>
        </c:manualLayout>
      </c:layout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(Results!$T$45,Results!$T$54,Results!$T$79)</c:f>
                <c:numCache>
                  <c:formatCode>General</c:formatCode>
                  <c:ptCount val="3"/>
                  <c:pt idx="0">
                    <c:v>3.0743727251421111</c:v>
                  </c:pt>
                  <c:pt idx="2">
                    <c:v>1.8896479241341635E-2</c:v>
                  </c:pt>
                </c:numCache>
              </c:numRef>
            </c:plus>
            <c:minus>
              <c:numRef>
                <c:f>(Results!$T$45,Results!$T$54,Results!$T$79)</c:f>
                <c:numCache>
                  <c:formatCode>General</c:formatCode>
                  <c:ptCount val="3"/>
                  <c:pt idx="0">
                    <c:v>3.0743727251421111</c:v>
                  </c:pt>
                  <c:pt idx="2">
                    <c:v>1.8896479241341635E-2</c:v>
                  </c:pt>
                </c:numCache>
              </c:numRef>
            </c:minus>
          </c:errBars>
          <c:cat>
            <c:strLit>
              <c:ptCount val="3"/>
              <c:pt idx="0">
                <c:v>LJ</c:v>
              </c:pt>
              <c:pt idx="1">
                <c:v>LH</c:v>
              </c:pt>
              <c:pt idx="2">
                <c:v>LM</c:v>
              </c:pt>
            </c:strLit>
          </c:cat>
          <c:val>
            <c:numRef>
              <c:f>(Results!$R$45,Results!$R$54,Results!$R$79)</c:f>
              <c:numCache>
                <c:formatCode>General</c:formatCode>
                <c:ptCount val="3"/>
                <c:pt idx="0">
                  <c:v>5.4863800657777491</c:v>
                </c:pt>
                <c:pt idx="2">
                  <c:v>0.67816978128704619</c:v>
                </c:pt>
              </c:numCache>
            </c:numRef>
          </c:val>
        </c:ser>
        <c:axId val="79651968"/>
        <c:axId val="79653504"/>
      </c:barChart>
      <c:catAx>
        <c:axId val="79651968"/>
        <c:scaling>
          <c:orientation val="minMax"/>
        </c:scaling>
        <c:axPos val="b"/>
        <c:numFmt formatCode="General" sourceLinked="1"/>
        <c:tickLblPos val="nextTo"/>
        <c:crossAx val="79653504"/>
        <c:crosses val="autoZero"/>
        <c:auto val="1"/>
        <c:lblAlgn val="ctr"/>
        <c:lblOffset val="100"/>
      </c:catAx>
      <c:valAx>
        <c:axId val="79653504"/>
        <c:scaling>
          <c:orientation val="minMax"/>
        </c:scaling>
        <c:axPos val="l"/>
        <c:numFmt formatCode="General" sourceLinked="1"/>
        <c:tickLblPos val="nextTo"/>
        <c:crossAx val="7965196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000"/>
      </a:pPr>
      <a:endParaRPr lang="zh-CN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(Results!$X$93,Results!$S$93)</c:f>
                <c:numCache>
                  <c:formatCode>General</c:formatCode>
                  <c:ptCount val="2"/>
                  <c:pt idx="0">
                    <c:v>0.71785406687393283</c:v>
                  </c:pt>
                  <c:pt idx="1">
                    <c:v>25.592712540936706</c:v>
                  </c:pt>
                </c:numCache>
              </c:numRef>
            </c:plus>
            <c:minus>
              <c:numRef>
                <c:f>(Results!$X$93,Results!$S$93)</c:f>
                <c:numCache>
                  <c:formatCode>General</c:formatCode>
                  <c:ptCount val="2"/>
                  <c:pt idx="0">
                    <c:v>0.71785406687393283</c:v>
                  </c:pt>
                  <c:pt idx="1">
                    <c:v>25.592712540936706</c:v>
                  </c:pt>
                </c:numCache>
              </c:numRef>
            </c:minus>
          </c:errBars>
          <c:cat>
            <c:strLit>
              <c:ptCount val="2"/>
              <c:pt idx="0">
                <c:v>LH</c:v>
              </c:pt>
              <c:pt idx="1">
                <c:v>LM</c:v>
              </c:pt>
            </c:strLit>
          </c:cat>
          <c:val>
            <c:numRef>
              <c:f>(Results!$V$93,Results!$Q$93)</c:f>
              <c:numCache>
                <c:formatCode>General</c:formatCode>
                <c:ptCount val="2"/>
                <c:pt idx="0">
                  <c:v>0.94425704487377871</c:v>
                </c:pt>
                <c:pt idx="1">
                  <c:v>37.494042236438133</c:v>
                </c:pt>
              </c:numCache>
            </c:numRef>
          </c:val>
        </c:ser>
        <c:axId val="80732928"/>
        <c:axId val="80734464"/>
      </c:barChart>
      <c:catAx>
        <c:axId val="80732928"/>
        <c:scaling>
          <c:orientation val="minMax"/>
        </c:scaling>
        <c:axPos val="b"/>
        <c:tickLblPos val="nextTo"/>
        <c:crossAx val="80734464"/>
        <c:crosses val="autoZero"/>
        <c:auto val="1"/>
        <c:lblAlgn val="ctr"/>
        <c:lblOffset val="100"/>
      </c:catAx>
      <c:valAx>
        <c:axId val="80734464"/>
        <c:scaling>
          <c:orientation val="minMax"/>
        </c:scaling>
        <c:axPos val="l"/>
        <c:numFmt formatCode="General" sourceLinked="1"/>
        <c:tickLblPos val="nextTo"/>
        <c:crossAx val="80732928"/>
        <c:crosses val="autoZero"/>
        <c:crossBetween val="between"/>
      </c:valAx>
    </c:plotArea>
    <c:plotVisOnly val="1"/>
  </c:chart>
  <c:txPr>
    <a:bodyPr/>
    <a:lstStyle/>
    <a:p>
      <a:pPr>
        <a:defRPr sz="1000"/>
      </a:pPr>
      <a:endParaRPr lang="zh-CN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(Results!$T$96,Results!$Y$96)</c:f>
                <c:numCache>
                  <c:formatCode>General</c:formatCode>
                  <c:ptCount val="2"/>
                  <c:pt idx="0">
                    <c:v>7.9565338324531915E-2</c:v>
                  </c:pt>
                  <c:pt idx="1">
                    <c:v>2.0251831572268602</c:v>
                  </c:pt>
                </c:numCache>
              </c:numRef>
            </c:plus>
            <c:minus>
              <c:numRef>
                <c:f>(Results!$T$96,Results!$Y$96)</c:f>
                <c:numCache>
                  <c:formatCode>General</c:formatCode>
                  <c:ptCount val="2"/>
                  <c:pt idx="0">
                    <c:v>7.9565338324531915E-2</c:v>
                  </c:pt>
                  <c:pt idx="1">
                    <c:v>2.0251831572268602</c:v>
                  </c:pt>
                </c:numCache>
              </c:numRef>
            </c:minus>
          </c:errBars>
          <c:cat>
            <c:strLit>
              <c:ptCount val="2"/>
              <c:pt idx="0">
                <c:v>LH</c:v>
              </c:pt>
              <c:pt idx="1">
                <c:v>LM</c:v>
              </c:pt>
            </c:strLit>
          </c:cat>
          <c:val>
            <c:numRef>
              <c:f>(Results!$R$96,Results!$W$96)</c:f>
              <c:numCache>
                <c:formatCode>General</c:formatCode>
                <c:ptCount val="2"/>
                <c:pt idx="0">
                  <c:v>0.48840571814551231</c:v>
                </c:pt>
                <c:pt idx="1">
                  <c:v>5.3690306502109255</c:v>
                </c:pt>
              </c:numCache>
            </c:numRef>
          </c:val>
        </c:ser>
        <c:axId val="80750080"/>
        <c:axId val="80751616"/>
      </c:barChart>
      <c:catAx>
        <c:axId val="80750080"/>
        <c:scaling>
          <c:orientation val="minMax"/>
        </c:scaling>
        <c:axPos val="b"/>
        <c:tickLblPos val="nextTo"/>
        <c:crossAx val="80751616"/>
        <c:crosses val="autoZero"/>
        <c:auto val="1"/>
        <c:lblAlgn val="ctr"/>
        <c:lblOffset val="100"/>
      </c:catAx>
      <c:valAx>
        <c:axId val="80751616"/>
        <c:scaling>
          <c:orientation val="minMax"/>
        </c:scaling>
        <c:axPos val="l"/>
        <c:numFmt formatCode="General" sourceLinked="1"/>
        <c:tickLblPos val="nextTo"/>
        <c:crossAx val="80750080"/>
        <c:crosses val="autoZero"/>
        <c:crossBetween val="between"/>
      </c:valAx>
    </c:plotArea>
    <c:plotVisOnly val="1"/>
  </c:chart>
  <c:txPr>
    <a:bodyPr/>
    <a:lstStyle/>
    <a:p>
      <a:pPr>
        <a:defRPr sz="1000"/>
      </a:pPr>
      <a:endParaRPr lang="zh-CN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(Results!$T$96,Results!$Y$96)</c:f>
                <c:numCache>
                  <c:formatCode>General</c:formatCode>
                  <c:ptCount val="2"/>
                  <c:pt idx="0">
                    <c:v>0.37037654027607697</c:v>
                  </c:pt>
                  <c:pt idx="1">
                    <c:v>0.9889755773735448</c:v>
                  </c:pt>
                </c:numCache>
              </c:numRef>
            </c:plus>
            <c:minus>
              <c:numRef>
                <c:f>(Results!$T$96,Results!$Y$96)</c:f>
                <c:numCache>
                  <c:formatCode>General</c:formatCode>
                  <c:ptCount val="2"/>
                  <c:pt idx="0">
                    <c:v>0.37037654027607697</c:v>
                  </c:pt>
                  <c:pt idx="1">
                    <c:v>0.9889755773735448</c:v>
                  </c:pt>
                </c:numCache>
              </c:numRef>
            </c:minus>
          </c:errBars>
          <c:cat>
            <c:strLit>
              <c:ptCount val="2"/>
              <c:pt idx="0">
                <c:v>LH</c:v>
              </c:pt>
              <c:pt idx="1">
                <c:v>LM</c:v>
              </c:pt>
            </c:strLit>
          </c:cat>
          <c:val>
            <c:numRef>
              <c:f>(Results!$R$96,Results!$W$96)</c:f>
              <c:numCache>
                <c:formatCode>General</c:formatCode>
                <c:ptCount val="2"/>
                <c:pt idx="0">
                  <c:v>1.130544165224826</c:v>
                </c:pt>
                <c:pt idx="1">
                  <c:v>2.6373087722247659</c:v>
                </c:pt>
              </c:numCache>
            </c:numRef>
          </c:val>
        </c:ser>
        <c:axId val="80783616"/>
        <c:axId val="80793600"/>
      </c:barChart>
      <c:catAx>
        <c:axId val="80783616"/>
        <c:scaling>
          <c:orientation val="minMax"/>
        </c:scaling>
        <c:axPos val="b"/>
        <c:tickLblPos val="nextTo"/>
        <c:crossAx val="80793600"/>
        <c:crosses val="autoZero"/>
        <c:auto val="1"/>
        <c:lblAlgn val="ctr"/>
        <c:lblOffset val="100"/>
      </c:catAx>
      <c:valAx>
        <c:axId val="80793600"/>
        <c:scaling>
          <c:orientation val="minMax"/>
        </c:scaling>
        <c:axPos val="l"/>
        <c:numFmt formatCode="#,##0.0_);[Red]\(#,##0.0\)" sourceLinked="0"/>
        <c:tickLblPos val="nextTo"/>
        <c:crossAx val="80783616"/>
        <c:crosses val="autoZero"/>
        <c:crossBetween val="between"/>
      </c:valAx>
    </c:plotArea>
    <c:plotVisOnly val="1"/>
  </c:chart>
  <c:txPr>
    <a:bodyPr/>
    <a:lstStyle/>
    <a:p>
      <a:pPr>
        <a:defRPr sz="1000"/>
      </a:pPr>
      <a:endParaRPr lang="zh-CN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autoTitleDeleted val="1"/>
    <c:plotArea>
      <c:layout>
        <c:manualLayout>
          <c:layoutTarget val="inner"/>
          <c:xMode val="edge"/>
          <c:yMode val="edge"/>
          <c:x val="0.15989221422772254"/>
          <c:y val="7.1895276835414024E-2"/>
          <c:w val="0.69433102830426352"/>
          <c:h val="0.72241887207272493"/>
        </c:manualLayout>
      </c:layout>
      <c:barChart>
        <c:barDir val="col"/>
        <c:grouping val="clustered"/>
        <c:ser>
          <c:idx val="0"/>
          <c:order val="0"/>
          <c:tx>
            <c:v>Flower</c:v>
          </c:tx>
          <c:errBars>
            <c:errBarType val="both"/>
            <c:errValType val="cust"/>
            <c:pl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28.577493160668233</c:v>
                  </c:pt>
                  <c:pt idx="1">
                    <c:v>1.8776902661582302E-5</c:v>
                  </c:pt>
                  <c:pt idx="2">
                    <c:v>1004.1848722191189</c:v>
                  </c:pt>
                </c:numCache>
              </c:numRef>
            </c:plus>
            <c:min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28.577493160668233</c:v>
                  </c:pt>
                  <c:pt idx="1">
                    <c:v>1.8776902661582302E-5</c:v>
                  </c:pt>
                  <c:pt idx="2">
                    <c:v>1004.1848722191189</c:v>
                  </c:pt>
                </c:numCache>
              </c:numRef>
            </c:minus>
          </c:errBars>
          <c:cat>
            <c:strLit>
              <c:ptCount val="3"/>
              <c:pt idx="0">
                <c:v>LJ</c:v>
              </c:pt>
              <c:pt idx="1">
                <c:v>LH</c:v>
              </c:pt>
              <c:pt idx="2">
                <c:v>LM</c:v>
              </c:pt>
            </c:strLit>
          </c:cat>
          <c:val>
            <c:numRef>
              <c:f>(Results!$R$45,Results!$R$51,Results!$R$79)</c:f>
              <c:numCache>
                <c:formatCode>General</c:formatCode>
                <c:ptCount val="3"/>
                <c:pt idx="0">
                  <c:v>29.97125072873839</c:v>
                </c:pt>
                <c:pt idx="1">
                  <c:v>2.4669910021662132E-5</c:v>
                </c:pt>
                <c:pt idx="2">
                  <c:v>3132.4919348047047</c:v>
                </c:pt>
              </c:numCache>
            </c:numRef>
          </c:val>
        </c:ser>
        <c:axId val="80809344"/>
        <c:axId val="80823424"/>
      </c:barChart>
      <c:catAx>
        <c:axId val="80809344"/>
        <c:scaling>
          <c:orientation val="minMax"/>
        </c:scaling>
        <c:axPos val="b"/>
        <c:numFmt formatCode="General" sourceLinked="1"/>
        <c:tickLblPos val="nextTo"/>
        <c:crossAx val="80823424"/>
        <c:crosses val="autoZero"/>
        <c:auto val="1"/>
        <c:lblAlgn val="ctr"/>
        <c:lblOffset val="100"/>
      </c:catAx>
      <c:valAx>
        <c:axId val="80823424"/>
        <c:scaling>
          <c:orientation val="minMax"/>
          <c:max val="100"/>
        </c:scaling>
        <c:axPos val="l"/>
        <c:numFmt formatCode="General" sourceLinked="1"/>
        <c:tickLblPos val="nextTo"/>
        <c:crossAx val="8080934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000"/>
      </a:pPr>
      <a:endParaRPr lang="zh-CN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autoTitleDeleted val="1"/>
    <c:plotArea>
      <c:layout/>
      <c:barChart>
        <c:barDir val="col"/>
        <c:grouping val="clustered"/>
        <c:ser>
          <c:idx val="0"/>
          <c:order val="0"/>
          <c:tx>
            <c:v>Flower</c:v>
          </c:tx>
          <c:errBars>
            <c:errBarType val="both"/>
            <c:errValType val="cust"/>
            <c:pl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28.577493160668233</c:v>
                  </c:pt>
                  <c:pt idx="1">
                    <c:v>1.8776902661582302E-5</c:v>
                  </c:pt>
                  <c:pt idx="2">
                    <c:v>1004.1848722191189</c:v>
                  </c:pt>
                </c:numCache>
              </c:numRef>
            </c:plus>
            <c:min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28.577493160668233</c:v>
                  </c:pt>
                  <c:pt idx="1">
                    <c:v>1.8776902661582302E-5</c:v>
                  </c:pt>
                  <c:pt idx="2">
                    <c:v>1004.1848722191189</c:v>
                  </c:pt>
                </c:numCache>
              </c:numRef>
            </c:minus>
          </c:errBars>
          <c:cat>
            <c:strLit>
              <c:ptCount val="3"/>
              <c:pt idx="0">
                <c:v>LJ</c:v>
              </c:pt>
              <c:pt idx="1">
                <c:v>LH</c:v>
              </c:pt>
              <c:pt idx="2">
                <c:v>LM</c:v>
              </c:pt>
            </c:strLit>
          </c:cat>
          <c:val>
            <c:numRef>
              <c:f>(Results!$R$45,Results!$R$51,Results!$R$79)</c:f>
              <c:numCache>
                <c:formatCode>General</c:formatCode>
                <c:ptCount val="3"/>
                <c:pt idx="0">
                  <c:v>29.97125072873839</c:v>
                </c:pt>
                <c:pt idx="1">
                  <c:v>2.4669910021662132E-5</c:v>
                </c:pt>
                <c:pt idx="2">
                  <c:v>3132.4919348047047</c:v>
                </c:pt>
              </c:numCache>
            </c:numRef>
          </c:val>
        </c:ser>
        <c:axId val="80847232"/>
        <c:axId val="80848768"/>
      </c:barChart>
      <c:catAx>
        <c:axId val="80847232"/>
        <c:scaling>
          <c:orientation val="minMax"/>
        </c:scaling>
        <c:delete val="1"/>
        <c:axPos val="b"/>
        <c:numFmt formatCode="General" sourceLinked="1"/>
        <c:tickLblPos val="nextTo"/>
        <c:crossAx val="80848768"/>
        <c:crosses val="autoZero"/>
        <c:auto val="1"/>
        <c:lblAlgn val="ctr"/>
        <c:lblOffset val="100"/>
      </c:catAx>
      <c:valAx>
        <c:axId val="80848768"/>
        <c:scaling>
          <c:orientation val="minMax"/>
          <c:max val="4500"/>
          <c:min val="500"/>
        </c:scaling>
        <c:axPos val="l"/>
        <c:numFmt formatCode="General" sourceLinked="1"/>
        <c:tickLblPos val="nextTo"/>
        <c:crossAx val="8084723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000"/>
      </a:pPr>
      <a:endParaRPr lang="zh-CN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>
        <c:manualLayout>
          <c:layoutTarget val="inner"/>
          <c:xMode val="edge"/>
          <c:yMode val="edge"/>
          <c:x val="9.8571741032371027E-2"/>
          <c:y val="5.1400554097404488E-2"/>
          <c:w val="0.88820734908136101"/>
          <c:h val="0.79822506561679785"/>
        </c:manualLayout>
      </c:layout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0.281231095807845</c:v>
                  </c:pt>
                  <c:pt idx="1">
                    <c:v>6.444800768890163</c:v>
                  </c:pt>
                  <c:pt idx="2">
                    <c:v>0.95875358421290857</c:v>
                  </c:pt>
                </c:numCache>
              </c:numRef>
            </c:plus>
            <c:minus>
              <c:numRef>
                <c:f>(Results!$T$45,Results!$T$51,Results!$T$79)</c:f>
                <c:numCache>
                  <c:formatCode>General</c:formatCode>
                  <c:ptCount val="3"/>
                  <c:pt idx="0">
                    <c:v>0.281231095807845</c:v>
                  </c:pt>
                  <c:pt idx="1">
                    <c:v>6.444800768890163</c:v>
                  </c:pt>
                  <c:pt idx="2">
                    <c:v>0.95875358421290857</c:v>
                  </c:pt>
                </c:numCache>
              </c:numRef>
            </c:minus>
          </c:errBars>
          <c:cat>
            <c:strLit>
              <c:ptCount val="3"/>
              <c:pt idx="0">
                <c:v>LJ</c:v>
              </c:pt>
              <c:pt idx="1">
                <c:v>LH</c:v>
              </c:pt>
              <c:pt idx="2">
                <c:v>LM</c:v>
              </c:pt>
            </c:strLit>
          </c:cat>
          <c:val>
            <c:numRef>
              <c:f>(Results!$R$45,Results!$R$51,Results!$R$79)</c:f>
              <c:numCache>
                <c:formatCode>General</c:formatCode>
                <c:ptCount val="3"/>
                <c:pt idx="0">
                  <c:v>0.53550194947380425</c:v>
                </c:pt>
                <c:pt idx="1">
                  <c:v>7.9786939449408703</c:v>
                </c:pt>
                <c:pt idx="2">
                  <c:v>4.9447569959128765</c:v>
                </c:pt>
              </c:numCache>
            </c:numRef>
          </c:val>
        </c:ser>
        <c:axId val="80864384"/>
        <c:axId val="80865920"/>
      </c:barChart>
      <c:catAx>
        <c:axId val="80864384"/>
        <c:scaling>
          <c:orientation val="minMax"/>
        </c:scaling>
        <c:axPos val="b"/>
        <c:numFmt formatCode="General" sourceLinked="1"/>
        <c:tickLblPos val="nextTo"/>
        <c:crossAx val="80865920"/>
        <c:crosses val="autoZero"/>
        <c:auto val="1"/>
        <c:lblAlgn val="ctr"/>
        <c:lblOffset val="100"/>
      </c:catAx>
      <c:valAx>
        <c:axId val="80865920"/>
        <c:scaling>
          <c:orientation val="minMax"/>
        </c:scaling>
        <c:axPos val="l"/>
        <c:numFmt formatCode="General" sourceLinked="1"/>
        <c:tickLblPos val="nextTo"/>
        <c:crossAx val="8086438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000"/>
      </a:pPr>
      <a:endParaRPr lang="zh-CN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(Results!$T$96,Results!$Y$96)</c:f>
                <c:numCache>
                  <c:formatCode>General</c:formatCode>
                  <c:ptCount val="2"/>
                  <c:pt idx="0">
                    <c:v>32.964667599457577</c:v>
                  </c:pt>
                  <c:pt idx="1">
                    <c:v>3.8069013393501527</c:v>
                  </c:pt>
                </c:numCache>
              </c:numRef>
            </c:plus>
            <c:minus>
              <c:numRef>
                <c:f>(Results!$T$96,Results!$Y$96)</c:f>
                <c:numCache>
                  <c:formatCode>General</c:formatCode>
                  <c:ptCount val="2"/>
                  <c:pt idx="0">
                    <c:v>32.964667599457577</c:v>
                  </c:pt>
                  <c:pt idx="1">
                    <c:v>3.8069013393501527</c:v>
                  </c:pt>
                </c:numCache>
              </c:numRef>
            </c:minus>
          </c:errBars>
          <c:cat>
            <c:strRef>
              <c:f>(Results!$P$94,Results!$U$94)</c:f>
              <c:strCache>
                <c:ptCount val="2"/>
                <c:pt idx="0">
                  <c:v>LH</c:v>
                </c:pt>
                <c:pt idx="1">
                  <c:v>LM</c:v>
                </c:pt>
              </c:strCache>
            </c:strRef>
          </c:cat>
          <c:val>
            <c:numRef>
              <c:f>(Results!$R$96,Results!$W$96)</c:f>
              <c:numCache>
                <c:formatCode>General</c:formatCode>
                <c:ptCount val="2"/>
                <c:pt idx="0">
                  <c:v>43.310411638683391</c:v>
                </c:pt>
                <c:pt idx="1">
                  <c:v>11.875390749273787</c:v>
                </c:pt>
              </c:numCache>
            </c:numRef>
          </c:val>
        </c:ser>
        <c:axId val="81958016"/>
        <c:axId val="81959552"/>
      </c:barChart>
      <c:catAx>
        <c:axId val="81958016"/>
        <c:scaling>
          <c:orientation val="minMax"/>
        </c:scaling>
        <c:axPos val="b"/>
        <c:tickLblPos val="nextTo"/>
        <c:crossAx val="81959552"/>
        <c:crosses val="autoZero"/>
        <c:auto val="1"/>
        <c:lblAlgn val="ctr"/>
        <c:lblOffset val="100"/>
      </c:catAx>
      <c:valAx>
        <c:axId val="81959552"/>
        <c:scaling>
          <c:orientation val="minMax"/>
        </c:scaling>
        <c:axPos val="l"/>
        <c:numFmt formatCode="General" sourceLinked="1"/>
        <c:tickLblPos val="nextTo"/>
        <c:crossAx val="81958016"/>
        <c:crosses val="autoZero"/>
        <c:crossBetween val="between"/>
      </c:valAx>
    </c:plotArea>
    <c:plotVisOnly val="1"/>
  </c:chart>
  <c:txPr>
    <a:bodyPr/>
    <a:lstStyle/>
    <a:p>
      <a:pPr>
        <a:defRPr sz="1000"/>
      </a:pPr>
      <a:endParaRPr lang="zh-CN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(Results!$T$96,Results!$Y$96)</c:f>
                <c:numCache>
                  <c:formatCode>General</c:formatCode>
                  <c:ptCount val="2"/>
                  <c:pt idx="0">
                    <c:v>0.94865522472115782</c:v>
                  </c:pt>
                  <c:pt idx="1">
                    <c:v>2.4793876352493771</c:v>
                  </c:pt>
                </c:numCache>
              </c:numRef>
            </c:plus>
            <c:minus>
              <c:numRef>
                <c:f>(Results!$T$96,Results!$Y$96)</c:f>
                <c:numCache>
                  <c:formatCode>General</c:formatCode>
                  <c:ptCount val="2"/>
                  <c:pt idx="0">
                    <c:v>0.94865522472115782</c:v>
                  </c:pt>
                  <c:pt idx="1">
                    <c:v>2.4793876352493771</c:v>
                  </c:pt>
                </c:numCache>
              </c:numRef>
            </c:minus>
          </c:errBars>
          <c:cat>
            <c:strLit>
              <c:ptCount val="2"/>
              <c:pt idx="0">
                <c:v>LH</c:v>
              </c:pt>
              <c:pt idx="1">
                <c:v>LM</c:v>
              </c:pt>
            </c:strLit>
          </c:cat>
          <c:val>
            <c:numRef>
              <c:f>(Results!$R$96,Results!$W$96)</c:f>
              <c:numCache>
                <c:formatCode>General</c:formatCode>
                <c:ptCount val="2"/>
                <c:pt idx="0">
                  <c:v>1.1744396714101413</c:v>
                </c:pt>
                <c:pt idx="1">
                  <c:v>3.0824228715139448</c:v>
                </c:pt>
              </c:numCache>
            </c:numRef>
          </c:val>
        </c:ser>
        <c:axId val="81984512"/>
        <c:axId val="81998592"/>
      </c:barChart>
      <c:catAx>
        <c:axId val="81984512"/>
        <c:scaling>
          <c:orientation val="minMax"/>
        </c:scaling>
        <c:axPos val="b"/>
        <c:tickLblPos val="nextTo"/>
        <c:crossAx val="81998592"/>
        <c:crosses val="autoZero"/>
        <c:auto val="1"/>
        <c:lblAlgn val="ctr"/>
        <c:lblOffset val="100"/>
      </c:catAx>
      <c:valAx>
        <c:axId val="81998592"/>
        <c:scaling>
          <c:orientation val="minMax"/>
        </c:scaling>
        <c:axPos val="l"/>
        <c:numFmt formatCode="General" sourceLinked="1"/>
        <c:tickLblPos val="nextTo"/>
        <c:crossAx val="81984512"/>
        <c:crosses val="autoZero"/>
        <c:crossBetween val="between"/>
      </c:valAx>
    </c:plotArea>
    <c:plotVisOnly val="1"/>
  </c:chart>
  <c:txPr>
    <a:bodyPr/>
    <a:lstStyle/>
    <a:p>
      <a:pPr>
        <a:defRPr sz="1000"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(Results!$T$45,Results!$T$51,Results!$T$80)</c:f>
                <c:numCache>
                  <c:formatCode>General</c:formatCode>
                  <c:ptCount val="3"/>
                  <c:pt idx="0">
                    <c:v>2.7465321662094615</c:v>
                  </c:pt>
                  <c:pt idx="1">
                    <c:v>0.72663467845053165</c:v>
                  </c:pt>
                  <c:pt idx="2">
                    <c:v>2.7703065588200468</c:v>
                  </c:pt>
                </c:numCache>
              </c:numRef>
            </c:plus>
            <c:minus>
              <c:numRef>
                <c:f>(Results!$T$45,Results!$T$51,Results!$T$80)</c:f>
                <c:numCache>
                  <c:formatCode>General</c:formatCode>
                  <c:ptCount val="3"/>
                  <c:pt idx="0">
                    <c:v>2.7465321662094615</c:v>
                  </c:pt>
                  <c:pt idx="1">
                    <c:v>0.72663467845053165</c:v>
                  </c:pt>
                  <c:pt idx="2">
                    <c:v>2.7703065588200468</c:v>
                  </c:pt>
                </c:numCache>
              </c:numRef>
            </c:minus>
          </c:errBars>
          <c:cat>
            <c:strLit>
              <c:ptCount val="3"/>
              <c:pt idx="0">
                <c:v>LJ</c:v>
              </c:pt>
              <c:pt idx="1">
                <c:v>LH</c:v>
              </c:pt>
              <c:pt idx="2">
                <c:v>LM</c:v>
              </c:pt>
            </c:strLit>
          </c:cat>
          <c:val>
            <c:numRef>
              <c:f>(Results!$R$45,Results!$R$51,Results!$R$79)</c:f>
              <c:numCache>
                <c:formatCode>General</c:formatCode>
                <c:ptCount val="3"/>
                <c:pt idx="0">
                  <c:v>5.1779962613231865</c:v>
                </c:pt>
                <c:pt idx="1">
                  <c:v>1.9014662018525974</c:v>
                </c:pt>
                <c:pt idx="2">
                  <c:v>27.703065588200342</c:v>
                </c:pt>
              </c:numCache>
            </c:numRef>
          </c:val>
        </c:ser>
        <c:axId val="79669120"/>
        <c:axId val="79670656"/>
      </c:barChart>
      <c:catAx>
        <c:axId val="79669120"/>
        <c:scaling>
          <c:orientation val="minMax"/>
        </c:scaling>
        <c:axPos val="b"/>
        <c:numFmt formatCode="General" sourceLinked="1"/>
        <c:tickLblPos val="nextTo"/>
        <c:crossAx val="79670656"/>
        <c:crosses val="autoZero"/>
        <c:auto val="1"/>
        <c:lblAlgn val="ctr"/>
        <c:lblOffset val="100"/>
      </c:catAx>
      <c:valAx>
        <c:axId val="79670656"/>
        <c:scaling>
          <c:orientation val="minMax"/>
        </c:scaling>
        <c:axPos val="l"/>
        <c:numFmt formatCode="General" sourceLinked="1"/>
        <c:tickLblPos val="nextTo"/>
        <c:crossAx val="7966912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000"/>
      </a:pPr>
      <a:endParaRPr lang="zh-CN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>
        <c:manualLayout>
          <c:layoutTarget val="inner"/>
          <c:xMode val="edge"/>
          <c:yMode val="edge"/>
          <c:x val="0.11265507436570428"/>
          <c:y val="5.1400554097404488E-2"/>
          <c:w val="0.84869666434799862"/>
          <c:h val="0.79822506561679785"/>
        </c:manualLayout>
      </c:layout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(Results!$S$20,Results!$S$25,Results!$S$53)</c:f>
                <c:numCache>
                  <c:formatCode>General</c:formatCode>
                  <c:ptCount val="3"/>
                  <c:pt idx="0">
                    <c:v>3.9148661719964153</c:v>
                  </c:pt>
                  <c:pt idx="1">
                    <c:v>0.17801126486078794</c:v>
                  </c:pt>
                  <c:pt idx="2">
                    <c:v>3.844530766530958</c:v>
                  </c:pt>
                </c:numCache>
              </c:numRef>
            </c:plus>
            <c:minus>
              <c:numRef>
                <c:f>(Results!$S$20,Results!$S$25,Results!$S$53)</c:f>
                <c:numCache>
                  <c:formatCode>General</c:formatCode>
                  <c:ptCount val="3"/>
                  <c:pt idx="0">
                    <c:v>3.9148661719964153</c:v>
                  </c:pt>
                  <c:pt idx="1">
                    <c:v>0.17801126486078794</c:v>
                  </c:pt>
                  <c:pt idx="2">
                    <c:v>3.844530766530958</c:v>
                  </c:pt>
                </c:numCache>
              </c:numRef>
            </c:minus>
          </c:errBars>
          <c:cat>
            <c:strLit>
              <c:ptCount val="3"/>
              <c:pt idx="0">
                <c:v>LJ</c:v>
              </c:pt>
              <c:pt idx="1">
                <c:v>LH</c:v>
              </c:pt>
              <c:pt idx="2">
                <c:v>LM</c:v>
              </c:pt>
            </c:strLit>
          </c:cat>
          <c:val>
            <c:numRef>
              <c:f>(Results!$Q$20,Results!$Q$25,Results!$Q$53)</c:f>
              <c:numCache>
                <c:formatCode>General</c:formatCode>
                <c:ptCount val="3"/>
                <c:pt idx="0">
                  <c:v>6.1739575993823284</c:v>
                </c:pt>
                <c:pt idx="1">
                  <c:v>1.312061389745752</c:v>
                </c:pt>
                <c:pt idx="2">
                  <c:v>6.6859332688524384</c:v>
                </c:pt>
              </c:numCache>
            </c:numRef>
          </c:val>
        </c:ser>
        <c:axId val="80026240"/>
        <c:axId val="80032128"/>
      </c:barChart>
      <c:catAx>
        <c:axId val="80026240"/>
        <c:scaling>
          <c:orientation val="minMax"/>
        </c:scaling>
        <c:axPos val="b"/>
        <c:numFmt formatCode="General" sourceLinked="1"/>
        <c:tickLblPos val="nextTo"/>
        <c:crossAx val="80032128"/>
        <c:crosses val="autoZero"/>
        <c:auto val="1"/>
        <c:lblAlgn val="ctr"/>
        <c:lblOffset val="100"/>
      </c:catAx>
      <c:valAx>
        <c:axId val="80032128"/>
        <c:scaling>
          <c:orientation val="minMax"/>
        </c:scaling>
        <c:axPos val="l"/>
        <c:numFmt formatCode="General" sourceLinked="1"/>
        <c:tickLblPos val="nextTo"/>
        <c:crossAx val="8002624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000"/>
      </a:pPr>
      <a:endParaRPr lang="zh-CN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(Results!$T$96,Results!$Y$96)</c:f>
                <c:numCache>
                  <c:formatCode>General</c:formatCode>
                  <c:ptCount val="2"/>
                  <c:pt idx="0">
                    <c:v>2.31382444605214</c:v>
                  </c:pt>
                  <c:pt idx="1">
                    <c:v>1.9537414397274744</c:v>
                  </c:pt>
                </c:numCache>
              </c:numRef>
            </c:plus>
            <c:minus>
              <c:numRef>
                <c:f>(Results!$T$96,Results!$Y$96)</c:f>
                <c:numCache>
                  <c:formatCode>General</c:formatCode>
                  <c:ptCount val="2"/>
                  <c:pt idx="0">
                    <c:v>2.31382444605214</c:v>
                  </c:pt>
                  <c:pt idx="1">
                    <c:v>1.9537414397274744</c:v>
                  </c:pt>
                </c:numCache>
              </c:numRef>
            </c:minus>
          </c:errBars>
          <c:cat>
            <c:strLit>
              <c:ptCount val="2"/>
              <c:pt idx="0">
                <c:v>LH</c:v>
              </c:pt>
              <c:pt idx="1">
                <c:v>LM</c:v>
              </c:pt>
            </c:strLit>
          </c:cat>
          <c:val>
            <c:numRef>
              <c:f>(Results!$R$96,Results!$W$96)</c:f>
              <c:numCache>
                <c:formatCode>General</c:formatCode>
                <c:ptCount val="2"/>
                <c:pt idx="0">
                  <c:v>3.1856131130078738</c:v>
                </c:pt>
                <c:pt idx="1">
                  <c:v>2.4054086754202526</c:v>
                </c:pt>
              </c:numCache>
            </c:numRef>
          </c:val>
        </c:ser>
        <c:axId val="80067200"/>
        <c:axId val="80073088"/>
      </c:barChart>
      <c:catAx>
        <c:axId val="80067200"/>
        <c:scaling>
          <c:orientation val="minMax"/>
        </c:scaling>
        <c:axPos val="b"/>
        <c:tickLblPos val="nextTo"/>
        <c:crossAx val="80073088"/>
        <c:crosses val="autoZero"/>
        <c:auto val="1"/>
        <c:lblAlgn val="ctr"/>
        <c:lblOffset val="100"/>
      </c:catAx>
      <c:valAx>
        <c:axId val="80073088"/>
        <c:scaling>
          <c:orientation val="minMax"/>
        </c:scaling>
        <c:axPos val="l"/>
        <c:numFmt formatCode="#,##0.0_);[Red]\(#,##0.0\)" sourceLinked="0"/>
        <c:tickLblPos val="nextTo"/>
        <c:crossAx val="80067200"/>
        <c:crosses val="autoZero"/>
        <c:crossBetween val="between"/>
      </c:valAx>
    </c:plotArea>
    <c:plotVisOnly val="1"/>
  </c:chart>
  <c:txPr>
    <a:bodyPr/>
    <a:lstStyle/>
    <a:p>
      <a:pPr>
        <a:defRPr sz="1000"/>
      </a:pPr>
      <a:endParaRPr lang="zh-CN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Results!$X$96</c:f>
                <c:numCache>
                  <c:formatCode>General</c:formatCode>
                  <c:ptCount val="1"/>
                  <c:pt idx="0">
                    <c:v>1.5538179240960721E-2</c:v>
                  </c:pt>
                </c:numCache>
              </c:numRef>
            </c:plus>
            <c:minus>
              <c:numRef>
                <c:f>Results!$X$96</c:f>
                <c:numCache>
                  <c:formatCode>General</c:formatCode>
                  <c:ptCount val="1"/>
                  <c:pt idx="0">
                    <c:v>1.5538179240960721E-2</c:v>
                  </c:pt>
                </c:numCache>
              </c:numRef>
            </c:minus>
          </c:errBars>
          <c:cat>
            <c:strLit>
              <c:ptCount val="2"/>
              <c:pt idx="0">
                <c:v>LH</c:v>
              </c:pt>
              <c:pt idx="1">
                <c:v>LM</c:v>
              </c:pt>
            </c:strLit>
          </c:cat>
          <c:val>
            <c:numRef>
              <c:f>(Results!$V$93,Results!$V$96)</c:f>
              <c:numCache>
                <c:formatCode>General</c:formatCode>
                <c:ptCount val="2"/>
                <c:pt idx="1">
                  <c:v>0.55764481218212569</c:v>
                </c:pt>
              </c:numCache>
            </c:numRef>
          </c:val>
        </c:ser>
        <c:axId val="79958784"/>
        <c:axId val="79960320"/>
      </c:barChart>
      <c:catAx>
        <c:axId val="79958784"/>
        <c:scaling>
          <c:orientation val="minMax"/>
        </c:scaling>
        <c:axPos val="b"/>
        <c:tickLblPos val="nextTo"/>
        <c:crossAx val="79960320"/>
        <c:crosses val="autoZero"/>
        <c:auto val="1"/>
        <c:lblAlgn val="ctr"/>
        <c:lblOffset val="100"/>
      </c:catAx>
      <c:valAx>
        <c:axId val="79960320"/>
        <c:scaling>
          <c:orientation val="minMax"/>
          <c:max val="0.60000000000000064"/>
          <c:min val="0"/>
        </c:scaling>
        <c:axPos val="l"/>
        <c:numFmt formatCode="#,##0.0_);[Red]\(#,##0.0\)" sourceLinked="0"/>
        <c:tickLblPos val="nextTo"/>
        <c:crossAx val="79958784"/>
        <c:crosses val="autoZero"/>
        <c:crossBetween val="between"/>
        <c:majorUnit val="0.1"/>
      </c:valAx>
    </c:plotArea>
    <c:plotVisOnly val="1"/>
  </c:chart>
  <c:txPr>
    <a:bodyPr/>
    <a:lstStyle/>
    <a:p>
      <a:pPr>
        <a:defRPr sz="1000"/>
      </a:pPr>
      <a:endParaRPr lang="zh-CN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(Results!$T$97,Results!$Y$97)</c:f>
                <c:numCache>
                  <c:formatCode>General</c:formatCode>
                  <c:ptCount val="2"/>
                  <c:pt idx="0">
                    <c:v>0.49780827755240986</c:v>
                  </c:pt>
                  <c:pt idx="1">
                    <c:v>868.38767264783814</c:v>
                  </c:pt>
                </c:numCache>
              </c:numRef>
            </c:plus>
            <c:minus>
              <c:numRef>
                <c:f>(Results!$T$97,Results!$Y$97)</c:f>
                <c:numCache>
                  <c:formatCode>General</c:formatCode>
                  <c:ptCount val="2"/>
                  <c:pt idx="0">
                    <c:v>0.49780827755240986</c:v>
                  </c:pt>
                  <c:pt idx="1">
                    <c:v>868.38767264783814</c:v>
                  </c:pt>
                </c:numCache>
              </c:numRef>
            </c:minus>
          </c:errBars>
          <c:cat>
            <c:strLit>
              <c:ptCount val="2"/>
              <c:pt idx="0">
                <c:v>LH</c:v>
              </c:pt>
              <c:pt idx="1">
                <c:v>LM</c:v>
              </c:pt>
            </c:strLit>
          </c:cat>
          <c:val>
            <c:numRef>
              <c:f>(Results!$R$97,Results!$W$97)</c:f>
              <c:numCache>
                <c:formatCode>General</c:formatCode>
                <c:ptCount val="2"/>
                <c:pt idx="0">
                  <c:v>1.3026705755178261</c:v>
                </c:pt>
                <c:pt idx="1">
                  <c:v>1076.865729021313</c:v>
                </c:pt>
              </c:numCache>
            </c:numRef>
          </c:val>
        </c:ser>
        <c:axId val="79972992"/>
        <c:axId val="79991168"/>
      </c:barChart>
      <c:catAx>
        <c:axId val="79972992"/>
        <c:scaling>
          <c:orientation val="minMax"/>
        </c:scaling>
        <c:delete val="1"/>
        <c:axPos val="b"/>
        <c:tickLblPos val="nextTo"/>
        <c:crossAx val="79991168"/>
        <c:crosses val="autoZero"/>
        <c:auto val="1"/>
        <c:lblAlgn val="ctr"/>
        <c:lblOffset val="100"/>
      </c:catAx>
      <c:valAx>
        <c:axId val="79991168"/>
        <c:scaling>
          <c:orientation val="minMax"/>
          <c:min val="100"/>
        </c:scaling>
        <c:axPos val="l"/>
        <c:numFmt formatCode="General" sourceLinked="1"/>
        <c:tickLblPos val="nextTo"/>
        <c:crossAx val="79972992"/>
        <c:crosses val="autoZero"/>
        <c:crossBetween val="between"/>
        <c:majorUnit val="500"/>
      </c:valAx>
    </c:plotArea>
    <c:plotVisOnly val="1"/>
  </c:chart>
  <c:txPr>
    <a:bodyPr/>
    <a:lstStyle/>
    <a:p>
      <a:pPr>
        <a:defRPr sz="1000"/>
      </a:pPr>
      <a:endParaRPr lang="zh-CN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(Results!$T$97,Results!$Y$97)</c:f>
                <c:numCache>
                  <c:formatCode>General</c:formatCode>
                  <c:ptCount val="2"/>
                  <c:pt idx="0">
                    <c:v>0.49780827755240986</c:v>
                  </c:pt>
                  <c:pt idx="1">
                    <c:v>868.38767264783814</c:v>
                  </c:pt>
                </c:numCache>
              </c:numRef>
            </c:plus>
            <c:minus>
              <c:numRef>
                <c:f>(Results!$T$97,Results!$Y$97)</c:f>
                <c:numCache>
                  <c:formatCode>General</c:formatCode>
                  <c:ptCount val="2"/>
                  <c:pt idx="0">
                    <c:v>0.49780827755240986</c:v>
                  </c:pt>
                  <c:pt idx="1">
                    <c:v>868.38767264783814</c:v>
                  </c:pt>
                </c:numCache>
              </c:numRef>
            </c:minus>
          </c:errBars>
          <c:cat>
            <c:strLit>
              <c:ptCount val="2"/>
              <c:pt idx="0">
                <c:v>LH</c:v>
              </c:pt>
              <c:pt idx="1">
                <c:v>LM</c:v>
              </c:pt>
            </c:strLit>
          </c:cat>
          <c:val>
            <c:numRef>
              <c:f>(Results!$R$97,Results!$W$97)</c:f>
              <c:numCache>
                <c:formatCode>General</c:formatCode>
                <c:ptCount val="2"/>
                <c:pt idx="0">
                  <c:v>1.3026705755178261</c:v>
                </c:pt>
                <c:pt idx="1">
                  <c:v>1076.865729021313</c:v>
                </c:pt>
              </c:numCache>
            </c:numRef>
          </c:val>
        </c:ser>
        <c:axId val="80006528"/>
        <c:axId val="80352384"/>
      </c:barChart>
      <c:catAx>
        <c:axId val="80006528"/>
        <c:scaling>
          <c:orientation val="minMax"/>
        </c:scaling>
        <c:axPos val="b"/>
        <c:tickLblPos val="nextTo"/>
        <c:crossAx val="80352384"/>
        <c:crosses val="autoZero"/>
        <c:auto val="1"/>
        <c:lblAlgn val="ctr"/>
        <c:lblOffset val="100"/>
      </c:catAx>
      <c:valAx>
        <c:axId val="80352384"/>
        <c:scaling>
          <c:orientation val="minMax"/>
          <c:max val="2"/>
        </c:scaling>
        <c:axPos val="l"/>
        <c:numFmt formatCode="#,##0.0_);[Red]\(#,##0.0\)" sourceLinked="0"/>
        <c:tickLblPos val="nextTo"/>
        <c:crossAx val="80006528"/>
        <c:crosses val="autoZero"/>
        <c:crossBetween val="between"/>
        <c:majorUnit val="0.5"/>
      </c:valAx>
    </c:plotArea>
    <c:plotVisOnly val="1"/>
  </c:chart>
  <c:txPr>
    <a:bodyPr/>
    <a:lstStyle/>
    <a:p>
      <a:pPr>
        <a:defRPr sz="1000"/>
      </a:pPr>
      <a:endParaRPr lang="zh-CN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style val="1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plus>
              <c:numRef>
                <c:f>(Results!$V$95,Results!$AA$95)</c:f>
                <c:numCache>
                  <c:formatCode>General</c:formatCode>
                  <c:ptCount val="2"/>
                  <c:pt idx="0">
                    <c:v>4.1782436820420536E-2</c:v>
                  </c:pt>
                  <c:pt idx="1">
                    <c:v>2.3961322295062177</c:v>
                  </c:pt>
                </c:numCache>
              </c:numRef>
            </c:plus>
            <c:minus>
              <c:numRef>
                <c:f>(Results!$V$95,Results!$AA$95)</c:f>
                <c:numCache>
                  <c:formatCode>General</c:formatCode>
                  <c:ptCount val="2"/>
                  <c:pt idx="0">
                    <c:v>4.1782436820420536E-2</c:v>
                  </c:pt>
                  <c:pt idx="1">
                    <c:v>2.3961322295062177</c:v>
                  </c:pt>
                </c:numCache>
              </c:numRef>
            </c:minus>
          </c:errBars>
          <c:cat>
            <c:strLit>
              <c:ptCount val="2"/>
              <c:pt idx="0">
                <c:v>LH</c:v>
              </c:pt>
              <c:pt idx="1">
                <c:v>LM</c:v>
              </c:pt>
            </c:strLit>
          </c:cat>
          <c:val>
            <c:numRef>
              <c:f>(Results!$T$95,Results!$Y$95)</c:f>
              <c:numCache>
                <c:formatCode>General</c:formatCode>
                <c:ptCount val="2"/>
                <c:pt idx="0">
                  <c:v>0.30796434239393428</c:v>
                </c:pt>
                <c:pt idx="1">
                  <c:v>4.1670573504815458</c:v>
                </c:pt>
              </c:numCache>
            </c:numRef>
          </c:val>
        </c:ser>
        <c:axId val="80362496"/>
        <c:axId val="80376576"/>
      </c:barChart>
      <c:catAx>
        <c:axId val="80362496"/>
        <c:scaling>
          <c:orientation val="minMax"/>
        </c:scaling>
        <c:axPos val="b"/>
        <c:tickLblPos val="nextTo"/>
        <c:crossAx val="80376576"/>
        <c:crosses val="autoZero"/>
        <c:auto val="1"/>
        <c:lblAlgn val="ctr"/>
        <c:lblOffset val="100"/>
      </c:catAx>
      <c:valAx>
        <c:axId val="80376576"/>
        <c:scaling>
          <c:orientation val="minMax"/>
        </c:scaling>
        <c:axPos val="l"/>
        <c:numFmt formatCode="General" sourceLinked="1"/>
        <c:tickLblPos val="nextTo"/>
        <c:crossAx val="80362496"/>
        <c:crosses val="autoZero"/>
        <c:crossBetween val="between"/>
      </c:valAx>
    </c:plotArea>
    <c:plotVisOnly val="1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0.125</cdr:x>
      <cdr:y>0.03817</cdr:y>
    </cdr:from>
    <cdr:to>
      <cdr:x>0.29167</cdr:x>
      <cdr:y>0.15267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28628" y="71438"/>
          <a:ext cx="571504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altLang="zh-CN" sz="1000" dirty="0" smtClean="0"/>
            <a:t>CHS1</a:t>
          </a:r>
          <a:endParaRPr lang="zh-CN" altLang="en-US" sz="10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33E0B-0EDB-4380-B96B-FBA9310AAD1B}" type="datetimeFigureOut">
              <a:rPr lang="zh-CN" altLang="en-US"/>
              <a:pPr>
                <a:defRPr/>
              </a:pPr>
              <a:t>2012-10-12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85ED2-2CAD-401A-94D0-B31A0C3858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47A86-B5A6-4684-B4A5-BBAB303D82AA}" type="datetimeFigureOut">
              <a:rPr lang="zh-CN" altLang="en-US"/>
              <a:pPr>
                <a:defRPr/>
              </a:pPr>
              <a:t>2012-10-12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5FA98-1E91-4E96-9C96-74F6F5A851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84354-873F-4E34-8C86-F0CD40114EC4}" type="datetimeFigureOut">
              <a:rPr lang="zh-CN" altLang="en-US"/>
              <a:pPr>
                <a:defRPr/>
              </a:pPr>
              <a:t>2012-10-12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830BE-59FC-4B79-9920-DC71FBF20F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 rtlCol="0">
            <a:normAutofit/>
          </a:bodyPr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62C97-D5AF-4F19-95F3-36E74D4CFBF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BC835-74B4-4168-8F08-165AD9E94E64}" type="datetimeFigureOut">
              <a:rPr lang="zh-CN" altLang="en-US"/>
              <a:pPr>
                <a:defRPr/>
              </a:pPr>
              <a:t>2012-10-12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C4797-B69A-4C56-9CCC-219A920DBE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27344-46E2-44A6-AD9B-DC90EA35728C}" type="datetimeFigureOut">
              <a:rPr lang="zh-CN" altLang="en-US"/>
              <a:pPr>
                <a:defRPr/>
              </a:pPr>
              <a:t>2012-10-12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C6D6A-1F08-4856-B1FB-88E96B73AC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311F4-2FFD-44AF-97AA-F3BC6CAF8AFC}" type="datetimeFigureOut">
              <a:rPr lang="zh-CN" altLang="en-US"/>
              <a:pPr>
                <a:defRPr/>
              </a:pPr>
              <a:t>2012-10-12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EE1DD-3804-4963-8119-D4B68CA037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201E0-D77B-4BD8-8013-FFBE89E17934}" type="datetimeFigureOut">
              <a:rPr lang="zh-CN" altLang="en-US"/>
              <a:pPr>
                <a:defRPr/>
              </a:pPr>
              <a:t>2012-10-12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23BA0-3570-466C-9A13-17F2AB6FF4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2AE0C-964B-4CE5-9099-30A183A26BF1}" type="datetimeFigureOut">
              <a:rPr lang="zh-CN" altLang="en-US"/>
              <a:pPr>
                <a:defRPr/>
              </a:pPr>
              <a:t>2012-10-12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6B2D1-CF1B-4722-9DCD-CCC9EC2259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507C6-8700-4C7F-AAFB-FC5C42EFE291}" type="datetimeFigureOut">
              <a:rPr lang="zh-CN" altLang="en-US"/>
              <a:pPr>
                <a:defRPr/>
              </a:pPr>
              <a:t>2012-10-12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628AB-1466-4769-945F-43C673AD8E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2F304-EB45-4033-8F8E-BABC2593CC55}" type="datetimeFigureOut">
              <a:rPr lang="zh-CN" altLang="en-US"/>
              <a:pPr>
                <a:defRPr/>
              </a:pPr>
              <a:t>2012-10-12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E245F-2065-4A44-8A48-FA197392B8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62C73-4E11-4645-AFE3-C42FF3B69A28}" type="datetimeFigureOut">
              <a:rPr lang="zh-CN" altLang="en-US"/>
              <a:pPr>
                <a:defRPr/>
              </a:pPr>
              <a:t>2012-10-12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8DCFB-0816-48AE-B0DA-BA68DC0AA0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595430C-1401-4619-81A2-45874A57F80E}" type="datetimeFigureOut">
              <a:rPr lang="zh-CN" altLang="en-US"/>
              <a:pPr>
                <a:defRPr/>
              </a:pPr>
              <a:t>2012-10-12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FE59621-52B1-42B1-B618-38782D9839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6.xml"/><Relationship Id="rId3" Type="http://schemas.openxmlformats.org/officeDocument/2006/relationships/chart" Target="../charts/chart11.xml"/><Relationship Id="rId7" Type="http://schemas.openxmlformats.org/officeDocument/2006/relationships/chart" Target="../charts/chart15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14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7" Type="http://schemas.openxmlformats.org/officeDocument/2006/relationships/chart" Target="../charts/chart22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21.xml"/><Relationship Id="rId5" Type="http://schemas.openxmlformats.org/officeDocument/2006/relationships/chart" Target="../charts/chart20.xml"/><Relationship Id="rId4" Type="http://schemas.openxmlformats.org/officeDocument/2006/relationships/chart" Target="../charts/char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227138"/>
          </a:xfrm>
        </p:spPr>
        <p:txBody>
          <a:bodyPr/>
          <a:lstStyle/>
          <a:p>
            <a:r>
              <a:rPr lang="en-US" altLang="zh-CN" sz="1400" b="1" smtClean="0"/>
              <a:t>Supporting Information</a:t>
            </a:r>
            <a:r>
              <a:rPr lang="en-US" altLang="zh-CN" sz="1400" smtClean="0"/>
              <a:t/>
            </a:r>
            <a:br>
              <a:rPr lang="en-US" altLang="zh-CN" sz="1400" smtClean="0"/>
            </a:br>
            <a:r>
              <a:rPr lang="en-US" altLang="zh-CN" sz="1400" smtClean="0"/>
              <a:t/>
            </a:r>
            <a:br>
              <a:rPr lang="en-US" altLang="zh-CN" sz="1400" smtClean="0"/>
            </a:br>
            <a:r>
              <a:rPr lang="en-US" altLang="zh-CN" sz="1400" b="1" smtClean="0"/>
              <a:t> Exploiting genes and functional diversity of chlorogenic acid and luteolin biosyntheses in </a:t>
            </a:r>
            <a:r>
              <a:rPr lang="en-US" altLang="zh-CN" sz="1400" b="1" i="1" smtClean="0"/>
              <a:t>Lonicera japonica </a:t>
            </a:r>
            <a:r>
              <a:rPr lang="en-US" altLang="zh-CN" sz="1400" b="1" smtClean="0"/>
              <a:t>and their substitutes</a:t>
            </a:r>
            <a:r>
              <a:rPr lang="zh-CN" altLang="en-US" sz="1400" smtClean="0"/>
              <a:t/>
            </a:r>
            <a:br>
              <a:rPr lang="zh-CN" altLang="en-US" sz="1400" smtClean="0"/>
            </a:br>
            <a:endParaRPr lang="zh-CN" altLang="en-US" sz="1400" smtClean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571875"/>
            <a:ext cx="6400800" cy="17526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Yuan Yuan</a:t>
            </a:r>
            <a:r>
              <a:rPr lang="en-US" sz="1400" b="1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Zhouyong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 Wang</a:t>
            </a:r>
            <a:r>
              <a:rPr lang="en-US" sz="1400" b="1" baseline="30000" dirty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, Chao Jiang</a:t>
            </a:r>
            <a:r>
              <a:rPr lang="en-US" sz="1400" b="1" baseline="30000" dirty="0"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Xumin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 Wang</a:t>
            </a:r>
            <a:r>
              <a:rPr lang="en-US" sz="14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Luqi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 Huang</a:t>
            </a:r>
            <a:r>
              <a:rPr lang="en-US" sz="1400" b="1" baseline="30000" dirty="0">
                <a:latin typeface="Times New Roman" pitchFamily="18" charset="0"/>
                <a:cs typeface="Times New Roman" pitchFamily="18" charset="0"/>
              </a:rPr>
              <a:t> 1</a:t>
            </a:r>
            <a:endParaRPr lang="zh-CN" altLang="en-US" sz="1400" b="1" dirty="0"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zh-CN" altLang="en-US" sz="1400" b="1" dirty="0"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Affiliation</a:t>
            </a:r>
            <a:endParaRPr lang="zh-CN" altLang="en-US" sz="1400" b="1" dirty="0"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400" b="1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Institute of Chinese </a:t>
            </a:r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Materia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Medica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, Academy of Chinese Medical Sciences, Beijing 100700, China</a:t>
            </a:r>
            <a:endParaRPr lang="zh-CN" altLang="en-US" sz="1400" b="1" dirty="0"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4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CAS Key Laboratory of Genome Sciences and Information, Beijing, 100029,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China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CN" sz="1400" b="1" dirty="0"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400" b="1" dirty="0"/>
              <a:t>Correspondence</a:t>
            </a:r>
            <a:endParaRPr lang="zh-CN" altLang="en-US" sz="1400" dirty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400" dirty="0"/>
              <a:t>Professor </a:t>
            </a:r>
            <a:r>
              <a:rPr lang="en-US" sz="1400" dirty="0" err="1"/>
              <a:t>Luqi</a:t>
            </a:r>
            <a:r>
              <a:rPr lang="en-US" sz="1400" dirty="0"/>
              <a:t> Huang, Institute of Chinese </a:t>
            </a:r>
            <a:r>
              <a:rPr lang="en-US" sz="1400" dirty="0" err="1"/>
              <a:t>Materia</a:t>
            </a:r>
            <a:r>
              <a:rPr lang="en-US" sz="1400" dirty="0"/>
              <a:t> </a:t>
            </a:r>
            <a:r>
              <a:rPr lang="en-US" sz="1400" dirty="0" err="1"/>
              <a:t>Medica</a:t>
            </a:r>
            <a:r>
              <a:rPr lang="en-US" sz="1400" dirty="0"/>
              <a:t>, Academy of Chinese Medical Sciences, Beijing 100700, China, E-mail addresses: huangluqi@163.net; Phone: +86 10 84044340.</a:t>
            </a:r>
            <a:endParaRPr lang="zh-CN" altLang="en-US" sz="1400" b="1" dirty="0"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sz="1400" b="1" dirty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4"/>
          <p:cNvSpPr txBox="1">
            <a:spLocks noChangeArrowheads="1"/>
          </p:cNvSpPr>
          <p:nvPr/>
        </p:nvSpPr>
        <p:spPr bwMode="auto">
          <a:xfrm>
            <a:off x="533400" y="119063"/>
            <a:ext cx="6096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>
                <a:latin typeface="Calibri" pitchFamily="34" charset="0"/>
              </a:rPr>
              <a:t>C4H1</a:t>
            </a:r>
            <a:endParaRPr lang="zh-CN" altLang="en-US" sz="1000">
              <a:latin typeface="Calibri" pitchFamily="34" charset="0"/>
            </a:endParaRPr>
          </a:p>
        </p:txBody>
      </p:sp>
      <p:sp>
        <p:nvSpPr>
          <p:cNvPr id="15362" name="TextBox 7"/>
          <p:cNvSpPr txBox="1">
            <a:spLocks noChangeArrowheads="1"/>
          </p:cNvSpPr>
          <p:nvPr/>
        </p:nvSpPr>
        <p:spPr bwMode="auto">
          <a:xfrm>
            <a:off x="571500" y="1643063"/>
            <a:ext cx="5937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>
                <a:latin typeface="Calibri" pitchFamily="34" charset="0"/>
              </a:rPr>
              <a:t>C4H2</a:t>
            </a:r>
            <a:endParaRPr lang="zh-CN" altLang="en-US" sz="1000">
              <a:latin typeface="Calibri" pitchFamily="34" charset="0"/>
            </a:endParaRPr>
          </a:p>
        </p:txBody>
      </p:sp>
      <p:sp>
        <p:nvSpPr>
          <p:cNvPr id="15363" name="TextBox 10"/>
          <p:cNvSpPr txBox="1">
            <a:spLocks noChangeArrowheads="1"/>
          </p:cNvSpPr>
          <p:nvPr/>
        </p:nvSpPr>
        <p:spPr bwMode="auto">
          <a:xfrm>
            <a:off x="3208338" y="119063"/>
            <a:ext cx="557212" cy="20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>
                <a:latin typeface="Calibri" pitchFamily="34" charset="0"/>
              </a:rPr>
              <a:t>4CL1</a:t>
            </a:r>
            <a:endParaRPr lang="zh-CN" altLang="en-US" sz="1000">
              <a:latin typeface="Calibri" pitchFamily="34" charset="0"/>
            </a:endParaRPr>
          </a:p>
        </p:txBody>
      </p:sp>
      <p:grpSp>
        <p:nvGrpSpPr>
          <p:cNvPr id="15364" name="组合 10"/>
          <p:cNvGrpSpPr>
            <a:grpSpLocks/>
          </p:cNvGrpSpPr>
          <p:nvPr/>
        </p:nvGrpSpPr>
        <p:grpSpPr bwMode="auto">
          <a:xfrm>
            <a:off x="142875" y="0"/>
            <a:ext cx="5683250" cy="3357563"/>
            <a:chOff x="142844" y="0"/>
            <a:chExt cx="5683587" cy="3357562"/>
          </a:xfrm>
        </p:grpSpPr>
        <p:graphicFrame>
          <p:nvGraphicFramePr>
            <p:cNvPr id="4" name="图表 3"/>
            <p:cNvGraphicFramePr>
              <a:graphicFrameLocks/>
            </p:cNvGraphicFramePr>
            <p:nvPr/>
          </p:nvGraphicFramePr>
          <p:xfrm>
            <a:off x="142875" y="119044"/>
            <a:ext cx="2674620" cy="15597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9" name="图表 8"/>
            <p:cNvGraphicFramePr>
              <a:graphicFrameLocks/>
            </p:cNvGraphicFramePr>
            <p:nvPr/>
          </p:nvGraphicFramePr>
          <p:xfrm>
            <a:off x="142844" y="1571612"/>
            <a:ext cx="2786052" cy="17859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0" name="图表 9"/>
            <p:cNvGraphicFramePr>
              <a:graphicFrameLocks/>
            </p:cNvGraphicFramePr>
            <p:nvPr/>
          </p:nvGraphicFramePr>
          <p:xfrm>
            <a:off x="2817495" y="0"/>
            <a:ext cx="2897505" cy="17859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2" name="图表 11"/>
            <p:cNvGraphicFramePr>
              <a:graphicFrameLocks/>
            </p:cNvGraphicFramePr>
            <p:nvPr/>
          </p:nvGraphicFramePr>
          <p:xfrm>
            <a:off x="2928926" y="1571612"/>
            <a:ext cx="2897505" cy="167878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sp>
        <p:nvSpPr>
          <p:cNvPr id="15365" name="TextBox 12"/>
          <p:cNvSpPr txBox="1">
            <a:spLocks noChangeArrowheads="1"/>
          </p:cNvSpPr>
          <p:nvPr/>
        </p:nvSpPr>
        <p:spPr bwMode="auto">
          <a:xfrm>
            <a:off x="3208338" y="1666875"/>
            <a:ext cx="557212" cy="20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>
                <a:latin typeface="Calibri" pitchFamily="34" charset="0"/>
              </a:rPr>
              <a:t>4CL2</a:t>
            </a:r>
            <a:endParaRPr lang="zh-CN" altLang="en-US" sz="1000">
              <a:latin typeface="Calibri" pitchFamily="34" charset="0"/>
            </a:endParaRPr>
          </a:p>
        </p:txBody>
      </p:sp>
      <p:sp>
        <p:nvSpPr>
          <p:cNvPr id="15366" name="TextBox 12"/>
          <p:cNvSpPr txBox="1">
            <a:spLocks noChangeArrowheads="1"/>
          </p:cNvSpPr>
          <p:nvPr/>
        </p:nvSpPr>
        <p:spPr bwMode="auto">
          <a:xfrm>
            <a:off x="357188" y="3643313"/>
            <a:ext cx="5286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Fig S1 Fold changes of C4H and 4CL gene families in buds and leaves of </a:t>
            </a:r>
            <a:r>
              <a:rPr lang="en-US" altLang="zh-CN" i="1">
                <a:latin typeface="Calibri" pitchFamily="34" charset="0"/>
              </a:rPr>
              <a:t>Lonicera japonica </a:t>
            </a:r>
            <a:r>
              <a:rPr lang="en-US" altLang="zh-CN">
                <a:latin typeface="Calibri" pitchFamily="34" charset="0"/>
              </a:rPr>
              <a:t>Thunb (LJ), </a:t>
            </a:r>
            <a:r>
              <a:rPr lang="en-US" altLang="zh-CN" i="1">
                <a:latin typeface="Calibri" pitchFamily="34" charset="0"/>
              </a:rPr>
              <a:t>L. hypoglauca</a:t>
            </a:r>
            <a:r>
              <a:rPr lang="en-US" altLang="zh-CN">
                <a:latin typeface="Calibri" pitchFamily="34" charset="0"/>
              </a:rPr>
              <a:t> Miquel (LH), and </a:t>
            </a:r>
            <a:r>
              <a:rPr lang="en-US" altLang="zh-CN" i="1">
                <a:latin typeface="Calibri" pitchFamily="34" charset="0"/>
              </a:rPr>
              <a:t>L. macranthoides</a:t>
            </a:r>
            <a:r>
              <a:rPr lang="en-US" altLang="zh-CN">
                <a:latin typeface="Calibri" pitchFamily="34" charset="0"/>
              </a:rPr>
              <a:t> Hand.-Mazz (LM) . The expression level of C4H and 4CL genes in bud was arbitrarily set to 1</a:t>
            </a:r>
            <a:endParaRPr lang="zh-CN" alt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组合 9"/>
          <p:cNvGrpSpPr>
            <a:grpSpLocks/>
          </p:cNvGrpSpPr>
          <p:nvPr/>
        </p:nvGrpSpPr>
        <p:grpSpPr bwMode="auto">
          <a:xfrm>
            <a:off x="285750" y="806450"/>
            <a:ext cx="2571750" cy="1908175"/>
            <a:chOff x="285720" y="285728"/>
            <a:chExt cx="2571768" cy="1908276"/>
          </a:xfrm>
        </p:grpSpPr>
        <p:graphicFrame>
          <p:nvGraphicFramePr>
            <p:cNvPr id="4" name="图表 3"/>
            <p:cNvGraphicFramePr/>
            <p:nvPr/>
          </p:nvGraphicFramePr>
          <p:xfrm>
            <a:off x="285720" y="285728"/>
            <a:ext cx="2571768" cy="190827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398" name="TextBox 4"/>
            <p:cNvSpPr txBox="1">
              <a:spLocks noChangeArrowheads="1"/>
            </p:cNvSpPr>
            <p:nvPr/>
          </p:nvSpPr>
          <p:spPr bwMode="auto">
            <a:xfrm>
              <a:off x="785786" y="357166"/>
              <a:ext cx="526043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000">
                  <a:latin typeface="Calibri" pitchFamily="34" charset="0"/>
                </a:rPr>
                <a:t>C4H1</a:t>
              </a:r>
              <a:endParaRPr lang="zh-CN" altLang="en-US" sz="1000">
                <a:latin typeface="Calibri" pitchFamily="34" charset="0"/>
              </a:endParaRPr>
            </a:p>
          </p:txBody>
        </p:sp>
      </p:grpSp>
      <p:graphicFrame>
        <p:nvGraphicFramePr>
          <p:cNvPr id="6" name="图表 5"/>
          <p:cNvGraphicFramePr/>
          <p:nvPr/>
        </p:nvGraphicFramePr>
        <p:xfrm>
          <a:off x="285720" y="2428868"/>
          <a:ext cx="2571768" cy="1785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387" name="TextBox 6"/>
          <p:cNvSpPr txBox="1">
            <a:spLocks noChangeArrowheads="1"/>
          </p:cNvSpPr>
          <p:nvPr/>
        </p:nvSpPr>
        <p:spPr bwMode="auto">
          <a:xfrm>
            <a:off x="857250" y="2571750"/>
            <a:ext cx="52546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>
                <a:latin typeface="Calibri" pitchFamily="34" charset="0"/>
              </a:rPr>
              <a:t>C4H2</a:t>
            </a:r>
            <a:endParaRPr lang="zh-CN" altLang="en-US" sz="1000">
              <a:latin typeface="Calibri" pitchFamily="34" charset="0"/>
            </a:endParaRPr>
          </a:p>
        </p:txBody>
      </p:sp>
      <p:grpSp>
        <p:nvGrpSpPr>
          <p:cNvPr id="16388" name="组合 10"/>
          <p:cNvGrpSpPr>
            <a:grpSpLocks/>
          </p:cNvGrpSpPr>
          <p:nvPr/>
        </p:nvGrpSpPr>
        <p:grpSpPr bwMode="auto">
          <a:xfrm>
            <a:off x="2643188" y="785813"/>
            <a:ext cx="2928937" cy="3409950"/>
            <a:chOff x="2643174" y="1000108"/>
            <a:chExt cx="3000396" cy="3195640"/>
          </a:xfrm>
        </p:grpSpPr>
        <p:graphicFrame>
          <p:nvGraphicFramePr>
            <p:cNvPr id="8" name="图表 7"/>
            <p:cNvGraphicFramePr/>
            <p:nvPr/>
          </p:nvGraphicFramePr>
          <p:xfrm>
            <a:off x="2643174" y="1000108"/>
            <a:ext cx="3000396" cy="140494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9" name="图表 8"/>
            <p:cNvGraphicFramePr/>
            <p:nvPr/>
          </p:nvGraphicFramePr>
          <p:xfrm>
            <a:off x="2714612" y="2357430"/>
            <a:ext cx="2928958" cy="183831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sp>
        <p:nvSpPr>
          <p:cNvPr id="16389" name="TextBox 11"/>
          <p:cNvSpPr txBox="1">
            <a:spLocks noChangeArrowheads="1"/>
          </p:cNvSpPr>
          <p:nvPr/>
        </p:nvSpPr>
        <p:spPr bwMode="auto">
          <a:xfrm>
            <a:off x="3214688" y="857250"/>
            <a:ext cx="5715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>
                <a:latin typeface="Calibri" pitchFamily="34" charset="0"/>
              </a:rPr>
              <a:t>4CL1</a:t>
            </a:r>
            <a:endParaRPr lang="zh-CN" altLang="en-US" sz="1000">
              <a:latin typeface="Calibri" pitchFamily="34" charset="0"/>
            </a:endParaRPr>
          </a:p>
        </p:txBody>
      </p:sp>
      <p:sp>
        <p:nvSpPr>
          <p:cNvPr id="16390" name="TextBox 12"/>
          <p:cNvSpPr txBox="1">
            <a:spLocks noChangeArrowheads="1"/>
          </p:cNvSpPr>
          <p:nvPr/>
        </p:nvSpPr>
        <p:spPr bwMode="auto">
          <a:xfrm>
            <a:off x="4714875" y="2143125"/>
            <a:ext cx="3571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//</a:t>
            </a:r>
            <a:endParaRPr lang="zh-CN" altLang="en-US">
              <a:latin typeface="Calibri" pitchFamily="34" charset="0"/>
            </a:endParaRPr>
          </a:p>
        </p:txBody>
      </p:sp>
      <p:sp>
        <p:nvSpPr>
          <p:cNvPr id="16391" name="TextBox 13"/>
          <p:cNvSpPr txBox="1">
            <a:spLocks noChangeArrowheads="1"/>
          </p:cNvSpPr>
          <p:nvPr/>
        </p:nvSpPr>
        <p:spPr bwMode="auto">
          <a:xfrm>
            <a:off x="3071813" y="2152650"/>
            <a:ext cx="3571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//</a:t>
            </a:r>
            <a:endParaRPr lang="zh-CN" altLang="en-US">
              <a:latin typeface="Calibri" pitchFamily="34" charset="0"/>
            </a:endParaRPr>
          </a:p>
        </p:txBody>
      </p:sp>
      <p:graphicFrame>
        <p:nvGraphicFramePr>
          <p:cNvPr id="15" name="图表 14"/>
          <p:cNvGraphicFramePr/>
          <p:nvPr/>
        </p:nvGraphicFramePr>
        <p:xfrm>
          <a:off x="5357818" y="785794"/>
          <a:ext cx="2786050" cy="1814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393" name="TextBox 15"/>
          <p:cNvSpPr txBox="1">
            <a:spLocks noChangeArrowheads="1"/>
          </p:cNvSpPr>
          <p:nvPr/>
        </p:nvSpPr>
        <p:spPr bwMode="auto">
          <a:xfrm>
            <a:off x="5715000" y="857250"/>
            <a:ext cx="5715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>
                <a:latin typeface="Calibri" pitchFamily="34" charset="0"/>
              </a:rPr>
              <a:t>4CL2</a:t>
            </a:r>
            <a:endParaRPr lang="zh-CN" altLang="en-US" sz="1000">
              <a:latin typeface="Calibri" pitchFamily="34" charset="0"/>
            </a:endParaRPr>
          </a:p>
        </p:txBody>
      </p:sp>
      <p:sp>
        <p:nvSpPr>
          <p:cNvPr id="16394" name="TextBox 15"/>
          <p:cNvSpPr txBox="1">
            <a:spLocks noChangeArrowheads="1"/>
          </p:cNvSpPr>
          <p:nvPr/>
        </p:nvSpPr>
        <p:spPr bwMode="auto">
          <a:xfrm>
            <a:off x="1285875" y="4572000"/>
            <a:ext cx="5286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Fig S2 Fold changes of C4H and 4CL gene families in buds of </a:t>
            </a:r>
            <a:r>
              <a:rPr lang="en-US" altLang="zh-CN" i="1">
                <a:latin typeface="Calibri" pitchFamily="34" charset="0"/>
              </a:rPr>
              <a:t>Lonicera japonica </a:t>
            </a:r>
            <a:r>
              <a:rPr lang="en-US" altLang="zh-CN">
                <a:latin typeface="Calibri" pitchFamily="34" charset="0"/>
              </a:rPr>
              <a:t>Thunb (LJ), </a:t>
            </a:r>
            <a:r>
              <a:rPr lang="en-US" altLang="zh-CN" i="1">
                <a:latin typeface="Calibri" pitchFamily="34" charset="0"/>
              </a:rPr>
              <a:t>L. hypoglauca</a:t>
            </a:r>
            <a:r>
              <a:rPr lang="en-US" altLang="zh-CN">
                <a:latin typeface="Calibri" pitchFamily="34" charset="0"/>
              </a:rPr>
              <a:t> Miquel (LH), and </a:t>
            </a:r>
            <a:r>
              <a:rPr lang="en-US" altLang="zh-CN" i="1">
                <a:latin typeface="Calibri" pitchFamily="34" charset="0"/>
              </a:rPr>
              <a:t>L. macranthoides</a:t>
            </a:r>
            <a:r>
              <a:rPr lang="en-US" altLang="zh-CN">
                <a:latin typeface="Calibri" pitchFamily="34" charset="0"/>
              </a:rPr>
              <a:t> Hand.-Mazz (LM) . The expression level of C4H and 4CL genes in of </a:t>
            </a:r>
            <a:r>
              <a:rPr lang="en-US" altLang="zh-CN" i="1">
                <a:latin typeface="Calibri" pitchFamily="34" charset="0"/>
              </a:rPr>
              <a:t>Lonicera japonica </a:t>
            </a:r>
            <a:r>
              <a:rPr lang="en-US" altLang="zh-CN">
                <a:latin typeface="Calibri" pitchFamily="34" charset="0"/>
              </a:rPr>
              <a:t>Thunb was arbitrarily set to 1.</a:t>
            </a:r>
            <a:endParaRPr lang="zh-CN" alt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>
            <a:graphicFrameLocks/>
          </p:cNvGraphicFramePr>
          <p:nvPr/>
        </p:nvGraphicFramePr>
        <p:xfrm>
          <a:off x="6097" y="311595"/>
          <a:ext cx="2887838" cy="1009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424" name="TextBox 6"/>
          <p:cNvSpPr txBox="1">
            <a:spLocks noChangeArrowheads="1"/>
          </p:cNvSpPr>
          <p:nvPr/>
        </p:nvSpPr>
        <p:spPr bwMode="auto">
          <a:xfrm>
            <a:off x="668338" y="1125538"/>
            <a:ext cx="3603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>
                <a:latin typeface="Calibri" pitchFamily="34" charset="0"/>
              </a:rPr>
              <a:t>//</a:t>
            </a:r>
            <a:endParaRPr lang="zh-CN" altLang="en-US" sz="1000">
              <a:latin typeface="Calibri" pitchFamily="34" charset="0"/>
            </a:endParaRPr>
          </a:p>
        </p:txBody>
      </p:sp>
      <p:sp>
        <p:nvSpPr>
          <p:cNvPr id="17425" name="TextBox 7"/>
          <p:cNvSpPr txBox="1">
            <a:spLocks noChangeArrowheads="1"/>
          </p:cNvSpPr>
          <p:nvPr/>
        </p:nvSpPr>
        <p:spPr bwMode="auto">
          <a:xfrm>
            <a:off x="246063" y="1125538"/>
            <a:ext cx="438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>
                <a:latin typeface="Calibri" pitchFamily="34" charset="0"/>
              </a:rPr>
              <a:t>//</a:t>
            </a:r>
            <a:endParaRPr lang="zh-CN" altLang="en-US" sz="1000">
              <a:latin typeface="Calibri" pitchFamily="34" charset="0"/>
            </a:endParaRPr>
          </a:p>
        </p:txBody>
      </p:sp>
      <p:grpSp>
        <p:nvGrpSpPr>
          <p:cNvPr id="17429" name="Group 21"/>
          <p:cNvGrpSpPr>
            <a:grpSpLocks/>
          </p:cNvGrpSpPr>
          <p:nvPr/>
        </p:nvGrpSpPr>
        <p:grpSpPr bwMode="auto">
          <a:xfrm>
            <a:off x="0" y="280988"/>
            <a:ext cx="8289925" cy="4157662"/>
            <a:chOff x="0" y="177"/>
            <a:chExt cx="5222" cy="2619"/>
          </a:xfrm>
        </p:grpSpPr>
        <p:sp>
          <p:nvSpPr>
            <p:cNvPr id="17426" name="TextBox 9"/>
            <p:cNvSpPr txBox="1">
              <a:spLocks noChangeArrowheads="1"/>
            </p:cNvSpPr>
            <p:nvPr/>
          </p:nvSpPr>
          <p:spPr bwMode="auto">
            <a:xfrm>
              <a:off x="231" y="196"/>
              <a:ext cx="34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000">
                  <a:latin typeface="Calibri" pitchFamily="34" charset="0"/>
                </a:rPr>
                <a:t>CHS1</a:t>
              </a:r>
              <a:endParaRPr lang="zh-CN" altLang="en-US" sz="1000">
                <a:latin typeface="Calibri" pitchFamily="34" charset="0"/>
              </a:endParaRPr>
            </a:p>
          </p:txBody>
        </p:sp>
        <p:graphicFrame>
          <p:nvGraphicFramePr>
            <p:cNvPr id="11" name="图表 10"/>
            <p:cNvGraphicFramePr>
              <a:graphicFrameLocks/>
            </p:cNvGraphicFramePr>
            <p:nvPr/>
          </p:nvGraphicFramePr>
          <p:xfrm>
            <a:off x="4" y="777"/>
            <a:ext cx="1819" cy="92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3" name="图表 12"/>
            <p:cNvGraphicFramePr>
              <a:graphicFrameLocks/>
            </p:cNvGraphicFramePr>
            <p:nvPr/>
          </p:nvGraphicFramePr>
          <p:xfrm>
            <a:off x="76" y="1674"/>
            <a:ext cx="1743" cy="103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7417" name="TextBox 13"/>
            <p:cNvSpPr txBox="1">
              <a:spLocks noChangeArrowheads="1"/>
            </p:cNvSpPr>
            <p:nvPr/>
          </p:nvSpPr>
          <p:spPr bwMode="auto">
            <a:xfrm>
              <a:off x="265" y="1722"/>
              <a:ext cx="45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000">
                  <a:latin typeface="Calibri" pitchFamily="34" charset="0"/>
                </a:rPr>
                <a:t>CHS2</a:t>
              </a:r>
              <a:endParaRPr lang="zh-CN" altLang="en-US" sz="1000">
                <a:latin typeface="Calibri" pitchFamily="34" charset="0"/>
              </a:endParaRPr>
            </a:p>
          </p:txBody>
        </p:sp>
        <p:grpSp>
          <p:nvGrpSpPr>
            <p:cNvPr id="17418" name="组合 19"/>
            <p:cNvGrpSpPr>
              <a:grpSpLocks/>
            </p:cNvGrpSpPr>
            <p:nvPr/>
          </p:nvGrpSpPr>
          <p:grpSpPr bwMode="auto">
            <a:xfrm>
              <a:off x="1739" y="177"/>
              <a:ext cx="1863" cy="2619"/>
              <a:chOff x="3279267" y="280651"/>
              <a:chExt cx="3510915" cy="3956785"/>
            </a:xfrm>
          </p:grpSpPr>
          <p:graphicFrame>
            <p:nvGraphicFramePr>
              <p:cNvPr id="15" name="图表 14"/>
              <p:cNvGraphicFramePr>
                <a:graphicFrameLocks/>
              </p:cNvGraphicFramePr>
              <p:nvPr/>
            </p:nvGraphicFramePr>
            <p:xfrm>
              <a:off x="3357570" y="285728"/>
              <a:ext cx="3352807" cy="201454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7420" name="TextBox 16"/>
              <p:cNvSpPr txBox="1">
                <a:spLocks noChangeArrowheads="1"/>
              </p:cNvSpPr>
              <p:nvPr/>
            </p:nvSpPr>
            <p:spPr bwMode="auto">
              <a:xfrm>
                <a:off x="3786211" y="357702"/>
                <a:ext cx="642631" cy="232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000">
                    <a:latin typeface="Calibri" pitchFamily="34" charset="0"/>
                  </a:rPr>
                  <a:t>CHI1</a:t>
                </a:r>
                <a:endParaRPr lang="zh-CN" altLang="en-US" sz="1000">
                  <a:latin typeface="Calibri" pitchFamily="34" charset="0"/>
                </a:endParaRPr>
              </a:p>
            </p:txBody>
          </p:sp>
          <p:graphicFrame>
            <p:nvGraphicFramePr>
              <p:cNvPr id="18" name="图表 17"/>
              <p:cNvGraphicFramePr/>
              <p:nvPr/>
            </p:nvGraphicFramePr>
            <p:xfrm>
              <a:off x="3286116" y="2143116"/>
              <a:ext cx="3500446" cy="208598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17422" name="TextBox 18"/>
              <p:cNvSpPr txBox="1">
                <a:spLocks noChangeArrowheads="1"/>
              </p:cNvSpPr>
              <p:nvPr/>
            </p:nvSpPr>
            <p:spPr bwMode="auto">
              <a:xfrm>
                <a:off x="3857271" y="2215108"/>
                <a:ext cx="642785" cy="2326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000">
                    <a:latin typeface="Calibri" pitchFamily="34" charset="0"/>
                  </a:rPr>
                  <a:t>CHI2</a:t>
                </a:r>
                <a:endParaRPr lang="zh-CN" altLang="en-US" sz="1000">
                  <a:latin typeface="Calibri" pitchFamily="34" charset="0"/>
                </a:endParaRPr>
              </a:p>
            </p:txBody>
          </p:sp>
        </p:grpSp>
        <p:graphicFrame>
          <p:nvGraphicFramePr>
            <p:cNvPr id="21" name="图表 20"/>
            <p:cNvGraphicFramePr>
              <a:graphicFrameLocks/>
            </p:cNvGraphicFramePr>
            <p:nvPr/>
          </p:nvGraphicFramePr>
          <p:xfrm>
            <a:off x="3465" y="1440"/>
            <a:ext cx="1755" cy="13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7411" name="TextBox 22"/>
            <p:cNvSpPr txBox="1">
              <a:spLocks noChangeArrowheads="1"/>
            </p:cNvSpPr>
            <p:nvPr/>
          </p:nvSpPr>
          <p:spPr bwMode="auto">
            <a:xfrm>
              <a:off x="3735" y="1485"/>
              <a:ext cx="341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000">
                  <a:latin typeface="Calibri" pitchFamily="34" charset="0"/>
                </a:rPr>
                <a:t>FNS2</a:t>
              </a:r>
              <a:endParaRPr lang="zh-CN" altLang="en-US" sz="1000">
                <a:latin typeface="Calibri" pitchFamily="34" charset="0"/>
              </a:endParaRPr>
            </a:p>
          </p:txBody>
        </p:sp>
        <p:graphicFrame>
          <p:nvGraphicFramePr>
            <p:cNvPr id="26" name="图表 25"/>
            <p:cNvGraphicFramePr>
              <a:graphicFrameLocks/>
            </p:cNvGraphicFramePr>
            <p:nvPr/>
          </p:nvGraphicFramePr>
          <p:xfrm>
            <a:off x="3465" y="270"/>
            <a:ext cx="1710" cy="117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17413" name="TextBox 26"/>
            <p:cNvSpPr txBox="1">
              <a:spLocks noChangeArrowheads="1"/>
            </p:cNvSpPr>
            <p:nvPr/>
          </p:nvSpPr>
          <p:spPr bwMode="auto">
            <a:xfrm>
              <a:off x="3735" y="225"/>
              <a:ext cx="341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000">
                  <a:latin typeface="Calibri" pitchFamily="34" charset="0"/>
                </a:rPr>
                <a:t>FNS1</a:t>
              </a:r>
              <a:endParaRPr lang="zh-CN" altLang="en-US" sz="1000">
                <a:latin typeface="Calibri" pitchFamily="34" charset="0"/>
              </a:endParaRPr>
            </a:p>
          </p:txBody>
        </p:sp>
      </p:grpSp>
      <p:sp>
        <p:nvSpPr>
          <p:cNvPr id="17414" name="TextBox 19"/>
          <p:cNvSpPr txBox="1">
            <a:spLocks noChangeArrowheads="1"/>
          </p:cNvSpPr>
          <p:nvPr/>
        </p:nvSpPr>
        <p:spPr bwMode="auto">
          <a:xfrm>
            <a:off x="1285875" y="4714875"/>
            <a:ext cx="5286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Fig S3 Fold changes of CHS, CHI and FNS  gene families in buds and leaves of </a:t>
            </a:r>
            <a:r>
              <a:rPr lang="en-US" altLang="zh-CN" i="1">
                <a:latin typeface="Calibri" pitchFamily="34" charset="0"/>
              </a:rPr>
              <a:t>Lonicera japonica </a:t>
            </a:r>
            <a:r>
              <a:rPr lang="en-US" altLang="zh-CN">
                <a:latin typeface="Calibri" pitchFamily="34" charset="0"/>
              </a:rPr>
              <a:t>Thunb (LJ), </a:t>
            </a:r>
            <a:r>
              <a:rPr lang="en-US" altLang="zh-CN" i="1">
                <a:latin typeface="Calibri" pitchFamily="34" charset="0"/>
              </a:rPr>
              <a:t>L. hypoglauca</a:t>
            </a:r>
            <a:r>
              <a:rPr lang="en-US" altLang="zh-CN">
                <a:latin typeface="Calibri" pitchFamily="34" charset="0"/>
              </a:rPr>
              <a:t> Miquel (LH), and </a:t>
            </a:r>
            <a:r>
              <a:rPr lang="en-US" altLang="zh-CN" i="1">
                <a:latin typeface="Calibri" pitchFamily="34" charset="0"/>
              </a:rPr>
              <a:t>L. macranthoides</a:t>
            </a:r>
            <a:r>
              <a:rPr lang="en-US" altLang="zh-CN">
                <a:latin typeface="Calibri" pitchFamily="34" charset="0"/>
              </a:rPr>
              <a:t> Hand.-Mazz (LM) . The expression level of CHS, CHI and FNS  genes in bud was arbitrarily set to 1</a:t>
            </a:r>
            <a:endParaRPr lang="zh-CN" alt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/>
        </p:nvGraphicFramePr>
        <p:xfrm>
          <a:off x="285720" y="214290"/>
          <a:ext cx="3071834" cy="1871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图表 4"/>
          <p:cNvGraphicFramePr/>
          <p:nvPr/>
        </p:nvGraphicFramePr>
        <p:xfrm>
          <a:off x="285720" y="1928802"/>
          <a:ext cx="3071834" cy="1857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435" name="TextBox 1"/>
          <p:cNvSpPr txBox="1">
            <a:spLocks noChangeArrowheads="1"/>
          </p:cNvSpPr>
          <p:nvPr/>
        </p:nvSpPr>
        <p:spPr bwMode="auto">
          <a:xfrm>
            <a:off x="714375" y="2000250"/>
            <a:ext cx="5715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CN" sz="1000">
                <a:latin typeface="Calibri" pitchFamily="34" charset="0"/>
              </a:rPr>
              <a:t>CHS2</a:t>
            </a:r>
            <a:endParaRPr lang="zh-CN" altLang="en-US" sz="1000">
              <a:latin typeface="Calibri" pitchFamily="34" charset="0"/>
            </a:endParaRPr>
          </a:p>
        </p:txBody>
      </p:sp>
      <p:graphicFrame>
        <p:nvGraphicFramePr>
          <p:cNvPr id="7" name="图表 6"/>
          <p:cNvGraphicFramePr/>
          <p:nvPr/>
        </p:nvGraphicFramePr>
        <p:xfrm>
          <a:off x="3071802" y="214290"/>
          <a:ext cx="3000380" cy="1871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437" name="TextBox 7"/>
          <p:cNvSpPr txBox="1">
            <a:spLocks noChangeArrowheads="1"/>
          </p:cNvSpPr>
          <p:nvPr/>
        </p:nvSpPr>
        <p:spPr bwMode="auto">
          <a:xfrm>
            <a:off x="3714750" y="285750"/>
            <a:ext cx="64293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>
                <a:latin typeface="Calibri" pitchFamily="34" charset="0"/>
              </a:rPr>
              <a:t>CHI1</a:t>
            </a:r>
            <a:endParaRPr lang="zh-CN" altLang="en-US" sz="1000">
              <a:latin typeface="Calibri" pitchFamily="34" charset="0"/>
            </a:endParaRPr>
          </a:p>
        </p:txBody>
      </p:sp>
      <p:graphicFrame>
        <p:nvGraphicFramePr>
          <p:cNvPr id="10" name="图表 9"/>
          <p:cNvGraphicFramePr/>
          <p:nvPr/>
        </p:nvGraphicFramePr>
        <p:xfrm>
          <a:off x="3143240" y="1857364"/>
          <a:ext cx="2928958" cy="1928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439" name="TextBox 10"/>
          <p:cNvSpPr txBox="1">
            <a:spLocks noChangeArrowheads="1"/>
          </p:cNvSpPr>
          <p:nvPr/>
        </p:nvSpPr>
        <p:spPr bwMode="auto">
          <a:xfrm>
            <a:off x="3714750" y="2000250"/>
            <a:ext cx="64293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>
                <a:latin typeface="Calibri" pitchFamily="34" charset="0"/>
              </a:rPr>
              <a:t>CHI2</a:t>
            </a:r>
            <a:endParaRPr lang="zh-CN" altLang="en-US" sz="1000">
              <a:latin typeface="Calibri" pitchFamily="34" charset="0"/>
            </a:endParaRPr>
          </a:p>
        </p:txBody>
      </p:sp>
      <p:graphicFrame>
        <p:nvGraphicFramePr>
          <p:cNvPr id="12" name="图表 11"/>
          <p:cNvGraphicFramePr/>
          <p:nvPr/>
        </p:nvGraphicFramePr>
        <p:xfrm>
          <a:off x="6072182" y="1785926"/>
          <a:ext cx="3071818" cy="20145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8441" name="TextBox 12"/>
          <p:cNvSpPr txBox="1">
            <a:spLocks noChangeArrowheads="1"/>
          </p:cNvSpPr>
          <p:nvPr/>
        </p:nvSpPr>
        <p:spPr bwMode="auto">
          <a:xfrm>
            <a:off x="6429375" y="2000250"/>
            <a:ext cx="1143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>
                <a:latin typeface="Calibri" pitchFamily="34" charset="0"/>
              </a:rPr>
              <a:t>FNS2</a:t>
            </a:r>
            <a:endParaRPr lang="zh-CN" altLang="en-US" sz="1000">
              <a:latin typeface="Calibri" pitchFamily="34" charset="0"/>
            </a:endParaRPr>
          </a:p>
        </p:txBody>
      </p:sp>
      <p:graphicFrame>
        <p:nvGraphicFramePr>
          <p:cNvPr id="15" name="图表 14"/>
          <p:cNvGraphicFramePr/>
          <p:nvPr/>
        </p:nvGraphicFramePr>
        <p:xfrm>
          <a:off x="5929306" y="142852"/>
          <a:ext cx="3214694" cy="1943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8443" name="TextBox 15"/>
          <p:cNvSpPr txBox="1">
            <a:spLocks noChangeArrowheads="1"/>
          </p:cNvSpPr>
          <p:nvPr/>
        </p:nvSpPr>
        <p:spPr bwMode="auto">
          <a:xfrm>
            <a:off x="6429375" y="285750"/>
            <a:ext cx="1143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>
                <a:latin typeface="Calibri" pitchFamily="34" charset="0"/>
              </a:rPr>
              <a:t>FNS1</a:t>
            </a:r>
            <a:endParaRPr lang="zh-CN" altLang="en-US" sz="1000">
              <a:latin typeface="Calibri" pitchFamily="34" charset="0"/>
            </a:endParaRPr>
          </a:p>
        </p:txBody>
      </p:sp>
      <p:sp>
        <p:nvSpPr>
          <p:cNvPr id="18444" name="TextBox 12"/>
          <p:cNvSpPr txBox="1">
            <a:spLocks noChangeArrowheads="1"/>
          </p:cNvSpPr>
          <p:nvPr/>
        </p:nvSpPr>
        <p:spPr bwMode="auto">
          <a:xfrm>
            <a:off x="1785938" y="4071938"/>
            <a:ext cx="5286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Fig S4 Fold changes of CHS, CHI and FNS gene families in buds of </a:t>
            </a:r>
            <a:r>
              <a:rPr lang="en-US" altLang="zh-CN" i="1">
                <a:latin typeface="Calibri" pitchFamily="34" charset="0"/>
              </a:rPr>
              <a:t>Lonicera japonica </a:t>
            </a:r>
            <a:r>
              <a:rPr lang="en-US" altLang="zh-CN">
                <a:latin typeface="Calibri" pitchFamily="34" charset="0"/>
              </a:rPr>
              <a:t>Thunb (LJ), </a:t>
            </a:r>
            <a:r>
              <a:rPr lang="en-US" altLang="zh-CN" i="1">
                <a:latin typeface="Calibri" pitchFamily="34" charset="0"/>
              </a:rPr>
              <a:t>L. hypoglauca</a:t>
            </a:r>
            <a:r>
              <a:rPr lang="en-US" altLang="zh-CN">
                <a:latin typeface="Calibri" pitchFamily="34" charset="0"/>
              </a:rPr>
              <a:t> Miquel (LH), and </a:t>
            </a:r>
            <a:r>
              <a:rPr lang="en-US" altLang="zh-CN" i="1">
                <a:latin typeface="Calibri" pitchFamily="34" charset="0"/>
              </a:rPr>
              <a:t>L. macranthoides</a:t>
            </a:r>
            <a:r>
              <a:rPr lang="en-US" altLang="zh-CN">
                <a:latin typeface="Calibri" pitchFamily="34" charset="0"/>
              </a:rPr>
              <a:t> Hand.-Mazz (LM) . The expression level of CHS, CHI and FNS genes in of </a:t>
            </a:r>
            <a:r>
              <a:rPr lang="en-US" altLang="zh-CN" i="1">
                <a:latin typeface="Calibri" pitchFamily="34" charset="0"/>
              </a:rPr>
              <a:t>Lonicera japonica </a:t>
            </a:r>
            <a:r>
              <a:rPr lang="en-US" altLang="zh-CN">
                <a:latin typeface="Calibri" pitchFamily="34" charset="0"/>
              </a:rPr>
              <a:t>Thunb was arbitrarily set to 1.</a:t>
            </a:r>
            <a:endParaRPr lang="zh-CN" alt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组合 12"/>
          <p:cNvGrpSpPr>
            <a:grpSpLocks/>
          </p:cNvGrpSpPr>
          <p:nvPr/>
        </p:nvGrpSpPr>
        <p:grpSpPr bwMode="auto">
          <a:xfrm>
            <a:off x="357188" y="285750"/>
            <a:ext cx="3571875" cy="3228975"/>
            <a:chOff x="642910" y="1285860"/>
            <a:chExt cx="3571900" cy="3228988"/>
          </a:xfrm>
        </p:grpSpPr>
        <p:sp>
          <p:nvSpPr>
            <p:cNvPr id="19461" name="TextBox 5"/>
            <p:cNvSpPr txBox="1">
              <a:spLocks noChangeArrowheads="1"/>
            </p:cNvSpPr>
            <p:nvPr/>
          </p:nvSpPr>
          <p:spPr bwMode="auto">
            <a:xfrm>
              <a:off x="3143240" y="2500306"/>
              <a:ext cx="42862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>
                  <a:latin typeface="Calibri" pitchFamily="34" charset="0"/>
                </a:rPr>
                <a:t>//</a:t>
              </a:r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9462" name="TextBox 6"/>
            <p:cNvSpPr txBox="1">
              <a:spLocks noChangeArrowheads="1"/>
            </p:cNvSpPr>
            <p:nvPr/>
          </p:nvSpPr>
          <p:spPr bwMode="auto">
            <a:xfrm>
              <a:off x="1142976" y="2500306"/>
              <a:ext cx="42862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>
                  <a:latin typeface="Calibri" pitchFamily="34" charset="0"/>
                </a:rPr>
                <a:t>//</a:t>
              </a:r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9463" name="TextBox 7"/>
            <p:cNvSpPr txBox="1">
              <a:spLocks noChangeArrowheads="1"/>
            </p:cNvSpPr>
            <p:nvPr/>
          </p:nvSpPr>
          <p:spPr bwMode="auto">
            <a:xfrm>
              <a:off x="1214438" y="1500188"/>
              <a:ext cx="642937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000">
                  <a:latin typeface="Calibri" pitchFamily="34" charset="0"/>
                </a:rPr>
                <a:t>HQT1</a:t>
              </a:r>
              <a:endParaRPr lang="zh-CN" altLang="en-US" sz="1000">
                <a:latin typeface="Calibri" pitchFamily="34" charset="0"/>
              </a:endParaRPr>
            </a:p>
          </p:txBody>
        </p:sp>
        <p:graphicFrame>
          <p:nvGraphicFramePr>
            <p:cNvPr id="10" name="图表 9"/>
            <p:cNvGraphicFramePr>
              <a:graphicFrameLocks/>
            </p:cNvGraphicFramePr>
            <p:nvPr/>
          </p:nvGraphicFramePr>
          <p:xfrm>
            <a:off x="642910" y="2571744"/>
            <a:ext cx="3571900" cy="1943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2" name="图表 11"/>
            <p:cNvGraphicFramePr>
              <a:graphicFrameLocks/>
            </p:cNvGraphicFramePr>
            <p:nvPr/>
          </p:nvGraphicFramePr>
          <p:xfrm>
            <a:off x="714348" y="1285860"/>
            <a:ext cx="3143272" cy="144303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aphicFrame>
        <p:nvGraphicFramePr>
          <p:cNvPr id="14" name="图表 13"/>
          <p:cNvGraphicFramePr>
            <a:graphicFrameLocks/>
          </p:cNvGraphicFramePr>
          <p:nvPr/>
        </p:nvGraphicFramePr>
        <p:xfrm>
          <a:off x="571472" y="3357562"/>
          <a:ext cx="2857520" cy="1943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459" name="TextBox 14"/>
          <p:cNvSpPr txBox="1">
            <a:spLocks noChangeArrowheads="1"/>
          </p:cNvSpPr>
          <p:nvPr/>
        </p:nvSpPr>
        <p:spPr bwMode="auto">
          <a:xfrm>
            <a:off x="1000125" y="3429000"/>
            <a:ext cx="64293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>
                <a:latin typeface="Calibri" pitchFamily="34" charset="0"/>
              </a:rPr>
              <a:t>HQT2</a:t>
            </a:r>
            <a:endParaRPr lang="zh-CN" altLang="en-US" sz="1000">
              <a:latin typeface="Calibri" pitchFamily="34" charset="0"/>
            </a:endParaRPr>
          </a:p>
        </p:txBody>
      </p:sp>
      <p:sp>
        <p:nvSpPr>
          <p:cNvPr id="19460" name="TextBox 10"/>
          <p:cNvSpPr txBox="1">
            <a:spLocks noChangeArrowheads="1"/>
          </p:cNvSpPr>
          <p:nvPr/>
        </p:nvSpPr>
        <p:spPr bwMode="auto">
          <a:xfrm>
            <a:off x="785786" y="5357826"/>
            <a:ext cx="5286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dirty="0">
                <a:latin typeface="Calibri" pitchFamily="34" charset="0"/>
              </a:rPr>
              <a:t>Fig S5 Fold changes of HQT gene families in buds and leaves of </a:t>
            </a:r>
            <a:r>
              <a:rPr lang="en-US" altLang="zh-CN" i="1" dirty="0" err="1">
                <a:latin typeface="Calibri" pitchFamily="34" charset="0"/>
              </a:rPr>
              <a:t>Lonicera</a:t>
            </a:r>
            <a:r>
              <a:rPr lang="en-US" altLang="zh-CN" i="1" dirty="0">
                <a:latin typeface="Calibri" pitchFamily="34" charset="0"/>
              </a:rPr>
              <a:t> japonica </a:t>
            </a:r>
            <a:r>
              <a:rPr lang="en-US" altLang="zh-CN" dirty="0" err="1">
                <a:latin typeface="Calibri" pitchFamily="34" charset="0"/>
              </a:rPr>
              <a:t>Thunb</a:t>
            </a:r>
            <a:r>
              <a:rPr lang="en-US" altLang="zh-CN" dirty="0">
                <a:latin typeface="Calibri" pitchFamily="34" charset="0"/>
              </a:rPr>
              <a:t> (LJ), </a:t>
            </a:r>
            <a:r>
              <a:rPr lang="en-US" altLang="zh-CN" i="1" dirty="0">
                <a:latin typeface="Calibri" pitchFamily="34" charset="0"/>
              </a:rPr>
              <a:t>L. </a:t>
            </a:r>
            <a:r>
              <a:rPr lang="en-US" altLang="zh-CN" i="1" dirty="0" err="1">
                <a:latin typeface="Calibri" pitchFamily="34" charset="0"/>
              </a:rPr>
              <a:t>hypoglauca</a:t>
            </a:r>
            <a:r>
              <a:rPr lang="en-US" altLang="zh-CN" dirty="0">
                <a:latin typeface="Calibri" pitchFamily="34" charset="0"/>
              </a:rPr>
              <a:t> </a:t>
            </a:r>
            <a:r>
              <a:rPr lang="en-US" altLang="zh-CN" dirty="0" err="1">
                <a:latin typeface="Calibri" pitchFamily="34" charset="0"/>
              </a:rPr>
              <a:t>Miquel</a:t>
            </a:r>
            <a:r>
              <a:rPr lang="en-US" altLang="zh-CN" dirty="0">
                <a:latin typeface="Calibri" pitchFamily="34" charset="0"/>
              </a:rPr>
              <a:t> (LH), and </a:t>
            </a:r>
            <a:r>
              <a:rPr lang="en-US" altLang="zh-CN" i="1" dirty="0">
                <a:latin typeface="Calibri" pitchFamily="34" charset="0"/>
              </a:rPr>
              <a:t>L. </a:t>
            </a:r>
            <a:r>
              <a:rPr lang="en-US" altLang="zh-CN" i="1" dirty="0" err="1">
                <a:latin typeface="Calibri" pitchFamily="34" charset="0"/>
              </a:rPr>
              <a:t>macranthoides</a:t>
            </a:r>
            <a:r>
              <a:rPr lang="en-US" altLang="zh-CN" dirty="0">
                <a:latin typeface="Calibri" pitchFamily="34" charset="0"/>
              </a:rPr>
              <a:t> </a:t>
            </a:r>
            <a:r>
              <a:rPr lang="en-US" altLang="zh-CN" dirty="0" err="1">
                <a:latin typeface="Calibri" pitchFamily="34" charset="0"/>
              </a:rPr>
              <a:t>Hand.-Mazz</a:t>
            </a:r>
            <a:r>
              <a:rPr lang="en-US" altLang="zh-CN" dirty="0">
                <a:latin typeface="Calibri" pitchFamily="34" charset="0"/>
              </a:rPr>
              <a:t> (LM) . The expression level of HQT genes in bud was arbitrarily set to 1</a:t>
            </a:r>
            <a:endParaRPr lang="zh-CN" alt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/>
        </p:nvGraphicFramePr>
        <p:xfrm>
          <a:off x="357158" y="142852"/>
          <a:ext cx="3143256" cy="1943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482" name="TextBox 4"/>
          <p:cNvSpPr txBox="1">
            <a:spLocks noChangeArrowheads="1"/>
          </p:cNvSpPr>
          <p:nvPr/>
        </p:nvSpPr>
        <p:spPr bwMode="auto">
          <a:xfrm>
            <a:off x="785813" y="214313"/>
            <a:ext cx="64293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>
                <a:latin typeface="Calibri" pitchFamily="34" charset="0"/>
              </a:rPr>
              <a:t>HQT1</a:t>
            </a:r>
            <a:endParaRPr lang="zh-CN" altLang="en-US" sz="1000">
              <a:latin typeface="Calibri" pitchFamily="34" charset="0"/>
            </a:endParaRPr>
          </a:p>
        </p:txBody>
      </p:sp>
      <p:graphicFrame>
        <p:nvGraphicFramePr>
          <p:cNvPr id="6" name="图表 5"/>
          <p:cNvGraphicFramePr/>
          <p:nvPr/>
        </p:nvGraphicFramePr>
        <p:xfrm>
          <a:off x="428596" y="2000240"/>
          <a:ext cx="3071834" cy="1871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484" name="TextBox 6"/>
          <p:cNvSpPr txBox="1">
            <a:spLocks noChangeArrowheads="1"/>
          </p:cNvSpPr>
          <p:nvPr/>
        </p:nvSpPr>
        <p:spPr bwMode="auto">
          <a:xfrm>
            <a:off x="785813" y="2071688"/>
            <a:ext cx="64293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>
                <a:latin typeface="Calibri" pitchFamily="34" charset="0"/>
              </a:rPr>
              <a:t>HQT2</a:t>
            </a:r>
            <a:endParaRPr lang="zh-CN" altLang="en-US" sz="1000">
              <a:latin typeface="Calibri" pitchFamily="34" charset="0"/>
            </a:endParaRPr>
          </a:p>
        </p:txBody>
      </p:sp>
      <p:sp>
        <p:nvSpPr>
          <p:cNvPr id="20485" name="TextBox 6"/>
          <p:cNvSpPr txBox="1">
            <a:spLocks noChangeArrowheads="1"/>
          </p:cNvSpPr>
          <p:nvPr/>
        </p:nvSpPr>
        <p:spPr bwMode="auto">
          <a:xfrm>
            <a:off x="357188" y="4071938"/>
            <a:ext cx="5857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Fig S6 Fold changes of HQTgene families in buds of </a:t>
            </a:r>
            <a:r>
              <a:rPr lang="en-US" altLang="zh-CN" i="1">
                <a:latin typeface="Calibri" pitchFamily="34" charset="0"/>
              </a:rPr>
              <a:t>Lonicera japonica </a:t>
            </a:r>
            <a:r>
              <a:rPr lang="en-US" altLang="zh-CN">
                <a:latin typeface="Calibri" pitchFamily="34" charset="0"/>
              </a:rPr>
              <a:t>Thunb (LJ), </a:t>
            </a:r>
            <a:r>
              <a:rPr lang="en-US" altLang="zh-CN" i="1">
                <a:latin typeface="Calibri" pitchFamily="34" charset="0"/>
              </a:rPr>
              <a:t>L. hypoglauca</a:t>
            </a:r>
            <a:r>
              <a:rPr lang="en-US" altLang="zh-CN">
                <a:latin typeface="Calibri" pitchFamily="34" charset="0"/>
              </a:rPr>
              <a:t> Miquel (LH), and </a:t>
            </a:r>
            <a:r>
              <a:rPr lang="en-US" altLang="zh-CN" i="1">
                <a:latin typeface="Calibri" pitchFamily="34" charset="0"/>
              </a:rPr>
              <a:t>L. macranthoides</a:t>
            </a:r>
            <a:r>
              <a:rPr lang="en-US" altLang="zh-CN">
                <a:latin typeface="Calibri" pitchFamily="34" charset="0"/>
              </a:rPr>
              <a:t> Hand.-Mazz (LM) . The expression level of HQT genes in of </a:t>
            </a:r>
            <a:r>
              <a:rPr lang="en-US" altLang="zh-CN" i="1">
                <a:latin typeface="Calibri" pitchFamily="34" charset="0"/>
              </a:rPr>
              <a:t>Lonicera japonica </a:t>
            </a:r>
            <a:r>
              <a:rPr lang="en-US" altLang="zh-CN">
                <a:latin typeface="Calibri" pitchFamily="34" charset="0"/>
              </a:rPr>
              <a:t>Thunb was arbitrarily set to 1.</a:t>
            </a:r>
            <a:endParaRPr lang="zh-CN" alt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378</Words>
  <Application>Microsoft Office PowerPoint</Application>
  <PresentationFormat>全屏显示(4:3)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Supporting Information   Exploiting genes and functional diversity of chlorogenic acid and luteolin biosyntheses in Lonicera japonica and their substitutes 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Supporting Information   Exploiting genes and functional diversity of chlorogenic acid and luteolin biosyntheses in Lonicera japonica and their substitutes </dc:title>
  <dc:creator>webuser</dc:creator>
  <cp:lastModifiedBy>webuser</cp:lastModifiedBy>
  <cp:revision>4</cp:revision>
  <dcterms:created xsi:type="dcterms:W3CDTF">2012-06-10T07:37:12Z</dcterms:created>
  <dcterms:modified xsi:type="dcterms:W3CDTF">2012-10-11T23:39:01Z</dcterms:modified>
</cp:coreProperties>
</file>