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89" r:id="rId2"/>
    <p:sldId id="282" r:id="rId3"/>
    <p:sldId id="257" r:id="rId4"/>
    <p:sldId id="284" r:id="rId5"/>
    <p:sldId id="281" r:id="rId6"/>
    <p:sldId id="256" r:id="rId7"/>
    <p:sldId id="285" r:id="rId8"/>
    <p:sldId id="286" r:id="rId9"/>
    <p:sldId id="287" r:id="rId10"/>
    <p:sldId id="283" r:id="rId11"/>
    <p:sldId id="288" r:id="rId12"/>
  </p:sldIdLst>
  <p:sldSz cx="6858000" cy="9144000" type="screen4x3"/>
  <p:notesSz cx="6946900" cy="9220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userDrawn="1">
          <p15:clr>
            <a:srgbClr val="A4A3A4"/>
          </p15:clr>
        </p15:guide>
        <p15:guide id="2" pos="21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377D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704" autoAdjust="0"/>
    <p:restoredTop sz="98910" autoAdjust="0"/>
  </p:normalViewPr>
  <p:slideViewPr>
    <p:cSldViewPr>
      <p:cViewPr varScale="1">
        <p:scale>
          <a:sx n="91" d="100"/>
          <a:sy n="91" d="100"/>
        </p:scale>
        <p:origin x="3318" y="72"/>
      </p:cViewPr>
      <p:guideLst>
        <p:guide orient="horz" pos="2880"/>
        <p:guide pos="216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image" Target="../media/image1.emf"/><Relationship Id="rId4" Type="http://schemas.openxmlformats.org/officeDocument/2006/relationships/image" Target="../media/image4.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image" Target="../media/image18.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1.e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image" Target="../media/image23.emf"/><Relationship Id="rId1" Type="http://schemas.openxmlformats.org/officeDocument/2006/relationships/image" Target="../media/image22.emf"/><Relationship Id="rId4" Type="http://schemas.openxmlformats.org/officeDocument/2006/relationships/image" Target="../media/image25.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9.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0323" cy="461010"/>
          </a:xfrm>
          <a:prstGeom prst="rect">
            <a:avLst/>
          </a:prstGeom>
        </p:spPr>
        <p:txBody>
          <a:bodyPr vert="horz" lIns="92309" tIns="46154" rIns="92309" bIns="46154" rtlCol="0"/>
          <a:lstStyle>
            <a:lvl1pPr algn="l">
              <a:defRPr sz="1200"/>
            </a:lvl1pPr>
          </a:lstStyle>
          <a:p>
            <a:endParaRPr lang="en-US"/>
          </a:p>
        </p:txBody>
      </p:sp>
      <p:sp>
        <p:nvSpPr>
          <p:cNvPr id="3" name="Date Placeholder 2"/>
          <p:cNvSpPr>
            <a:spLocks noGrp="1"/>
          </p:cNvSpPr>
          <p:nvPr>
            <p:ph type="dt" idx="1"/>
          </p:nvPr>
        </p:nvSpPr>
        <p:spPr>
          <a:xfrm>
            <a:off x="3934970" y="0"/>
            <a:ext cx="3010323" cy="461010"/>
          </a:xfrm>
          <a:prstGeom prst="rect">
            <a:avLst/>
          </a:prstGeom>
        </p:spPr>
        <p:txBody>
          <a:bodyPr vert="horz" lIns="92309" tIns="46154" rIns="92309" bIns="46154" rtlCol="0"/>
          <a:lstStyle>
            <a:lvl1pPr algn="r">
              <a:defRPr sz="1200"/>
            </a:lvl1pPr>
          </a:lstStyle>
          <a:p>
            <a:fld id="{3EA27278-B2AE-42BB-9493-562369DA924C}" type="datetimeFigureOut">
              <a:rPr lang="en-US" smtClean="0"/>
              <a:pPr/>
              <a:t>5/28/2019</a:t>
            </a:fld>
            <a:endParaRPr lang="en-US"/>
          </a:p>
        </p:txBody>
      </p:sp>
      <p:sp>
        <p:nvSpPr>
          <p:cNvPr id="4" name="Slide Image Placeholder 3"/>
          <p:cNvSpPr>
            <a:spLocks noGrp="1" noRot="1" noChangeAspect="1"/>
          </p:cNvSpPr>
          <p:nvPr>
            <p:ph type="sldImg" idx="2"/>
          </p:nvPr>
        </p:nvSpPr>
        <p:spPr>
          <a:xfrm>
            <a:off x="2176463" y="692150"/>
            <a:ext cx="2593975" cy="3457575"/>
          </a:xfrm>
          <a:prstGeom prst="rect">
            <a:avLst/>
          </a:prstGeom>
          <a:noFill/>
          <a:ln w="12700">
            <a:solidFill>
              <a:prstClr val="black"/>
            </a:solidFill>
          </a:ln>
        </p:spPr>
        <p:txBody>
          <a:bodyPr vert="horz" lIns="92309" tIns="46154" rIns="92309" bIns="46154" rtlCol="0" anchor="ctr"/>
          <a:lstStyle/>
          <a:p>
            <a:endParaRPr lang="en-US"/>
          </a:p>
        </p:txBody>
      </p:sp>
      <p:sp>
        <p:nvSpPr>
          <p:cNvPr id="5" name="Notes Placeholder 4"/>
          <p:cNvSpPr>
            <a:spLocks noGrp="1"/>
          </p:cNvSpPr>
          <p:nvPr>
            <p:ph type="body" sz="quarter" idx="3"/>
          </p:nvPr>
        </p:nvSpPr>
        <p:spPr>
          <a:xfrm>
            <a:off x="694690" y="4379595"/>
            <a:ext cx="5557520" cy="4149090"/>
          </a:xfrm>
          <a:prstGeom prst="rect">
            <a:avLst/>
          </a:prstGeom>
        </p:spPr>
        <p:txBody>
          <a:bodyPr vert="horz" lIns="92309" tIns="46154" rIns="92309" bIns="46154"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757590"/>
            <a:ext cx="3010323" cy="461010"/>
          </a:xfrm>
          <a:prstGeom prst="rect">
            <a:avLst/>
          </a:prstGeom>
        </p:spPr>
        <p:txBody>
          <a:bodyPr vert="horz" lIns="92309" tIns="46154" rIns="92309" bIns="46154" rtlCol="0" anchor="b"/>
          <a:lstStyle>
            <a:lvl1pPr algn="l">
              <a:defRPr sz="1200"/>
            </a:lvl1pPr>
          </a:lstStyle>
          <a:p>
            <a:endParaRPr lang="en-US"/>
          </a:p>
        </p:txBody>
      </p:sp>
      <p:sp>
        <p:nvSpPr>
          <p:cNvPr id="7" name="Slide Number Placeholder 6"/>
          <p:cNvSpPr>
            <a:spLocks noGrp="1"/>
          </p:cNvSpPr>
          <p:nvPr>
            <p:ph type="sldNum" sz="quarter" idx="5"/>
          </p:nvPr>
        </p:nvSpPr>
        <p:spPr>
          <a:xfrm>
            <a:off x="3934970" y="8757590"/>
            <a:ext cx="3010323" cy="461010"/>
          </a:xfrm>
          <a:prstGeom prst="rect">
            <a:avLst/>
          </a:prstGeom>
        </p:spPr>
        <p:txBody>
          <a:bodyPr vert="horz" lIns="92309" tIns="46154" rIns="92309" bIns="46154" rtlCol="0" anchor="b"/>
          <a:lstStyle>
            <a:lvl1pPr algn="r">
              <a:defRPr sz="1200"/>
            </a:lvl1pPr>
          </a:lstStyle>
          <a:p>
            <a:fld id="{52FE3162-D162-4AC8-A084-EFE3125F5365}" type="slidenum">
              <a:rPr lang="en-US" smtClean="0"/>
              <a:pPr/>
              <a:t>‹#›</a:t>
            </a:fld>
            <a:endParaRPr lang="en-US"/>
          </a:p>
        </p:txBody>
      </p:sp>
    </p:spTree>
    <p:extLst>
      <p:ext uri="{BB962C8B-B14F-4D97-AF65-F5344CB8AC3E}">
        <p14:creationId xmlns:p14="http://schemas.microsoft.com/office/powerpoint/2010/main" val="22196890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569"/>
            <a:ext cx="5829300" cy="1960033"/>
          </a:xfrm>
        </p:spPr>
        <p:txBody>
          <a:bodyPr/>
          <a:lstStyle/>
          <a:p>
            <a:r>
              <a:rPr lang="en-US"/>
              <a:t>Click to edit Master title style</a:t>
            </a:r>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6" indent="0" algn="ctr">
              <a:buNone/>
              <a:defRPr>
                <a:solidFill>
                  <a:schemeClr val="tx1">
                    <a:tint val="75000"/>
                  </a:schemeClr>
                </a:solidFill>
              </a:defRPr>
            </a:lvl2pPr>
            <a:lvl3pPr marL="914411" indent="0" algn="ctr">
              <a:buNone/>
              <a:defRPr>
                <a:solidFill>
                  <a:schemeClr val="tx1">
                    <a:tint val="75000"/>
                  </a:schemeClr>
                </a:solidFill>
              </a:defRPr>
            </a:lvl3pPr>
            <a:lvl4pPr marL="1371617" indent="0" algn="ctr">
              <a:buNone/>
              <a:defRPr>
                <a:solidFill>
                  <a:schemeClr val="tx1">
                    <a:tint val="75000"/>
                  </a:schemeClr>
                </a:solidFill>
              </a:defRPr>
            </a:lvl4pPr>
            <a:lvl5pPr marL="1828823" indent="0" algn="ctr">
              <a:buNone/>
              <a:defRPr>
                <a:solidFill>
                  <a:schemeClr val="tx1">
                    <a:tint val="75000"/>
                  </a:schemeClr>
                </a:solidFill>
              </a:defRPr>
            </a:lvl5pPr>
            <a:lvl6pPr marL="2286029" indent="0" algn="ctr">
              <a:buNone/>
              <a:defRPr>
                <a:solidFill>
                  <a:schemeClr val="tx1">
                    <a:tint val="75000"/>
                  </a:schemeClr>
                </a:solidFill>
              </a:defRPr>
            </a:lvl6pPr>
            <a:lvl7pPr marL="2743234" indent="0" algn="ctr">
              <a:buNone/>
              <a:defRPr>
                <a:solidFill>
                  <a:schemeClr val="tx1">
                    <a:tint val="75000"/>
                  </a:schemeClr>
                </a:solidFill>
              </a:defRPr>
            </a:lvl7pPr>
            <a:lvl8pPr marL="3200440" indent="0" algn="ctr">
              <a:buNone/>
              <a:defRPr>
                <a:solidFill>
                  <a:schemeClr val="tx1">
                    <a:tint val="75000"/>
                  </a:schemeClr>
                </a:solidFill>
              </a:defRPr>
            </a:lvl8pPr>
            <a:lvl9pPr marL="3657646"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ED6C7278-417A-4FCD-B245-EFBF6839E6D2}" type="datetimeFigureOut">
              <a:rPr lang="en-US" smtClean="0"/>
              <a:pPr/>
              <a:t>5/28/2019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4900CA-2644-46BC-BDB5-3BEF47F1F74E}"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D6C7278-417A-4FCD-B245-EFBF6839E6D2}" type="datetimeFigureOut">
              <a:rPr lang="en-US" smtClean="0"/>
              <a:pPr/>
              <a:t>5/28/2019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4900CA-2644-46BC-BDB5-3BEF47F1F74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72050" y="366187"/>
            <a:ext cx="1543050" cy="780203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42900" y="366187"/>
            <a:ext cx="4514850" cy="780203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D6C7278-417A-4FCD-B245-EFBF6839E6D2}" type="datetimeFigureOut">
              <a:rPr lang="en-US" smtClean="0"/>
              <a:pPr/>
              <a:t>5/28/2019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4900CA-2644-46BC-BDB5-3BEF47F1F74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D6C7278-417A-4FCD-B245-EFBF6839E6D2}" type="datetimeFigureOut">
              <a:rPr lang="en-US" smtClean="0"/>
              <a:pPr/>
              <a:t>5/28/2019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4900CA-2644-46BC-BDB5-3BEF47F1F74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541735" y="3875620"/>
            <a:ext cx="5829300" cy="2000249"/>
          </a:xfrm>
        </p:spPr>
        <p:txBody>
          <a:bodyPr anchor="b"/>
          <a:lstStyle>
            <a:lvl1pPr marL="0" indent="0">
              <a:buNone/>
              <a:defRPr sz="2000">
                <a:solidFill>
                  <a:schemeClr val="tx1">
                    <a:tint val="75000"/>
                  </a:schemeClr>
                </a:solidFill>
              </a:defRPr>
            </a:lvl1pPr>
            <a:lvl2pPr marL="457206" indent="0">
              <a:buNone/>
              <a:defRPr sz="1800">
                <a:solidFill>
                  <a:schemeClr val="tx1">
                    <a:tint val="75000"/>
                  </a:schemeClr>
                </a:solidFill>
              </a:defRPr>
            </a:lvl2pPr>
            <a:lvl3pPr marL="914411" indent="0">
              <a:buNone/>
              <a:defRPr sz="1600">
                <a:solidFill>
                  <a:schemeClr val="tx1">
                    <a:tint val="75000"/>
                  </a:schemeClr>
                </a:solidFill>
              </a:defRPr>
            </a:lvl3pPr>
            <a:lvl4pPr marL="1371617" indent="0">
              <a:buNone/>
              <a:defRPr sz="1400">
                <a:solidFill>
                  <a:schemeClr val="tx1">
                    <a:tint val="75000"/>
                  </a:schemeClr>
                </a:solidFill>
              </a:defRPr>
            </a:lvl4pPr>
            <a:lvl5pPr marL="1828823" indent="0">
              <a:buNone/>
              <a:defRPr sz="1400">
                <a:solidFill>
                  <a:schemeClr val="tx1">
                    <a:tint val="75000"/>
                  </a:schemeClr>
                </a:solidFill>
              </a:defRPr>
            </a:lvl5pPr>
            <a:lvl6pPr marL="2286029" indent="0">
              <a:buNone/>
              <a:defRPr sz="1400">
                <a:solidFill>
                  <a:schemeClr val="tx1">
                    <a:tint val="75000"/>
                  </a:schemeClr>
                </a:solidFill>
              </a:defRPr>
            </a:lvl6pPr>
            <a:lvl7pPr marL="2743234" indent="0">
              <a:buNone/>
              <a:defRPr sz="1400">
                <a:solidFill>
                  <a:schemeClr val="tx1">
                    <a:tint val="75000"/>
                  </a:schemeClr>
                </a:solidFill>
              </a:defRPr>
            </a:lvl7pPr>
            <a:lvl8pPr marL="3200440" indent="0">
              <a:buNone/>
              <a:defRPr sz="1400">
                <a:solidFill>
                  <a:schemeClr val="tx1">
                    <a:tint val="75000"/>
                  </a:schemeClr>
                </a:solidFill>
              </a:defRPr>
            </a:lvl8pPr>
            <a:lvl9pPr marL="3657646"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D6C7278-417A-4FCD-B245-EFBF6839E6D2}" type="datetimeFigureOut">
              <a:rPr lang="en-US" smtClean="0"/>
              <a:pPr/>
              <a:t>5/28/2019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4900CA-2644-46BC-BDB5-3BEF47F1F74E}"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42900" y="2133603"/>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3486150" y="2133603"/>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ED6C7278-417A-4FCD-B245-EFBF6839E6D2}" type="datetimeFigureOut">
              <a:rPr lang="en-US" smtClean="0"/>
              <a:pPr/>
              <a:t>5/28/2019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C4900CA-2644-46BC-BDB5-3BEF47F1F74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342901" y="2046817"/>
            <a:ext cx="3030141" cy="853016"/>
          </a:xfrm>
        </p:spPr>
        <p:txBody>
          <a:bodyPr anchor="b"/>
          <a:lstStyle>
            <a:lvl1pPr marL="0" indent="0">
              <a:buNone/>
              <a:defRPr sz="2400" b="1"/>
            </a:lvl1pPr>
            <a:lvl2pPr marL="457206" indent="0">
              <a:buNone/>
              <a:defRPr sz="2000" b="1"/>
            </a:lvl2pPr>
            <a:lvl3pPr marL="914411" indent="0">
              <a:buNone/>
              <a:defRPr sz="1800" b="1"/>
            </a:lvl3pPr>
            <a:lvl4pPr marL="1371617" indent="0">
              <a:buNone/>
              <a:defRPr sz="1600" b="1"/>
            </a:lvl4pPr>
            <a:lvl5pPr marL="1828823" indent="0">
              <a:buNone/>
              <a:defRPr sz="1600" b="1"/>
            </a:lvl5pPr>
            <a:lvl6pPr marL="2286029" indent="0">
              <a:buNone/>
              <a:defRPr sz="1600" b="1"/>
            </a:lvl6pPr>
            <a:lvl7pPr marL="2743234" indent="0">
              <a:buNone/>
              <a:defRPr sz="1600" b="1"/>
            </a:lvl7pPr>
            <a:lvl8pPr marL="3200440" indent="0">
              <a:buNone/>
              <a:defRPr sz="1600" b="1"/>
            </a:lvl8pPr>
            <a:lvl9pPr marL="3657646" indent="0">
              <a:buNone/>
              <a:defRPr sz="1600" b="1"/>
            </a:lvl9pPr>
          </a:lstStyle>
          <a:p>
            <a:pPr lvl="0"/>
            <a:r>
              <a:rPr lang="en-US"/>
              <a:t>Click to edit Master text styles</a:t>
            </a:r>
          </a:p>
        </p:txBody>
      </p:sp>
      <p:sp>
        <p:nvSpPr>
          <p:cNvPr id="4" name="Content Placeholder 3"/>
          <p:cNvSpPr>
            <a:spLocks noGrp="1"/>
          </p:cNvSpPr>
          <p:nvPr>
            <p:ph sz="half" idx="2"/>
          </p:nvPr>
        </p:nvSpPr>
        <p:spPr>
          <a:xfrm>
            <a:off x="342901"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483770" y="2046817"/>
            <a:ext cx="3031331" cy="853016"/>
          </a:xfrm>
        </p:spPr>
        <p:txBody>
          <a:bodyPr anchor="b"/>
          <a:lstStyle>
            <a:lvl1pPr marL="0" indent="0">
              <a:buNone/>
              <a:defRPr sz="2400" b="1"/>
            </a:lvl1pPr>
            <a:lvl2pPr marL="457206" indent="0">
              <a:buNone/>
              <a:defRPr sz="2000" b="1"/>
            </a:lvl2pPr>
            <a:lvl3pPr marL="914411" indent="0">
              <a:buNone/>
              <a:defRPr sz="1800" b="1"/>
            </a:lvl3pPr>
            <a:lvl4pPr marL="1371617" indent="0">
              <a:buNone/>
              <a:defRPr sz="1600" b="1"/>
            </a:lvl4pPr>
            <a:lvl5pPr marL="1828823" indent="0">
              <a:buNone/>
              <a:defRPr sz="1600" b="1"/>
            </a:lvl5pPr>
            <a:lvl6pPr marL="2286029" indent="0">
              <a:buNone/>
              <a:defRPr sz="1600" b="1"/>
            </a:lvl6pPr>
            <a:lvl7pPr marL="2743234" indent="0">
              <a:buNone/>
              <a:defRPr sz="1600" b="1"/>
            </a:lvl7pPr>
            <a:lvl8pPr marL="3200440" indent="0">
              <a:buNone/>
              <a:defRPr sz="1600" b="1"/>
            </a:lvl8pPr>
            <a:lvl9pPr marL="3657646" indent="0">
              <a:buNone/>
              <a:defRPr sz="1600" b="1"/>
            </a:lvl9pPr>
          </a:lstStyle>
          <a:p>
            <a:pPr lvl="0"/>
            <a:r>
              <a:rPr lang="en-US"/>
              <a:t>Click to edit Master text styles</a:t>
            </a:r>
          </a:p>
        </p:txBody>
      </p:sp>
      <p:sp>
        <p:nvSpPr>
          <p:cNvPr id="6" name="Content Placeholder 5"/>
          <p:cNvSpPr>
            <a:spLocks noGrp="1"/>
          </p:cNvSpPr>
          <p:nvPr>
            <p:ph sz="quarter" idx="4"/>
          </p:nvPr>
        </p:nvSpPr>
        <p:spPr>
          <a:xfrm>
            <a:off x="3483770"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ED6C7278-417A-4FCD-B245-EFBF6839E6D2}" type="datetimeFigureOut">
              <a:rPr lang="en-US" smtClean="0"/>
              <a:pPr/>
              <a:t>5/28/2019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C4900CA-2644-46BC-BDB5-3BEF47F1F74E}"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ED6C7278-417A-4FCD-B245-EFBF6839E6D2}" type="datetimeFigureOut">
              <a:rPr lang="en-US" smtClean="0"/>
              <a:pPr/>
              <a:t>5/28/2019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C4900CA-2644-46BC-BDB5-3BEF47F1F74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D6C7278-417A-4FCD-B245-EFBF6839E6D2}" type="datetimeFigureOut">
              <a:rPr lang="en-US" smtClean="0"/>
              <a:pPr/>
              <a:t>5/28/2019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C4900CA-2644-46BC-BDB5-3BEF47F1F74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4067"/>
            <a:ext cx="2256235" cy="154940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2681287" y="364069"/>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42900" y="1913469"/>
            <a:ext cx="2256235" cy="6254751"/>
          </a:xfrm>
        </p:spPr>
        <p:txBody>
          <a:bodyPr/>
          <a:lstStyle>
            <a:lvl1pPr marL="0" indent="0">
              <a:buNone/>
              <a:defRPr sz="1400"/>
            </a:lvl1pPr>
            <a:lvl2pPr marL="457206" indent="0">
              <a:buNone/>
              <a:defRPr sz="1200"/>
            </a:lvl2pPr>
            <a:lvl3pPr marL="914411" indent="0">
              <a:buNone/>
              <a:defRPr sz="1000"/>
            </a:lvl3pPr>
            <a:lvl4pPr marL="1371617" indent="0">
              <a:buNone/>
              <a:defRPr sz="900"/>
            </a:lvl4pPr>
            <a:lvl5pPr marL="1828823" indent="0">
              <a:buNone/>
              <a:defRPr sz="900"/>
            </a:lvl5pPr>
            <a:lvl6pPr marL="2286029" indent="0">
              <a:buNone/>
              <a:defRPr sz="900"/>
            </a:lvl6pPr>
            <a:lvl7pPr marL="2743234" indent="0">
              <a:buNone/>
              <a:defRPr sz="900"/>
            </a:lvl7pPr>
            <a:lvl8pPr marL="3200440" indent="0">
              <a:buNone/>
              <a:defRPr sz="900"/>
            </a:lvl8pPr>
            <a:lvl9pPr marL="3657646"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ED6C7278-417A-4FCD-B245-EFBF6839E6D2}" type="datetimeFigureOut">
              <a:rPr lang="en-US" smtClean="0"/>
              <a:pPr/>
              <a:t>5/28/2019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C4900CA-2644-46BC-BDB5-3BEF47F1F74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2"/>
            <a:ext cx="4114800" cy="755651"/>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344216" y="817033"/>
            <a:ext cx="4114800" cy="5486400"/>
          </a:xfrm>
        </p:spPr>
        <p:txBody>
          <a:bodyPr/>
          <a:lstStyle>
            <a:lvl1pPr marL="0" indent="0">
              <a:buNone/>
              <a:defRPr sz="3200"/>
            </a:lvl1pPr>
            <a:lvl2pPr marL="457206" indent="0">
              <a:buNone/>
              <a:defRPr sz="2800"/>
            </a:lvl2pPr>
            <a:lvl3pPr marL="914411" indent="0">
              <a:buNone/>
              <a:defRPr sz="2400"/>
            </a:lvl3pPr>
            <a:lvl4pPr marL="1371617" indent="0">
              <a:buNone/>
              <a:defRPr sz="2000"/>
            </a:lvl4pPr>
            <a:lvl5pPr marL="1828823" indent="0">
              <a:buNone/>
              <a:defRPr sz="2000"/>
            </a:lvl5pPr>
            <a:lvl6pPr marL="2286029" indent="0">
              <a:buNone/>
              <a:defRPr sz="2000"/>
            </a:lvl6pPr>
            <a:lvl7pPr marL="2743234" indent="0">
              <a:buNone/>
              <a:defRPr sz="2000"/>
            </a:lvl7pPr>
            <a:lvl8pPr marL="3200440" indent="0">
              <a:buNone/>
              <a:defRPr sz="2000"/>
            </a:lvl8pPr>
            <a:lvl9pPr marL="3657646" indent="0">
              <a:buNone/>
              <a:defRPr sz="2000"/>
            </a:lvl9pPr>
          </a:lstStyle>
          <a:p>
            <a:endParaRPr lang="en-US"/>
          </a:p>
        </p:txBody>
      </p:sp>
      <p:sp>
        <p:nvSpPr>
          <p:cNvPr id="4" name="Text Placeholder 3"/>
          <p:cNvSpPr>
            <a:spLocks noGrp="1"/>
          </p:cNvSpPr>
          <p:nvPr>
            <p:ph type="body" sz="half" idx="2"/>
          </p:nvPr>
        </p:nvSpPr>
        <p:spPr>
          <a:xfrm>
            <a:off x="1344216" y="7156453"/>
            <a:ext cx="4114800" cy="1073149"/>
          </a:xfrm>
        </p:spPr>
        <p:txBody>
          <a:bodyPr/>
          <a:lstStyle>
            <a:lvl1pPr marL="0" indent="0">
              <a:buNone/>
              <a:defRPr sz="1400"/>
            </a:lvl1pPr>
            <a:lvl2pPr marL="457206" indent="0">
              <a:buNone/>
              <a:defRPr sz="1200"/>
            </a:lvl2pPr>
            <a:lvl3pPr marL="914411" indent="0">
              <a:buNone/>
              <a:defRPr sz="1000"/>
            </a:lvl3pPr>
            <a:lvl4pPr marL="1371617" indent="0">
              <a:buNone/>
              <a:defRPr sz="900"/>
            </a:lvl4pPr>
            <a:lvl5pPr marL="1828823" indent="0">
              <a:buNone/>
              <a:defRPr sz="900"/>
            </a:lvl5pPr>
            <a:lvl6pPr marL="2286029" indent="0">
              <a:buNone/>
              <a:defRPr sz="900"/>
            </a:lvl6pPr>
            <a:lvl7pPr marL="2743234" indent="0">
              <a:buNone/>
              <a:defRPr sz="900"/>
            </a:lvl7pPr>
            <a:lvl8pPr marL="3200440" indent="0">
              <a:buNone/>
              <a:defRPr sz="900"/>
            </a:lvl8pPr>
            <a:lvl9pPr marL="3657646"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ED6C7278-417A-4FCD-B245-EFBF6839E6D2}" type="datetimeFigureOut">
              <a:rPr lang="en-US" smtClean="0"/>
              <a:pPr/>
              <a:t>5/28/2019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C4900CA-2644-46BC-BDB5-3BEF47F1F74E}"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342900" y="2133603"/>
            <a:ext cx="6172200" cy="603461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342900" y="8475136"/>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ED6C7278-417A-4FCD-B245-EFBF6839E6D2}" type="datetimeFigureOut">
              <a:rPr lang="en-US" smtClean="0"/>
              <a:pPr/>
              <a:t>5/28/2019</a:t>
            </a:fld>
            <a:endParaRPr lang="en-US"/>
          </a:p>
        </p:txBody>
      </p:sp>
      <p:sp>
        <p:nvSpPr>
          <p:cNvPr id="5" name="Footer Placeholder 4"/>
          <p:cNvSpPr>
            <a:spLocks noGrp="1"/>
          </p:cNvSpPr>
          <p:nvPr>
            <p:ph type="ftr" sz="quarter" idx="3"/>
          </p:nvPr>
        </p:nvSpPr>
        <p:spPr>
          <a:xfrm>
            <a:off x="2343150" y="8475136"/>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914900" y="8475136"/>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DC4900CA-2644-46BC-BDB5-3BEF47F1F74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11" rtl="0" eaLnBrk="1" latinLnBrk="0" hangingPunct="1">
        <a:spcBef>
          <a:spcPct val="0"/>
        </a:spcBef>
        <a:buNone/>
        <a:defRPr sz="4400" kern="1200">
          <a:solidFill>
            <a:schemeClr val="tx1"/>
          </a:solidFill>
          <a:latin typeface="+mj-lt"/>
          <a:ea typeface="+mj-ea"/>
          <a:cs typeface="+mj-cs"/>
        </a:defRPr>
      </a:lvl1pPr>
    </p:titleStyle>
    <p:bodyStyle>
      <a:lvl1pPr marL="342905" indent="-342905" algn="l" defTabSz="914411"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60" indent="-285753" algn="l" defTabSz="914411"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14" indent="-228603" algn="l" defTabSz="914411"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20"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26"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32"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37"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43"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48"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11" rtl="0" eaLnBrk="1" latinLnBrk="0" hangingPunct="1">
        <a:defRPr sz="1800" kern="1200">
          <a:solidFill>
            <a:schemeClr val="tx1"/>
          </a:solidFill>
          <a:latin typeface="+mn-lt"/>
          <a:ea typeface="+mn-ea"/>
          <a:cs typeface="+mn-cs"/>
        </a:defRPr>
      </a:lvl1pPr>
      <a:lvl2pPr marL="457206" algn="l" defTabSz="914411" rtl="0" eaLnBrk="1" latinLnBrk="0" hangingPunct="1">
        <a:defRPr sz="1800" kern="1200">
          <a:solidFill>
            <a:schemeClr val="tx1"/>
          </a:solidFill>
          <a:latin typeface="+mn-lt"/>
          <a:ea typeface="+mn-ea"/>
          <a:cs typeface="+mn-cs"/>
        </a:defRPr>
      </a:lvl2pPr>
      <a:lvl3pPr marL="914411" algn="l" defTabSz="914411" rtl="0" eaLnBrk="1" latinLnBrk="0" hangingPunct="1">
        <a:defRPr sz="1800" kern="1200">
          <a:solidFill>
            <a:schemeClr val="tx1"/>
          </a:solidFill>
          <a:latin typeface="+mn-lt"/>
          <a:ea typeface="+mn-ea"/>
          <a:cs typeface="+mn-cs"/>
        </a:defRPr>
      </a:lvl3pPr>
      <a:lvl4pPr marL="1371617" algn="l" defTabSz="914411" rtl="0" eaLnBrk="1" latinLnBrk="0" hangingPunct="1">
        <a:defRPr sz="1800" kern="1200">
          <a:solidFill>
            <a:schemeClr val="tx1"/>
          </a:solidFill>
          <a:latin typeface="+mn-lt"/>
          <a:ea typeface="+mn-ea"/>
          <a:cs typeface="+mn-cs"/>
        </a:defRPr>
      </a:lvl4pPr>
      <a:lvl5pPr marL="1828823" algn="l" defTabSz="914411" rtl="0" eaLnBrk="1" latinLnBrk="0" hangingPunct="1">
        <a:defRPr sz="1800" kern="1200">
          <a:solidFill>
            <a:schemeClr val="tx1"/>
          </a:solidFill>
          <a:latin typeface="+mn-lt"/>
          <a:ea typeface="+mn-ea"/>
          <a:cs typeface="+mn-cs"/>
        </a:defRPr>
      </a:lvl5pPr>
      <a:lvl6pPr marL="2286029" algn="l" defTabSz="914411" rtl="0" eaLnBrk="1" latinLnBrk="0" hangingPunct="1">
        <a:defRPr sz="1800" kern="1200">
          <a:solidFill>
            <a:schemeClr val="tx1"/>
          </a:solidFill>
          <a:latin typeface="+mn-lt"/>
          <a:ea typeface="+mn-ea"/>
          <a:cs typeface="+mn-cs"/>
        </a:defRPr>
      </a:lvl6pPr>
      <a:lvl7pPr marL="2743234" algn="l" defTabSz="914411" rtl="0" eaLnBrk="1" latinLnBrk="0" hangingPunct="1">
        <a:defRPr sz="1800" kern="1200">
          <a:solidFill>
            <a:schemeClr val="tx1"/>
          </a:solidFill>
          <a:latin typeface="+mn-lt"/>
          <a:ea typeface="+mn-ea"/>
          <a:cs typeface="+mn-cs"/>
        </a:defRPr>
      </a:lvl7pPr>
      <a:lvl8pPr marL="3200440" algn="l" defTabSz="914411" rtl="0" eaLnBrk="1" latinLnBrk="0" hangingPunct="1">
        <a:defRPr sz="1800" kern="1200">
          <a:solidFill>
            <a:schemeClr val="tx1"/>
          </a:solidFill>
          <a:latin typeface="+mn-lt"/>
          <a:ea typeface="+mn-ea"/>
          <a:cs typeface="+mn-cs"/>
        </a:defRPr>
      </a:lvl8pPr>
      <a:lvl9pPr marL="3657646" algn="l" defTabSz="914411"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3.emf"/><Relationship Id="rId3" Type="http://schemas.openxmlformats.org/officeDocument/2006/relationships/oleObject" Target="../embeddings/oleObject1.bin"/><Relationship Id="rId7" Type="http://schemas.openxmlformats.org/officeDocument/2006/relationships/oleObject" Target="../embeddings/oleObject3.bin"/><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2.emf"/><Relationship Id="rId5" Type="http://schemas.openxmlformats.org/officeDocument/2006/relationships/oleObject" Target="../embeddings/oleObject2.bin"/><Relationship Id="rId10" Type="http://schemas.openxmlformats.org/officeDocument/2006/relationships/image" Target="../media/image4.emf"/><Relationship Id="rId4" Type="http://schemas.openxmlformats.org/officeDocument/2006/relationships/image" Target="../media/image1.emf"/><Relationship Id="rId9" Type="http://schemas.openxmlformats.org/officeDocument/2006/relationships/oleObject" Target="../embeddings/oleObject4.bin"/></Relationships>
</file>

<file path=ppt/slides/_rels/slide10.xml.rels><?xml version="1.0" encoding="UTF-8" standalone="yes"?>
<Relationships xmlns="http://schemas.openxmlformats.org/package/2006/relationships"><Relationship Id="rId8" Type="http://schemas.openxmlformats.org/officeDocument/2006/relationships/image" Target="../media/image29.emf"/><Relationship Id="rId3" Type="http://schemas.openxmlformats.org/officeDocument/2006/relationships/image" Target="../media/image30.png"/><Relationship Id="rId7" Type="http://schemas.openxmlformats.org/officeDocument/2006/relationships/oleObject" Target="../embeddings/oleObject13.bin"/><Relationship Id="rId2" Type="http://schemas.openxmlformats.org/officeDocument/2006/relationships/slideLayout" Target="../slideLayouts/slideLayout7.xml"/><Relationship Id="rId1" Type="http://schemas.openxmlformats.org/officeDocument/2006/relationships/vmlDrawing" Target="../drawings/vmlDrawing6.v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7.xml"/><Relationship Id="rId4" Type="http://schemas.openxmlformats.org/officeDocument/2006/relationships/image" Target="../media/image7.jpg"/></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7.xml"/><Relationship Id="rId1" Type="http://schemas.openxmlformats.org/officeDocument/2006/relationships/vmlDrawing" Target="../drawings/vmlDrawing2.vml"/><Relationship Id="rId4" Type="http://schemas.openxmlformats.org/officeDocument/2006/relationships/image" Target="../media/image8.emf"/></Relationships>
</file>

<file path=ppt/slides/_rels/slide4.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image" Target="../media/image9.png"/><Relationship Id="rId1" Type="http://schemas.openxmlformats.org/officeDocument/2006/relationships/slideLayout" Target="../slideLayouts/slideLayout7.xml"/><Relationship Id="rId6" Type="http://schemas.openxmlformats.org/officeDocument/2006/relationships/image" Target="../media/image13.png"/><Relationship Id="rId5" Type="http://schemas.openxmlformats.org/officeDocument/2006/relationships/image" Target="../media/image12.png"/><Relationship Id="rId10" Type="http://schemas.openxmlformats.org/officeDocument/2006/relationships/image" Target="../media/image17.png"/><Relationship Id="rId4" Type="http://schemas.openxmlformats.org/officeDocument/2006/relationships/image" Target="../media/image11.png"/><Relationship Id="rId9" Type="http://schemas.openxmlformats.org/officeDocument/2006/relationships/image" Target="../media/image16.png"/></Relationships>
</file>

<file path=ppt/slides/_rels/slide5.xml.rels><?xml version="1.0" encoding="UTF-8" standalone="yes"?>
<Relationships xmlns="http://schemas.openxmlformats.org/package/2006/relationships"><Relationship Id="rId3" Type="http://schemas.openxmlformats.org/officeDocument/2006/relationships/image" Target="../media/image20.jpeg"/><Relationship Id="rId7" Type="http://schemas.openxmlformats.org/officeDocument/2006/relationships/image" Target="../media/image19.emf"/><Relationship Id="rId2" Type="http://schemas.openxmlformats.org/officeDocument/2006/relationships/slideLayout" Target="../slideLayouts/slideLayout7.xml"/><Relationship Id="rId1" Type="http://schemas.openxmlformats.org/officeDocument/2006/relationships/vmlDrawing" Target="../drawings/vmlDrawing3.vml"/><Relationship Id="rId6" Type="http://schemas.openxmlformats.org/officeDocument/2006/relationships/oleObject" Target="../embeddings/oleObject7.bin"/><Relationship Id="rId5" Type="http://schemas.openxmlformats.org/officeDocument/2006/relationships/image" Target="../media/image18.emf"/><Relationship Id="rId4" Type="http://schemas.openxmlformats.org/officeDocument/2006/relationships/oleObject" Target="../embeddings/oleObject6.bin"/></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7.xml"/><Relationship Id="rId1" Type="http://schemas.openxmlformats.org/officeDocument/2006/relationships/vmlDrawing" Target="../drawings/vmlDrawing4.vml"/><Relationship Id="rId4" Type="http://schemas.openxmlformats.org/officeDocument/2006/relationships/image" Target="../media/image21.emf"/></Relationships>
</file>

<file path=ppt/slides/_rels/slide7.xml.rels><?xml version="1.0" encoding="UTF-8" standalone="yes"?>
<Relationships xmlns="http://schemas.openxmlformats.org/package/2006/relationships"><Relationship Id="rId8" Type="http://schemas.openxmlformats.org/officeDocument/2006/relationships/image" Target="../media/image24.emf"/><Relationship Id="rId3" Type="http://schemas.openxmlformats.org/officeDocument/2006/relationships/oleObject" Target="../embeddings/oleObject9.bin"/><Relationship Id="rId7" Type="http://schemas.openxmlformats.org/officeDocument/2006/relationships/oleObject" Target="../embeddings/oleObject11.bin"/><Relationship Id="rId2" Type="http://schemas.openxmlformats.org/officeDocument/2006/relationships/slideLayout" Target="../slideLayouts/slideLayout7.xml"/><Relationship Id="rId1" Type="http://schemas.openxmlformats.org/officeDocument/2006/relationships/vmlDrawing" Target="../drawings/vmlDrawing5.vml"/><Relationship Id="rId6" Type="http://schemas.openxmlformats.org/officeDocument/2006/relationships/image" Target="../media/image23.emf"/><Relationship Id="rId5" Type="http://schemas.openxmlformats.org/officeDocument/2006/relationships/oleObject" Target="../embeddings/oleObject10.bin"/><Relationship Id="rId10" Type="http://schemas.openxmlformats.org/officeDocument/2006/relationships/image" Target="../media/image25.emf"/><Relationship Id="rId4" Type="http://schemas.openxmlformats.org/officeDocument/2006/relationships/image" Target="../media/image22.emf"/><Relationship Id="rId9" Type="http://schemas.openxmlformats.org/officeDocument/2006/relationships/oleObject" Target="../embeddings/oleObject12.bin"/></Relationships>
</file>

<file path=ppt/slides/_rels/slide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4">
            <a:extLst>
              <a:ext uri="{FF2B5EF4-FFF2-40B4-BE49-F238E27FC236}">
                <a16:creationId xmlns:a16="http://schemas.microsoft.com/office/drawing/2014/main" id="{A2283B95-4520-43C9-84B0-13176AF0F5E8}"/>
              </a:ext>
            </a:extLst>
          </p:cNvPr>
          <p:cNvGraphicFramePr>
            <a:graphicFrameLocks noChangeAspect="1"/>
          </p:cNvGraphicFramePr>
          <p:nvPr>
            <p:extLst/>
          </p:nvPr>
        </p:nvGraphicFramePr>
        <p:xfrm>
          <a:off x="3395663" y="781548"/>
          <a:ext cx="3090861" cy="2533650"/>
        </p:xfrm>
        <a:graphic>
          <a:graphicData uri="http://schemas.openxmlformats.org/presentationml/2006/ole">
            <mc:AlternateContent xmlns:mc="http://schemas.openxmlformats.org/markup-compatibility/2006">
              <mc:Choice xmlns:v="urn:schemas-microsoft-com:vml" Requires="v">
                <p:oleObj spid="_x0000_s6150" name="Prism 7" r:id="rId3" imgW="3704716" imgH="2906083" progId="Prism7.Document">
                  <p:embed/>
                </p:oleObj>
              </mc:Choice>
              <mc:Fallback>
                <p:oleObj name="Prism 7" r:id="rId3" imgW="3704716" imgH="2906083" progId="Prism7.Document">
                  <p:embed/>
                  <p:pic>
                    <p:nvPicPr>
                      <p:cNvPr id="5" name="Object 4">
                        <a:extLst>
                          <a:ext uri="{FF2B5EF4-FFF2-40B4-BE49-F238E27FC236}">
                            <a16:creationId xmlns:a16="http://schemas.microsoft.com/office/drawing/2014/main" id="{A2283B95-4520-43C9-84B0-13176AF0F5E8}"/>
                          </a:ext>
                        </a:extLst>
                      </p:cNvPr>
                      <p:cNvPicPr/>
                      <p:nvPr/>
                    </p:nvPicPr>
                    <p:blipFill>
                      <a:blip r:embed="rId4"/>
                      <a:stretch>
                        <a:fillRect/>
                      </a:stretch>
                    </p:blipFill>
                    <p:spPr>
                      <a:xfrm>
                        <a:off x="3395663" y="781548"/>
                        <a:ext cx="3090861" cy="2533650"/>
                      </a:xfrm>
                      <a:prstGeom prst="rect">
                        <a:avLst/>
                      </a:prstGeom>
                    </p:spPr>
                  </p:pic>
                </p:oleObj>
              </mc:Fallback>
            </mc:AlternateContent>
          </a:graphicData>
        </a:graphic>
      </p:graphicFrame>
      <p:graphicFrame>
        <p:nvGraphicFramePr>
          <p:cNvPr id="6" name="Object 5">
            <a:extLst>
              <a:ext uri="{FF2B5EF4-FFF2-40B4-BE49-F238E27FC236}">
                <a16:creationId xmlns:a16="http://schemas.microsoft.com/office/drawing/2014/main" id="{3E5A416D-8F5F-493B-8C05-D8E7BEA9C85A}"/>
              </a:ext>
            </a:extLst>
          </p:cNvPr>
          <p:cNvGraphicFramePr>
            <a:graphicFrameLocks noChangeAspect="1"/>
          </p:cNvGraphicFramePr>
          <p:nvPr>
            <p:extLst/>
          </p:nvPr>
        </p:nvGraphicFramePr>
        <p:xfrm>
          <a:off x="302333" y="3205495"/>
          <a:ext cx="3179762" cy="2376486"/>
        </p:xfrm>
        <a:graphic>
          <a:graphicData uri="http://schemas.openxmlformats.org/presentationml/2006/ole">
            <mc:AlternateContent xmlns:mc="http://schemas.openxmlformats.org/markup-compatibility/2006">
              <mc:Choice xmlns:v="urn:schemas-microsoft-com:vml" Requires="v">
                <p:oleObj spid="_x0000_s6151" name="Prism 7" r:id="rId5" imgW="3814557" imgH="2707638" progId="Prism7.Document">
                  <p:embed/>
                </p:oleObj>
              </mc:Choice>
              <mc:Fallback>
                <p:oleObj name="Prism 7" r:id="rId5" imgW="3814557" imgH="2707638" progId="Prism7.Document">
                  <p:embed/>
                  <p:pic>
                    <p:nvPicPr>
                      <p:cNvPr id="6" name="Object 5">
                        <a:extLst>
                          <a:ext uri="{FF2B5EF4-FFF2-40B4-BE49-F238E27FC236}">
                            <a16:creationId xmlns:a16="http://schemas.microsoft.com/office/drawing/2014/main" id="{3E5A416D-8F5F-493B-8C05-D8E7BEA9C85A}"/>
                          </a:ext>
                        </a:extLst>
                      </p:cNvPr>
                      <p:cNvPicPr/>
                      <p:nvPr/>
                    </p:nvPicPr>
                    <p:blipFill>
                      <a:blip r:embed="rId6"/>
                      <a:stretch>
                        <a:fillRect/>
                      </a:stretch>
                    </p:blipFill>
                    <p:spPr>
                      <a:xfrm>
                        <a:off x="302333" y="3205495"/>
                        <a:ext cx="3179762" cy="2376486"/>
                      </a:xfrm>
                      <a:prstGeom prst="rect">
                        <a:avLst/>
                      </a:prstGeom>
                    </p:spPr>
                  </p:pic>
                </p:oleObj>
              </mc:Fallback>
            </mc:AlternateContent>
          </a:graphicData>
        </a:graphic>
      </p:graphicFrame>
      <p:graphicFrame>
        <p:nvGraphicFramePr>
          <p:cNvPr id="7" name="Object 6">
            <a:extLst>
              <a:ext uri="{FF2B5EF4-FFF2-40B4-BE49-F238E27FC236}">
                <a16:creationId xmlns:a16="http://schemas.microsoft.com/office/drawing/2014/main" id="{D0D22640-DFE2-4036-92FD-865FDCC23B72}"/>
              </a:ext>
            </a:extLst>
          </p:cNvPr>
          <p:cNvGraphicFramePr>
            <a:graphicFrameLocks noChangeAspect="1"/>
          </p:cNvGraphicFramePr>
          <p:nvPr>
            <p:extLst/>
          </p:nvPr>
        </p:nvGraphicFramePr>
        <p:xfrm>
          <a:off x="344488" y="871538"/>
          <a:ext cx="3007938" cy="2176462"/>
        </p:xfrm>
        <a:graphic>
          <a:graphicData uri="http://schemas.openxmlformats.org/presentationml/2006/ole">
            <mc:AlternateContent xmlns:mc="http://schemas.openxmlformats.org/markup-compatibility/2006">
              <mc:Choice xmlns:v="urn:schemas-microsoft-com:vml" Requires="v">
                <p:oleObj spid="_x0000_s6152" name="Prism 7" r:id="rId7" imgW="3201606" imgH="2314350" progId="Prism7.Document">
                  <p:embed/>
                </p:oleObj>
              </mc:Choice>
              <mc:Fallback>
                <p:oleObj name="Prism 7" r:id="rId7" imgW="3201606" imgH="2314350" progId="Prism7.Document">
                  <p:embed/>
                  <p:pic>
                    <p:nvPicPr>
                      <p:cNvPr id="7" name="Object 6">
                        <a:extLst>
                          <a:ext uri="{FF2B5EF4-FFF2-40B4-BE49-F238E27FC236}">
                            <a16:creationId xmlns:a16="http://schemas.microsoft.com/office/drawing/2014/main" id="{D0D22640-DFE2-4036-92FD-865FDCC23B72}"/>
                          </a:ext>
                        </a:extLst>
                      </p:cNvPr>
                      <p:cNvPicPr/>
                      <p:nvPr/>
                    </p:nvPicPr>
                    <p:blipFill>
                      <a:blip r:embed="rId8"/>
                      <a:stretch>
                        <a:fillRect/>
                      </a:stretch>
                    </p:blipFill>
                    <p:spPr>
                      <a:xfrm>
                        <a:off x="344488" y="871538"/>
                        <a:ext cx="3007938" cy="2176462"/>
                      </a:xfrm>
                      <a:prstGeom prst="rect">
                        <a:avLst/>
                      </a:prstGeom>
                    </p:spPr>
                  </p:pic>
                </p:oleObj>
              </mc:Fallback>
            </mc:AlternateContent>
          </a:graphicData>
        </a:graphic>
      </p:graphicFrame>
      <p:sp>
        <p:nvSpPr>
          <p:cNvPr id="8" name="TextBox 7">
            <a:extLst>
              <a:ext uri="{FF2B5EF4-FFF2-40B4-BE49-F238E27FC236}">
                <a16:creationId xmlns:a16="http://schemas.microsoft.com/office/drawing/2014/main" id="{DE06D829-B701-4863-ADD2-86C54ABDC9D7}"/>
              </a:ext>
            </a:extLst>
          </p:cNvPr>
          <p:cNvSpPr txBox="1"/>
          <p:nvPr/>
        </p:nvSpPr>
        <p:spPr>
          <a:xfrm>
            <a:off x="0" y="0"/>
            <a:ext cx="2209800" cy="307777"/>
          </a:xfrm>
          <a:prstGeom prst="rect">
            <a:avLst/>
          </a:prstGeom>
          <a:noFill/>
        </p:spPr>
        <p:txBody>
          <a:bodyPr wrap="square" rtlCol="0">
            <a:spAutoFit/>
          </a:bodyPr>
          <a:lstStyle/>
          <a:p>
            <a:r>
              <a:rPr lang="en-US" sz="1400" u="sng" dirty="0"/>
              <a:t>Supplementary Figure 1 </a:t>
            </a:r>
          </a:p>
        </p:txBody>
      </p:sp>
      <p:graphicFrame>
        <p:nvGraphicFramePr>
          <p:cNvPr id="9" name="Object 8">
            <a:extLst>
              <a:ext uri="{FF2B5EF4-FFF2-40B4-BE49-F238E27FC236}">
                <a16:creationId xmlns:a16="http://schemas.microsoft.com/office/drawing/2014/main" id="{B0CFFAD7-98D3-4255-B979-CBD2DA2D3451}"/>
              </a:ext>
            </a:extLst>
          </p:cNvPr>
          <p:cNvGraphicFramePr>
            <a:graphicFrameLocks noChangeAspect="1"/>
          </p:cNvGraphicFramePr>
          <p:nvPr>
            <p:extLst/>
          </p:nvPr>
        </p:nvGraphicFramePr>
        <p:xfrm>
          <a:off x="3678239" y="3210263"/>
          <a:ext cx="3121025" cy="2382838"/>
        </p:xfrm>
        <a:graphic>
          <a:graphicData uri="http://schemas.openxmlformats.org/presentationml/2006/ole">
            <mc:AlternateContent xmlns:mc="http://schemas.openxmlformats.org/markup-compatibility/2006">
              <mc:Choice xmlns:v="urn:schemas-microsoft-com:vml" Requires="v">
                <p:oleObj spid="_x0000_s6153" name="Prism 7" r:id="rId9" imgW="3732086" imgH="2717002" progId="Prism7.Document">
                  <p:embed/>
                </p:oleObj>
              </mc:Choice>
              <mc:Fallback>
                <p:oleObj name="Prism 7" r:id="rId9" imgW="3732086" imgH="2717002" progId="Prism7.Document">
                  <p:embed/>
                  <p:pic>
                    <p:nvPicPr>
                      <p:cNvPr id="9" name="Object 8">
                        <a:extLst>
                          <a:ext uri="{FF2B5EF4-FFF2-40B4-BE49-F238E27FC236}">
                            <a16:creationId xmlns:a16="http://schemas.microsoft.com/office/drawing/2014/main" id="{B0CFFAD7-98D3-4255-B979-CBD2DA2D3451}"/>
                          </a:ext>
                        </a:extLst>
                      </p:cNvPr>
                      <p:cNvPicPr/>
                      <p:nvPr/>
                    </p:nvPicPr>
                    <p:blipFill>
                      <a:blip r:embed="rId10"/>
                      <a:stretch>
                        <a:fillRect/>
                      </a:stretch>
                    </p:blipFill>
                    <p:spPr>
                      <a:xfrm>
                        <a:off x="3678239" y="3210263"/>
                        <a:ext cx="3121025" cy="2382838"/>
                      </a:xfrm>
                      <a:prstGeom prst="rect">
                        <a:avLst/>
                      </a:prstGeom>
                    </p:spPr>
                  </p:pic>
                </p:oleObj>
              </mc:Fallback>
            </mc:AlternateContent>
          </a:graphicData>
        </a:graphic>
      </p:graphicFrame>
      <p:sp>
        <p:nvSpPr>
          <p:cNvPr id="10" name="TextBox 9">
            <a:extLst>
              <a:ext uri="{FF2B5EF4-FFF2-40B4-BE49-F238E27FC236}">
                <a16:creationId xmlns:a16="http://schemas.microsoft.com/office/drawing/2014/main" id="{C9E7FEF3-91CB-4687-BCF4-55EA0C6CBAAA}"/>
              </a:ext>
            </a:extLst>
          </p:cNvPr>
          <p:cNvSpPr txBox="1"/>
          <p:nvPr/>
        </p:nvSpPr>
        <p:spPr>
          <a:xfrm>
            <a:off x="5715000" y="3457906"/>
            <a:ext cx="1229710" cy="276999"/>
          </a:xfrm>
          <a:prstGeom prst="rect">
            <a:avLst/>
          </a:prstGeom>
          <a:noFill/>
        </p:spPr>
        <p:txBody>
          <a:bodyPr wrap="square" rtlCol="0">
            <a:spAutoFit/>
          </a:bodyPr>
          <a:lstStyle/>
          <a:p>
            <a:r>
              <a:rPr lang="en-US" sz="1200" dirty="0"/>
              <a:t>r</a:t>
            </a:r>
            <a:r>
              <a:rPr lang="en-US" sz="1200" baseline="30000" dirty="0"/>
              <a:t>2</a:t>
            </a:r>
            <a:r>
              <a:rPr lang="en-US" sz="1200" dirty="0"/>
              <a:t> = 0.15</a:t>
            </a:r>
          </a:p>
        </p:txBody>
      </p:sp>
      <p:sp>
        <p:nvSpPr>
          <p:cNvPr id="11" name="TextBox 10">
            <a:extLst>
              <a:ext uri="{FF2B5EF4-FFF2-40B4-BE49-F238E27FC236}">
                <a16:creationId xmlns:a16="http://schemas.microsoft.com/office/drawing/2014/main" id="{36EAE983-8612-4718-82E1-9C39F6C4DB48}"/>
              </a:ext>
            </a:extLst>
          </p:cNvPr>
          <p:cNvSpPr txBox="1"/>
          <p:nvPr/>
        </p:nvSpPr>
        <p:spPr>
          <a:xfrm>
            <a:off x="304800" y="838200"/>
            <a:ext cx="228600" cy="276999"/>
          </a:xfrm>
          <a:prstGeom prst="rect">
            <a:avLst/>
          </a:prstGeom>
          <a:noFill/>
        </p:spPr>
        <p:txBody>
          <a:bodyPr wrap="square" rtlCol="0">
            <a:spAutoFit/>
          </a:bodyPr>
          <a:lstStyle/>
          <a:p>
            <a:r>
              <a:rPr lang="en-US" sz="1200" dirty="0"/>
              <a:t>A</a:t>
            </a:r>
          </a:p>
        </p:txBody>
      </p:sp>
      <p:sp>
        <p:nvSpPr>
          <p:cNvPr id="12" name="TextBox 11">
            <a:extLst>
              <a:ext uri="{FF2B5EF4-FFF2-40B4-BE49-F238E27FC236}">
                <a16:creationId xmlns:a16="http://schemas.microsoft.com/office/drawing/2014/main" id="{914DAD3D-EAA9-4266-8479-C54C18EB421B}"/>
              </a:ext>
            </a:extLst>
          </p:cNvPr>
          <p:cNvSpPr txBox="1"/>
          <p:nvPr/>
        </p:nvSpPr>
        <p:spPr>
          <a:xfrm>
            <a:off x="3352800" y="838200"/>
            <a:ext cx="228600" cy="276999"/>
          </a:xfrm>
          <a:prstGeom prst="rect">
            <a:avLst/>
          </a:prstGeom>
          <a:noFill/>
        </p:spPr>
        <p:txBody>
          <a:bodyPr wrap="square" rtlCol="0">
            <a:spAutoFit/>
          </a:bodyPr>
          <a:lstStyle/>
          <a:p>
            <a:r>
              <a:rPr lang="en-US" sz="1200" dirty="0"/>
              <a:t>B</a:t>
            </a:r>
          </a:p>
        </p:txBody>
      </p:sp>
      <p:sp>
        <p:nvSpPr>
          <p:cNvPr id="14" name="TextBox 13">
            <a:extLst>
              <a:ext uri="{FF2B5EF4-FFF2-40B4-BE49-F238E27FC236}">
                <a16:creationId xmlns:a16="http://schemas.microsoft.com/office/drawing/2014/main" id="{05C4058A-4735-4F45-AD24-FC2987F57CE3}"/>
              </a:ext>
            </a:extLst>
          </p:cNvPr>
          <p:cNvSpPr txBox="1"/>
          <p:nvPr/>
        </p:nvSpPr>
        <p:spPr>
          <a:xfrm>
            <a:off x="304800" y="3095189"/>
            <a:ext cx="228600" cy="276999"/>
          </a:xfrm>
          <a:prstGeom prst="rect">
            <a:avLst/>
          </a:prstGeom>
          <a:noFill/>
        </p:spPr>
        <p:txBody>
          <a:bodyPr wrap="square" rtlCol="0">
            <a:spAutoFit/>
          </a:bodyPr>
          <a:lstStyle/>
          <a:p>
            <a:r>
              <a:rPr lang="en-US" sz="1200" dirty="0"/>
              <a:t>C</a:t>
            </a:r>
          </a:p>
        </p:txBody>
      </p:sp>
      <p:sp>
        <p:nvSpPr>
          <p:cNvPr id="15" name="TextBox 14">
            <a:extLst>
              <a:ext uri="{FF2B5EF4-FFF2-40B4-BE49-F238E27FC236}">
                <a16:creationId xmlns:a16="http://schemas.microsoft.com/office/drawing/2014/main" id="{AE1CD237-34AD-4A32-8409-243828CCBA14}"/>
              </a:ext>
            </a:extLst>
          </p:cNvPr>
          <p:cNvSpPr txBox="1"/>
          <p:nvPr/>
        </p:nvSpPr>
        <p:spPr>
          <a:xfrm>
            <a:off x="3352800" y="3095189"/>
            <a:ext cx="228600" cy="276999"/>
          </a:xfrm>
          <a:prstGeom prst="rect">
            <a:avLst/>
          </a:prstGeom>
          <a:noFill/>
        </p:spPr>
        <p:txBody>
          <a:bodyPr wrap="square" rtlCol="0">
            <a:spAutoFit/>
          </a:bodyPr>
          <a:lstStyle/>
          <a:p>
            <a:r>
              <a:rPr lang="en-US" sz="1200" dirty="0"/>
              <a:t>D</a:t>
            </a:r>
          </a:p>
        </p:txBody>
      </p:sp>
      <p:sp>
        <p:nvSpPr>
          <p:cNvPr id="2" name="Rectangle 1">
            <a:extLst>
              <a:ext uri="{FF2B5EF4-FFF2-40B4-BE49-F238E27FC236}">
                <a16:creationId xmlns:a16="http://schemas.microsoft.com/office/drawing/2014/main" id="{EBA6D663-53E0-49EA-9385-55339EAD0BCE}"/>
              </a:ext>
            </a:extLst>
          </p:cNvPr>
          <p:cNvSpPr/>
          <p:nvPr/>
        </p:nvSpPr>
        <p:spPr>
          <a:xfrm>
            <a:off x="76200" y="5851773"/>
            <a:ext cx="6705600" cy="1615827"/>
          </a:xfrm>
          <a:prstGeom prst="rect">
            <a:avLst/>
          </a:prstGeom>
        </p:spPr>
        <p:txBody>
          <a:bodyPr wrap="square">
            <a:spAutoFit/>
          </a:bodyPr>
          <a:lstStyle/>
          <a:p>
            <a:r>
              <a:rPr lang="en-US" sz="1100" u="sng" dirty="0"/>
              <a:t>Supplementary Figure 1: Summary of neoantigen reactivities</a:t>
            </a:r>
          </a:p>
          <a:p>
            <a:endParaRPr lang="en-US" sz="1100" dirty="0"/>
          </a:p>
          <a:p>
            <a:r>
              <a:rPr lang="en-US" sz="1100" dirty="0"/>
              <a:t>(A) Distribution of patients with different types of GI cancers.</a:t>
            </a:r>
          </a:p>
          <a:p>
            <a:r>
              <a:rPr lang="en-US" sz="1100" dirty="0"/>
              <a:t>(B)  Percentage of patients from whom neoantigen reactive TIL fragments were identified for each type of GI cancer.</a:t>
            </a:r>
          </a:p>
          <a:p>
            <a:r>
              <a:rPr lang="en-US" sz="1100" dirty="0"/>
              <a:t>(C) Percentage of patients from whom neoantigen reactive TIL fragments were identified recognizing the indicated number of neoantigens in the entire cohort of patients with GI cancers.</a:t>
            </a:r>
          </a:p>
          <a:p>
            <a:r>
              <a:rPr lang="en-US" sz="1100" dirty="0"/>
              <a:t>(D) For each patient, the number of identified neoantigens was plotted as a function of the number of screened variants, and a linear regression was performed.</a:t>
            </a:r>
          </a:p>
        </p:txBody>
      </p:sp>
    </p:spTree>
    <p:extLst>
      <p:ext uri="{BB962C8B-B14F-4D97-AF65-F5344CB8AC3E}">
        <p14:creationId xmlns:p14="http://schemas.microsoft.com/office/powerpoint/2010/main" val="9555392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 name="Picture 56">
            <a:extLst>
              <a:ext uri="{FF2B5EF4-FFF2-40B4-BE49-F238E27FC236}">
                <a16:creationId xmlns:a16="http://schemas.microsoft.com/office/drawing/2014/main" id="{3B67F5BE-6C81-4A25-9E0B-120FA4B55992}"/>
              </a:ext>
            </a:extLst>
          </p:cNvPr>
          <p:cNvPicPr>
            <a:picLocks noChangeAspect="1"/>
          </p:cNvPicPr>
          <p:nvPr/>
        </p:nvPicPr>
        <p:blipFill>
          <a:blip r:embed="rId3"/>
          <a:stretch>
            <a:fillRect/>
          </a:stretch>
        </p:blipFill>
        <p:spPr>
          <a:xfrm>
            <a:off x="1264034" y="2185987"/>
            <a:ext cx="1547813" cy="1585913"/>
          </a:xfrm>
          <a:prstGeom prst="rect">
            <a:avLst/>
          </a:prstGeom>
        </p:spPr>
      </p:pic>
      <p:pic>
        <p:nvPicPr>
          <p:cNvPr id="56" name="Picture 55">
            <a:extLst>
              <a:ext uri="{FF2B5EF4-FFF2-40B4-BE49-F238E27FC236}">
                <a16:creationId xmlns:a16="http://schemas.microsoft.com/office/drawing/2014/main" id="{D96A21AD-734E-4B24-9377-89A17D140012}"/>
              </a:ext>
            </a:extLst>
          </p:cNvPr>
          <p:cNvPicPr>
            <a:picLocks noChangeAspect="1"/>
          </p:cNvPicPr>
          <p:nvPr/>
        </p:nvPicPr>
        <p:blipFill>
          <a:blip r:embed="rId4"/>
          <a:stretch>
            <a:fillRect/>
          </a:stretch>
        </p:blipFill>
        <p:spPr>
          <a:xfrm>
            <a:off x="1264036" y="747711"/>
            <a:ext cx="1547811" cy="1576389"/>
          </a:xfrm>
          <a:prstGeom prst="rect">
            <a:avLst/>
          </a:prstGeom>
        </p:spPr>
      </p:pic>
      <p:sp>
        <p:nvSpPr>
          <p:cNvPr id="2" name="TextBox 1">
            <a:extLst>
              <a:ext uri="{FF2B5EF4-FFF2-40B4-BE49-F238E27FC236}">
                <a16:creationId xmlns:a16="http://schemas.microsoft.com/office/drawing/2014/main" id="{F60645E9-8408-4D7F-BA0F-CE363AD3C29F}"/>
              </a:ext>
            </a:extLst>
          </p:cNvPr>
          <p:cNvSpPr txBox="1"/>
          <p:nvPr/>
        </p:nvSpPr>
        <p:spPr>
          <a:xfrm>
            <a:off x="0" y="0"/>
            <a:ext cx="2209800" cy="307777"/>
          </a:xfrm>
          <a:prstGeom prst="rect">
            <a:avLst/>
          </a:prstGeom>
          <a:noFill/>
        </p:spPr>
        <p:txBody>
          <a:bodyPr wrap="square" rtlCol="0">
            <a:spAutoFit/>
          </a:bodyPr>
          <a:lstStyle/>
          <a:p>
            <a:r>
              <a:rPr lang="en-US" sz="1400" u="sng" dirty="0"/>
              <a:t>Supplementary Figure 9 </a:t>
            </a:r>
          </a:p>
        </p:txBody>
      </p:sp>
      <p:pic>
        <p:nvPicPr>
          <p:cNvPr id="3" name="Picture 2">
            <a:extLst>
              <a:ext uri="{FF2B5EF4-FFF2-40B4-BE49-F238E27FC236}">
                <a16:creationId xmlns:a16="http://schemas.microsoft.com/office/drawing/2014/main" id="{79D67FAB-F6BD-4860-A93E-D61DF54590A5}"/>
              </a:ext>
            </a:extLst>
          </p:cNvPr>
          <p:cNvPicPr>
            <a:picLocks noChangeAspect="1"/>
          </p:cNvPicPr>
          <p:nvPr/>
        </p:nvPicPr>
        <p:blipFill rotWithShape="1">
          <a:blip r:embed="rId5"/>
          <a:srcRect l="10265" b="12894"/>
          <a:stretch/>
        </p:blipFill>
        <p:spPr>
          <a:xfrm>
            <a:off x="2989697" y="2190750"/>
            <a:ext cx="1482207" cy="1462088"/>
          </a:xfrm>
          <a:prstGeom prst="rect">
            <a:avLst/>
          </a:prstGeom>
        </p:spPr>
      </p:pic>
      <p:pic>
        <p:nvPicPr>
          <p:cNvPr id="4" name="Picture 3">
            <a:extLst>
              <a:ext uri="{FF2B5EF4-FFF2-40B4-BE49-F238E27FC236}">
                <a16:creationId xmlns:a16="http://schemas.microsoft.com/office/drawing/2014/main" id="{C9E3E92B-ECB5-4AB4-8AF3-BC723EC98423}"/>
              </a:ext>
            </a:extLst>
          </p:cNvPr>
          <p:cNvPicPr>
            <a:picLocks noChangeAspect="1"/>
          </p:cNvPicPr>
          <p:nvPr/>
        </p:nvPicPr>
        <p:blipFill rotWithShape="1">
          <a:blip r:embed="rId6"/>
          <a:srcRect l="9873" b="12571"/>
          <a:stretch/>
        </p:blipFill>
        <p:spPr>
          <a:xfrm>
            <a:off x="2980933" y="739998"/>
            <a:ext cx="1507315" cy="1479328"/>
          </a:xfrm>
          <a:prstGeom prst="rect">
            <a:avLst/>
          </a:prstGeom>
        </p:spPr>
      </p:pic>
      <p:sp>
        <p:nvSpPr>
          <p:cNvPr id="13" name="TextBox 12">
            <a:extLst>
              <a:ext uri="{FF2B5EF4-FFF2-40B4-BE49-F238E27FC236}">
                <a16:creationId xmlns:a16="http://schemas.microsoft.com/office/drawing/2014/main" id="{797BAEF2-CAE2-4A67-AB90-F6D0F5160599}"/>
              </a:ext>
            </a:extLst>
          </p:cNvPr>
          <p:cNvSpPr txBox="1"/>
          <p:nvPr/>
        </p:nvSpPr>
        <p:spPr>
          <a:xfrm>
            <a:off x="1926023" y="914400"/>
            <a:ext cx="533400" cy="230832"/>
          </a:xfrm>
          <a:prstGeom prst="rect">
            <a:avLst/>
          </a:prstGeom>
          <a:noFill/>
        </p:spPr>
        <p:txBody>
          <a:bodyPr wrap="square" rtlCol="0">
            <a:spAutoFit/>
          </a:bodyPr>
          <a:lstStyle/>
          <a:p>
            <a:r>
              <a:rPr lang="en-US" sz="900" dirty="0"/>
              <a:t>83.2%</a:t>
            </a:r>
          </a:p>
        </p:txBody>
      </p:sp>
      <p:sp>
        <p:nvSpPr>
          <p:cNvPr id="14" name="TextBox 13">
            <a:extLst>
              <a:ext uri="{FF2B5EF4-FFF2-40B4-BE49-F238E27FC236}">
                <a16:creationId xmlns:a16="http://schemas.microsoft.com/office/drawing/2014/main" id="{C749E8CD-DF59-4567-AA40-9D72D16BF543}"/>
              </a:ext>
            </a:extLst>
          </p:cNvPr>
          <p:cNvSpPr txBox="1"/>
          <p:nvPr/>
        </p:nvSpPr>
        <p:spPr>
          <a:xfrm>
            <a:off x="1926023" y="2359968"/>
            <a:ext cx="533400" cy="230832"/>
          </a:xfrm>
          <a:prstGeom prst="rect">
            <a:avLst/>
          </a:prstGeom>
          <a:noFill/>
        </p:spPr>
        <p:txBody>
          <a:bodyPr wrap="square" rtlCol="0">
            <a:spAutoFit/>
          </a:bodyPr>
          <a:lstStyle/>
          <a:p>
            <a:r>
              <a:rPr lang="en-US" sz="900" dirty="0"/>
              <a:t>80.5%</a:t>
            </a:r>
          </a:p>
        </p:txBody>
      </p:sp>
      <p:sp>
        <p:nvSpPr>
          <p:cNvPr id="25" name="TextBox 24">
            <a:extLst>
              <a:ext uri="{FF2B5EF4-FFF2-40B4-BE49-F238E27FC236}">
                <a16:creationId xmlns:a16="http://schemas.microsoft.com/office/drawing/2014/main" id="{F12B21C2-353B-472E-A47A-467E78B066C3}"/>
              </a:ext>
            </a:extLst>
          </p:cNvPr>
          <p:cNvSpPr txBox="1"/>
          <p:nvPr/>
        </p:nvSpPr>
        <p:spPr>
          <a:xfrm>
            <a:off x="3256282" y="914400"/>
            <a:ext cx="533400" cy="230832"/>
          </a:xfrm>
          <a:prstGeom prst="rect">
            <a:avLst/>
          </a:prstGeom>
          <a:noFill/>
        </p:spPr>
        <p:txBody>
          <a:bodyPr wrap="square" rtlCol="0">
            <a:spAutoFit/>
          </a:bodyPr>
          <a:lstStyle/>
          <a:p>
            <a:r>
              <a:rPr lang="en-US" sz="900" dirty="0"/>
              <a:t>0.0%</a:t>
            </a:r>
          </a:p>
        </p:txBody>
      </p:sp>
      <p:sp>
        <p:nvSpPr>
          <p:cNvPr id="26" name="TextBox 25">
            <a:extLst>
              <a:ext uri="{FF2B5EF4-FFF2-40B4-BE49-F238E27FC236}">
                <a16:creationId xmlns:a16="http://schemas.microsoft.com/office/drawing/2014/main" id="{222D1DBE-4510-4417-81DA-0649137A4CFA}"/>
              </a:ext>
            </a:extLst>
          </p:cNvPr>
          <p:cNvSpPr txBox="1"/>
          <p:nvPr/>
        </p:nvSpPr>
        <p:spPr>
          <a:xfrm>
            <a:off x="3297623" y="1752600"/>
            <a:ext cx="533400" cy="230832"/>
          </a:xfrm>
          <a:prstGeom prst="rect">
            <a:avLst/>
          </a:prstGeom>
          <a:noFill/>
        </p:spPr>
        <p:txBody>
          <a:bodyPr wrap="square" rtlCol="0">
            <a:spAutoFit/>
          </a:bodyPr>
          <a:lstStyle/>
          <a:p>
            <a:r>
              <a:rPr lang="en-US" sz="900" dirty="0"/>
              <a:t>0.8%</a:t>
            </a:r>
          </a:p>
        </p:txBody>
      </p:sp>
      <p:sp>
        <p:nvSpPr>
          <p:cNvPr id="27" name="TextBox 26">
            <a:extLst>
              <a:ext uri="{FF2B5EF4-FFF2-40B4-BE49-F238E27FC236}">
                <a16:creationId xmlns:a16="http://schemas.microsoft.com/office/drawing/2014/main" id="{FF1254E6-25F5-429F-95C6-6688267E5D2E}"/>
              </a:ext>
            </a:extLst>
          </p:cNvPr>
          <p:cNvSpPr txBox="1"/>
          <p:nvPr/>
        </p:nvSpPr>
        <p:spPr>
          <a:xfrm>
            <a:off x="3737294" y="914400"/>
            <a:ext cx="533400" cy="230832"/>
          </a:xfrm>
          <a:prstGeom prst="rect">
            <a:avLst/>
          </a:prstGeom>
          <a:noFill/>
        </p:spPr>
        <p:txBody>
          <a:bodyPr wrap="square" rtlCol="0">
            <a:spAutoFit/>
          </a:bodyPr>
          <a:lstStyle/>
          <a:p>
            <a:r>
              <a:rPr lang="en-US" sz="900" dirty="0"/>
              <a:t>1.4%</a:t>
            </a:r>
          </a:p>
        </p:txBody>
      </p:sp>
      <p:sp>
        <p:nvSpPr>
          <p:cNvPr id="28" name="TextBox 27">
            <a:extLst>
              <a:ext uri="{FF2B5EF4-FFF2-40B4-BE49-F238E27FC236}">
                <a16:creationId xmlns:a16="http://schemas.microsoft.com/office/drawing/2014/main" id="{EDECFB18-2F32-4810-862F-19EB76863F06}"/>
              </a:ext>
            </a:extLst>
          </p:cNvPr>
          <p:cNvSpPr txBox="1"/>
          <p:nvPr/>
        </p:nvSpPr>
        <p:spPr>
          <a:xfrm>
            <a:off x="3221423" y="2362200"/>
            <a:ext cx="533400" cy="230832"/>
          </a:xfrm>
          <a:prstGeom prst="rect">
            <a:avLst/>
          </a:prstGeom>
          <a:noFill/>
        </p:spPr>
        <p:txBody>
          <a:bodyPr wrap="square" rtlCol="0">
            <a:spAutoFit/>
          </a:bodyPr>
          <a:lstStyle/>
          <a:p>
            <a:r>
              <a:rPr lang="en-US" sz="900" dirty="0"/>
              <a:t>7.4%</a:t>
            </a:r>
          </a:p>
        </p:txBody>
      </p:sp>
      <p:sp>
        <p:nvSpPr>
          <p:cNvPr id="29" name="TextBox 28">
            <a:extLst>
              <a:ext uri="{FF2B5EF4-FFF2-40B4-BE49-F238E27FC236}">
                <a16:creationId xmlns:a16="http://schemas.microsoft.com/office/drawing/2014/main" id="{6BA6EE0C-952E-4B34-9D1E-1B78C4C146C9}"/>
              </a:ext>
            </a:extLst>
          </p:cNvPr>
          <p:cNvSpPr txBox="1"/>
          <p:nvPr/>
        </p:nvSpPr>
        <p:spPr>
          <a:xfrm>
            <a:off x="3221423" y="3200400"/>
            <a:ext cx="533400" cy="230832"/>
          </a:xfrm>
          <a:prstGeom prst="rect">
            <a:avLst/>
          </a:prstGeom>
          <a:noFill/>
        </p:spPr>
        <p:txBody>
          <a:bodyPr wrap="square" rtlCol="0">
            <a:spAutoFit/>
          </a:bodyPr>
          <a:lstStyle/>
          <a:p>
            <a:r>
              <a:rPr lang="en-US" sz="900" dirty="0"/>
              <a:t>3.9%</a:t>
            </a:r>
          </a:p>
        </p:txBody>
      </p:sp>
      <p:sp>
        <p:nvSpPr>
          <p:cNvPr id="30" name="TextBox 29">
            <a:extLst>
              <a:ext uri="{FF2B5EF4-FFF2-40B4-BE49-F238E27FC236}">
                <a16:creationId xmlns:a16="http://schemas.microsoft.com/office/drawing/2014/main" id="{760FB671-EA1E-4700-8136-6DCD6E6402A0}"/>
              </a:ext>
            </a:extLst>
          </p:cNvPr>
          <p:cNvSpPr txBox="1"/>
          <p:nvPr/>
        </p:nvSpPr>
        <p:spPr>
          <a:xfrm>
            <a:off x="3678623" y="2362200"/>
            <a:ext cx="533400" cy="230832"/>
          </a:xfrm>
          <a:prstGeom prst="rect">
            <a:avLst/>
          </a:prstGeom>
          <a:noFill/>
        </p:spPr>
        <p:txBody>
          <a:bodyPr wrap="square" rtlCol="0">
            <a:spAutoFit/>
          </a:bodyPr>
          <a:lstStyle/>
          <a:p>
            <a:r>
              <a:rPr lang="en-US" sz="900" dirty="0"/>
              <a:t>12.8%</a:t>
            </a:r>
          </a:p>
        </p:txBody>
      </p:sp>
      <p:sp>
        <p:nvSpPr>
          <p:cNvPr id="36" name="TextBox 35">
            <a:extLst>
              <a:ext uri="{FF2B5EF4-FFF2-40B4-BE49-F238E27FC236}">
                <a16:creationId xmlns:a16="http://schemas.microsoft.com/office/drawing/2014/main" id="{7E658999-574F-4DD9-A2F5-2E9BDAADE71A}"/>
              </a:ext>
            </a:extLst>
          </p:cNvPr>
          <p:cNvSpPr txBox="1"/>
          <p:nvPr/>
        </p:nvSpPr>
        <p:spPr>
          <a:xfrm rot="16200000">
            <a:off x="639435" y="1362790"/>
            <a:ext cx="1143002" cy="246221"/>
          </a:xfrm>
          <a:prstGeom prst="rect">
            <a:avLst/>
          </a:prstGeom>
          <a:noFill/>
        </p:spPr>
        <p:txBody>
          <a:bodyPr wrap="square" rtlCol="0">
            <a:spAutoFit/>
          </a:bodyPr>
          <a:lstStyle/>
          <a:p>
            <a:pPr algn="ctr"/>
            <a:r>
              <a:rPr lang="en-US" sz="1000" dirty="0"/>
              <a:t>CD4 APC</a:t>
            </a:r>
          </a:p>
        </p:txBody>
      </p:sp>
      <p:sp>
        <p:nvSpPr>
          <p:cNvPr id="39" name="TextBox 38">
            <a:extLst>
              <a:ext uri="{FF2B5EF4-FFF2-40B4-BE49-F238E27FC236}">
                <a16:creationId xmlns:a16="http://schemas.microsoft.com/office/drawing/2014/main" id="{3B940F45-BE1F-4BE0-9274-2D6E9B6769DC}"/>
              </a:ext>
            </a:extLst>
          </p:cNvPr>
          <p:cNvSpPr txBox="1"/>
          <p:nvPr/>
        </p:nvSpPr>
        <p:spPr>
          <a:xfrm rot="16200000">
            <a:off x="639435" y="2810589"/>
            <a:ext cx="1143000" cy="246221"/>
          </a:xfrm>
          <a:prstGeom prst="rect">
            <a:avLst/>
          </a:prstGeom>
          <a:noFill/>
        </p:spPr>
        <p:txBody>
          <a:bodyPr wrap="square" rtlCol="0">
            <a:spAutoFit/>
          </a:bodyPr>
          <a:lstStyle/>
          <a:p>
            <a:pPr algn="ctr"/>
            <a:r>
              <a:rPr lang="en-US" sz="1000" dirty="0"/>
              <a:t>CD4 APC</a:t>
            </a:r>
          </a:p>
        </p:txBody>
      </p:sp>
      <p:sp>
        <p:nvSpPr>
          <p:cNvPr id="40" name="TextBox 39">
            <a:extLst>
              <a:ext uri="{FF2B5EF4-FFF2-40B4-BE49-F238E27FC236}">
                <a16:creationId xmlns:a16="http://schemas.microsoft.com/office/drawing/2014/main" id="{45D4FDC4-193E-4C40-99F1-E3DA157903A2}"/>
              </a:ext>
            </a:extLst>
          </p:cNvPr>
          <p:cNvSpPr txBox="1"/>
          <p:nvPr/>
        </p:nvSpPr>
        <p:spPr>
          <a:xfrm>
            <a:off x="1368810" y="3670182"/>
            <a:ext cx="1175261" cy="246221"/>
          </a:xfrm>
          <a:prstGeom prst="rect">
            <a:avLst/>
          </a:prstGeom>
          <a:noFill/>
        </p:spPr>
        <p:txBody>
          <a:bodyPr wrap="square" rtlCol="0">
            <a:spAutoFit/>
          </a:bodyPr>
          <a:lstStyle/>
          <a:p>
            <a:pPr algn="ctr"/>
            <a:r>
              <a:rPr lang="en-US" sz="1000" dirty="0"/>
              <a:t>FSC-A</a:t>
            </a:r>
          </a:p>
        </p:txBody>
      </p:sp>
      <p:sp>
        <p:nvSpPr>
          <p:cNvPr id="48" name="TextBox 47">
            <a:extLst>
              <a:ext uri="{FF2B5EF4-FFF2-40B4-BE49-F238E27FC236}">
                <a16:creationId xmlns:a16="http://schemas.microsoft.com/office/drawing/2014/main" id="{D0358E8F-BB23-456F-BFD0-A62EEBCD5CF1}"/>
              </a:ext>
            </a:extLst>
          </p:cNvPr>
          <p:cNvSpPr txBox="1"/>
          <p:nvPr/>
        </p:nvSpPr>
        <p:spPr>
          <a:xfrm>
            <a:off x="3077459" y="3674945"/>
            <a:ext cx="1251461" cy="246221"/>
          </a:xfrm>
          <a:prstGeom prst="rect">
            <a:avLst/>
          </a:prstGeom>
          <a:noFill/>
        </p:spPr>
        <p:txBody>
          <a:bodyPr wrap="square" rtlCol="0">
            <a:spAutoFit/>
          </a:bodyPr>
          <a:lstStyle/>
          <a:p>
            <a:pPr algn="ctr"/>
            <a:r>
              <a:rPr lang="en-US" sz="1000" dirty="0"/>
              <a:t>CD3 FITC</a:t>
            </a:r>
          </a:p>
        </p:txBody>
      </p:sp>
      <p:sp>
        <p:nvSpPr>
          <p:cNvPr id="49" name="TextBox 48">
            <a:extLst>
              <a:ext uri="{FF2B5EF4-FFF2-40B4-BE49-F238E27FC236}">
                <a16:creationId xmlns:a16="http://schemas.microsoft.com/office/drawing/2014/main" id="{CE3D3C79-E61C-4FE8-97A8-161680A12C59}"/>
              </a:ext>
            </a:extLst>
          </p:cNvPr>
          <p:cNvSpPr txBox="1"/>
          <p:nvPr/>
        </p:nvSpPr>
        <p:spPr>
          <a:xfrm rot="16200000">
            <a:off x="2323529" y="1355095"/>
            <a:ext cx="1143000" cy="261610"/>
          </a:xfrm>
          <a:prstGeom prst="rect">
            <a:avLst/>
          </a:prstGeom>
          <a:noFill/>
        </p:spPr>
        <p:txBody>
          <a:bodyPr wrap="square" rtlCol="0">
            <a:spAutoFit/>
          </a:bodyPr>
          <a:lstStyle/>
          <a:p>
            <a:pPr algn="ctr"/>
            <a:r>
              <a:rPr lang="en-US" sz="1100" dirty="0"/>
              <a:t>4-1BB PE</a:t>
            </a:r>
          </a:p>
        </p:txBody>
      </p:sp>
      <p:sp>
        <p:nvSpPr>
          <p:cNvPr id="50" name="TextBox 49">
            <a:extLst>
              <a:ext uri="{FF2B5EF4-FFF2-40B4-BE49-F238E27FC236}">
                <a16:creationId xmlns:a16="http://schemas.microsoft.com/office/drawing/2014/main" id="{CB509F83-4DBA-408C-BD00-3E1A08DC6491}"/>
              </a:ext>
            </a:extLst>
          </p:cNvPr>
          <p:cNvSpPr txBox="1"/>
          <p:nvPr/>
        </p:nvSpPr>
        <p:spPr>
          <a:xfrm rot="16200000">
            <a:off x="2323529" y="2802895"/>
            <a:ext cx="1143000" cy="261610"/>
          </a:xfrm>
          <a:prstGeom prst="rect">
            <a:avLst/>
          </a:prstGeom>
          <a:noFill/>
        </p:spPr>
        <p:txBody>
          <a:bodyPr wrap="square" rtlCol="0">
            <a:spAutoFit/>
          </a:bodyPr>
          <a:lstStyle/>
          <a:p>
            <a:pPr algn="ctr"/>
            <a:r>
              <a:rPr lang="en-US" sz="1100" dirty="0"/>
              <a:t>4-1BB PE</a:t>
            </a:r>
          </a:p>
        </p:txBody>
      </p:sp>
      <p:cxnSp>
        <p:nvCxnSpPr>
          <p:cNvPr id="53" name="Straight Arrow Connector 52">
            <a:extLst>
              <a:ext uri="{FF2B5EF4-FFF2-40B4-BE49-F238E27FC236}">
                <a16:creationId xmlns:a16="http://schemas.microsoft.com/office/drawing/2014/main" id="{FD5BBB4C-F4B0-4F07-829C-C2874FA60BBF}"/>
              </a:ext>
            </a:extLst>
          </p:cNvPr>
          <p:cNvCxnSpPr>
            <a:cxnSpLocks/>
          </p:cNvCxnSpPr>
          <p:nvPr/>
        </p:nvCxnSpPr>
        <p:spPr>
          <a:xfrm>
            <a:off x="2611823" y="2514600"/>
            <a:ext cx="381000"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4" name="TextBox 53">
            <a:extLst>
              <a:ext uri="{FF2B5EF4-FFF2-40B4-BE49-F238E27FC236}">
                <a16:creationId xmlns:a16="http://schemas.microsoft.com/office/drawing/2014/main" id="{96E273C4-8950-4A89-AFDB-DF563A71381B}"/>
              </a:ext>
            </a:extLst>
          </p:cNvPr>
          <p:cNvSpPr txBox="1"/>
          <p:nvPr/>
        </p:nvSpPr>
        <p:spPr>
          <a:xfrm>
            <a:off x="630623" y="460977"/>
            <a:ext cx="254000" cy="261610"/>
          </a:xfrm>
          <a:prstGeom prst="rect">
            <a:avLst/>
          </a:prstGeom>
          <a:noFill/>
          <a:ln>
            <a:solidFill>
              <a:schemeClr val="tx1"/>
            </a:solidFill>
          </a:ln>
        </p:spPr>
        <p:txBody>
          <a:bodyPr wrap="square" rtlCol="0">
            <a:spAutoFit/>
          </a:bodyPr>
          <a:lstStyle/>
          <a:p>
            <a:pPr algn="ctr"/>
            <a:r>
              <a:rPr lang="en-US" sz="1100" dirty="0"/>
              <a:t>A</a:t>
            </a:r>
          </a:p>
        </p:txBody>
      </p:sp>
      <p:sp>
        <p:nvSpPr>
          <p:cNvPr id="55" name="TextBox 54">
            <a:extLst>
              <a:ext uri="{FF2B5EF4-FFF2-40B4-BE49-F238E27FC236}">
                <a16:creationId xmlns:a16="http://schemas.microsoft.com/office/drawing/2014/main" id="{14A84165-D71F-4920-A3DC-1E7BCA47A0BE}"/>
              </a:ext>
            </a:extLst>
          </p:cNvPr>
          <p:cNvSpPr txBox="1"/>
          <p:nvPr/>
        </p:nvSpPr>
        <p:spPr>
          <a:xfrm>
            <a:off x="914400" y="457200"/>
            <a:ext cx="5105400" cy="276999"/>
          </a:xfrm>
          <a:prstGeom prst="rect">
            <a:avLst/>
          </a:prstGeom>
          <a:noFill/>
        </p:spPr>
        <p:txBody>
          <a:bodyPr wrap="square" rtlCol="0">
            <a:spAutoFit/>
          </a:bodyPr>
          <a:lstStyle/>
          <a:p>
            <a:r>
              <a:rPr lang="en-US" sz="1200" u="sng" dirty="0"/>
              <a:t>Patient 4257 TIL vs. </a:t>
            </a:r>
            <a:r>
              <a:rPr lang="en-US" sz="1200" u="sng" dirty="0" err="1"/>
              <a:t>mut</a:t>
            </a:r>
            <a:r>
              <a:rPr lang="en-US" sz="1200" u="sng" dirty="0"/>
              <a:t> NAV2</a:t>
            </a:r>
          </a:p>
        </p:txBody>
      </p:sp>
      <p:sp>
        <p:nvSpPr>
          <p:cNvPr id="58" name="TextBox 57">
            <a:extLst>
              <a:ext uri="{FF2B5EF4-FFF2-40B4-BE49-F238E27FC236}">
                <a16:creationId xmlns:a16="http://schemas.microsoft.com/office/drawing/2014/main" id="{DA476B7B-EA88-4459-B715-E0F5CD5EE1F3}"/>
              </a:ext>
            </a:extLst>
          </p:cNvPr>
          <p:cNvSpPr txBox="1"/>
          <p:nvPr/>
        </p:nvSpPr>
        <p:spPr>
          <a:xfrm>
            <a:off x="1087823" y="4122003"/>
            <a:ext cx="4800600" cy="646331"/>
          </a:xfrm>
          <a:prstGeom prst="rect">
            <a:avLst/>
          </a:prstGeom>
          <a:noFill/>
        </p:spPr>
        <p:txBody>
          <a:bodyPr wrap="square" rtlCol="0">
            <a:spAutoFit/>
          </a:bodyPr>
          <a:lstStyle/>
          <a:p>
            <a:r>
              <a:rPr lang="en-US" sz="1200" u="sng" dirty="0"/>
              <a:t>4-1BB+ CD3-: 20 productive in-frame </a:t>
            </a:r>
            <a:r>
              <a:rPr lang="en-US" sz="1200" u="sng" dirty="0">
                <a:latin typeface="Symbol" panose="05050102010706020507" pitchFamily="18" charset="2"/>
              </a:rPr>
              <a:t>a/b</a:t>
            </a:r>
            <a:r>
              <a:rPr lang="en-US" sz="1200" u="sng" dirty="0"/>
              <a:t> combinations</a:t>
            </a:r>
            <a:r>
              <a:rPr lang="en-US" sz="1200" dirty="0"/>
              <a:t>:</a:t>
            </a:r>
          </a:p>
          <a:p>
            <a:r>
              <a:rPr lang="en-US" sz="1200" dirty="0"/>
              <a:t>9 TRBV30 CAWSAQTSGGHYNEQFF / TRAV12 CVVSGYDYKLSF (TCR1)</a:t>
            </a:r>
          </a:p>
          <a:p>
            <a:r>
              <a:rPr lang="en-US" sz="1200" dirty="0"/>
              <a:t>5 TRBV15 CATSREVSHTIYF / TRAV9 CALSEQTGANNLFF (TCR2)</a:t>
            </a:r>
          </a:p>
        </p:txBody>
      </p:sp>
      <p:sp>
        <p:nvSpPr>
          <p:cNvPr id="59" name="TextBox 58">
            <a:extLst>
              <a:ext uri="{FF2B5EF4-FFF2-40B4-BE49-F238E27FC236}">
                <a16:creationId xmlns:a16="http://schemas.microsoft.com/office/drawing/2014/main" id="{00417008-B91E-4070-8914-00722C694DC2}"/>
              </a:ext>
            </a:extLst>
          </p:cNvPr>
          <p:cNvSpPr txBox="1"/>
          <p:nvPr/>
        </p:nvSpPr>
        <p:spPr>
          <a:xfrm>
            <a:off x="1087823" y="4807803"/>
            <a:ext cx="4572000" cy="461665"/>
          </a:xfrm>
          <a:prstGeom prst="rect">
            <a:avLst/>
          </a:prstGeom>
          <a:noFill/>
        </p:spPr>
        <p:txBody>
          <a:bodyPr wrap="square" rtlCol="0">
            <a:spAutoFit/>
          </a:bodyPr>
          <a:lstStyle/>
          <a:p>
            <a:r>
              <a:rPr lang="en-US" sz="1200" u="sng" dirty="0"/>
              <a:t>4-1BB- CD3-: 8 productive in-frame </a:t>
            </a:r>
            <a:r>
              <a:rPr lang="en-US" sz="1200" u="sng" dirty="0">
                <a:latin typeface="Symbol" panose="05050102010706020507" pitchFamily="18" charset="2"/>
              </a:rPr>
              <a:t>a/b</a:t>
            </a:r>
            <a:r>
              <a:rPr lang="en-US" sz="1200" u="sng" dirty="0"/>
              <a:t> combinations</a:t>
            </a:r>
            <a:r>
              <a:rPr lang="en-US" sz="1200" dirty="0"/>
              <a:t>:</a:t>
            </a:r>
          </a:p>
          <a:p>
            <a:r>
              <a:rPr lang="en-US" sz="1200" dirty="0"/>
              <a:t>4 TRBV30 CAWSAQTSGGHYNEQFF / TRAV12 CVVSGYDYKLSF (TCR1)</a:t>
            </a:r>
          </a:p>
        </p:txBody>
      </p:sp>
      <p:sp>
        <p:nvSpPr>
          <p:cNvPr id="60" name="TextBox 59">
            <a:extLst>
              <a:ext uri="{FF2B5EF4-FFF2-40B4-BE49-F238E27FC236}">
                <a16:creationId xmlns:a16="http://schemas.microsoft.com/office/drawing/2014/main" id="{D0D4A462-5121-4BD2-BB5A-0DD459B7423B}"/>
              </a:ext>
            </a:extLst>
          </p:cNvPr>
          <p:cNvSpPr txBox="1"/>
          <p:nvPr/>
        </p:nvSpPr>
        <p:spPr>
          <a:xfrm>
            <a:off x="1087823" y="5341203"/>
            <a:ext cx="4876800" cy="830997"/>
          </a:xfrm>
          <a:prstGeom prst="rect">
            <a:avLst/>
          </a:prstGeom>
          <a:noFill/>
        </p:spPr>
        <p:txBody>
          <a:bodyPr wrap="square" rtlCol="0">
            <a:spAutoFit/>
          </a:bodyPr>
          <a:lstStyle/>
          <a:p>
            <a:r>
              <a:rPr lang="en-US" sz="1200" u="sng" dirty="0"/>
              <a:t>4-1BB+ CD3+: 24 productive in-frame </a:t>
            </a:r>
            <a:r>
              <a:rPr lang="en-US" sz="1200" u="sng" dirty="0">
                <a:latin typeface="Symbol" panose="05050102010706020507" pitchFamily="18" charset="2"/>
              </a:rPr>
              <a:t>a/b</a:t>
            </a:r>
            <a:r>
              <a:rPr lang="en-US" sz="1200" u="sng" dirty="0"/>
              <a:t> combinations</a:t>
            </a:r>
            <a:r>
              <a:rPr lang="en-US" sz="1200" dirty="0"/>
              <a:t>:</a:t>
            </a:r>
          </a:p>
          <a:p>
            <a:r>
              <a:rPr lang="en-US" sz="1200" dirty="0"/>
              <a:t>11 TRBV3 CASSHLAVDTQYF / TRAV41 RGGGADGLTF (TCR3)</a:t>
            </a:r>
          </a:p>
          <a:p>
            <a:r>
              <a:rPr lang="en-US" sz="1200" dirty="0"/>
              <a:t>5 TRBV3 CASSHLAVDTQYF / TRAV36/DV7 CAAHNTNAGKSTF (TRCR4)  </a:t>
            </a:r>
          </a:p>
          <a:p>
            <a:r>
              <a:rPr lang="en-US" sz="1200" dirty="0"/>
              <a:t>2 TRBV28 CASSGYRVGYEQYF / TRAV13 CAEPPERGRRALTF (TCR5) </a:t>
            </a:r>
          </a:p>
        </p:txBody>
      </p:sp>
      <p:graphicFrame>
        <p:nvGraphicFramePr>
          <p:cNvPr id="61" name="Object 60">
            <a:extLst>
              <a:ext uri="{FF2B5EF4-FFF2-40B4-BE49-F238E27FC236}">
                <a16:creationId xmlns:a16="http://schemas.microsoft.com/office/drawing/2014/main" id="{A47E615F-545B-4274-A658-097FB38FEE7B}"/>
              </a:ext>
            </a:extLst>
          </p:cNvPr>
          <p:cNvGraphicFramePr>
            <a:graphicFrameLocks noChangeAspect="1"/>
          </p:cNvGraphicFramePr>
          <p:nvPr>
            <p:extLst/>
          </p:nvPr>
        </p:nvGraphicFramePr>
        <p:xfrm>
          <a:off x="863600" y="6400800"/>
          <a:ext cx="5383213" cy="2667000"/>
        </p:xfrm>
        <a:graphic>
          <a:graphicData uri="http://schemas.openxmlformats.org/presentationml/2006/ole">
            <mc:AlternateContent xmlns:mc="http://schemas.openxmlformats.org/markup-compatibility/2006">
              <mc:Choice xmlns:v="urn:schemas-microsoft-com:vml" Requires="v">
                <p:oleObj spid="_x0000_s5124" name="Prism 7" r:id="rId7" imgW="5424364" imgH="2689630" progId="Prism7.Document">
                  <p:embed/>
                </p:oleObj>
              </mc:Choice>
              <mc:Fallback>
                <p:oleObj name="Prism 7" r:id="rId7" imgW="5424364" imgH="2689630" progId="Prism7.Document">
                  <p:embed/>
                  <p:pic>
                    <p:nvPicPr>
                      <p:cNvPr id="61" name="Object 60">
                        <a:extLst>
                          <a:ext uri="{FF2B5EF4-FFF2-40B4-BE49-F238E27FC236}">
                            <a16:creationId xmlns:a16="http://schemas.microsoft.com/office/drawing/2014/main" id="{A47E615F-545B-4274-A658-097FB38FEE7B}"/>
                          </a:ext>
                        </a:extLst>
                      </p:cNvPr>
                      <p:cNvPicPr/>
                      <p:nvPr/>
                    </p:nvPicPr>
                    <p:blipFill>
                      <a:blip r:embed="rId8"/>
                      <a:stretch>
                        <a:fillRect/>
                      </a:stretch>
                    </p:blipFill>
                    <p:spPr>
                      <a:xfrm>
                        <a:off x="863600" y="6400800"/>
                        <a:ext cx="5383213" cy="2667000"/>
                      </a:xfrm>
                      <a:prstGeom prst="rect">
                        <a:avLst/>
                      </a:prstGeom>
                    </p:spPr>
                  </p:pic>
                </p:oleObj>
              </mc:Fallback>
            </mc:AlternateContent>
          </a:graphicData>
        </a:graphic>
      </p:graphicFrame>
      <p:sp>
        <p:nvSpPr>
          <p:cNvPr id="33" name="TextBox 32">
            <a:extLst>
              <a:ext uri="{FF2B5EF4-FFF2-40B4-BE49-F238E27FC236}">
                <a16:creationId xmlns:a16="http://schemas.microsoft.com/office/drawing/2014/main" id="{96314C1A-7108-4280-91C6-E46BFDD2E5A6}"/>
              </a:ext>
            </a:extLst>
          </p:cNvPr>
          <p:cNvSpPr txBox="1"/>
          <p:nvPr/>
        </p:nvSpPr>
        <p:spPr>
          <a:xfrm>
            <a:off x="630623" y="4122003"/>
            <a:ext cx="254000" cy="261610"/>
          </a:xfrm>
          <a:prstGeom prst="rect">
            <a:avLst/>
          </a:prstGeom>
          <a:noFill/>
          <a:ln>
            <a:solidFill>
              <a:schemeClr val="tx1"/>
            </a:solidFill>
          </a:ln>
        </p:spPr>
        <p:txBody>
          <a:bodyPr wrap="square" rtlCol="0">
            <a:spAutoFit/>
          </a:bodyPr>
          <a:lstStyle/>
          <a:p>
            <a:pPr algn="ctr"/>
            <a:r>
              <a:rPr lang="en-US" sz="1100" dirty="0"/>
              <a:t>B</a:t>
            </a:r>
          </a:p>
        </p:txBody>
      </p:sp>
      <p:sp>
        <p:nvSpPr>
          <p:cNvPr id="34" name="TextBox 33">
            <a:extLst>
              <a:ext uri="{FF2B5EF4-FFF2-40B4-BE49-F238E27FC236}">
                <a16:creationId xmlns:a16="http://schemas.microsoft.com/office/drawing/2014/main" id="{7C94E9AF-A0BC-47A4-B500-0F092736E94E}"/>
              </a:ext>
            </a:extLst>
          </p:cNvPr>
          <p:cNvSpPr txBox="1"/>
          <p:nvPr/>
        </p:nvSpPr>
        <p:spPr>
          <a:xfrm>
            <a:off x="630623" y="6553200"/>
            <a:ext cx="254000" cy="261610"/>
          </a:xfrm>
          <a:prstGeom prst="rect">
            <a:avLst/>
          </a:prstGeom>
          <a:noFill/>
          <a:ln>
            <a:solidFill>
              <a:schemeClr val="tx1"/>
            </a:solidFill>
          </a:ln>
        </p:spPr>
        <p:txBody>
          <a:bodyPr wrap="square" rtlCol="0">
            <a:spAutoFit/>
          </a:bodyPr>
          <a:lstStyle/>
          <a:p>
            <a:pPr algn="ctr"/>
            <a:r>
              <a:rPr lang="en-US" sz="1100" dirty="0"/>
              <a:t>C</a:t>
            </a:r>
          </a:p>
        </p:txBody>
      </p:sp>
      <p:sp>
        <p:nvSpPr>
          <p:cNvPr id="35" name="TextBox 34">
            <a:extLst>
              <a:ext uri="{FF2B5EF4-FFF2-40B4-BE49-F238E27FC236}">
                <a16:creationId xmlns:a16="http://schemas.microsoft.com/office/drawing/2014/main" id="{88D99DAA-5906-4873-8D52-737FD6D3B9CB}"/>
              </a:ext>
            </a:extLst>
          </p:cNvPr>
          <p:cNvSpPr txBox="1"/>
          <p:nvPr/>
        </p:nvSpPr>
        <p:spPr>
          <a:xfrm>
            <a:off x="554423" y="2667000"/>
            <a:ext cx="609600" cy="461665"/>
          </a:xfrm>
          <a:prstGeom prst="rect">
            <a:avLst/>
          </a:prstGeom>
          <a:noFill/>
        </p:spPr>
        <p:txBody>
          <a:bodyPr wrap="square" rtlCol="0">
            <a:spAutoFit/>
          </a:bodyPr>
          <a:lstStyle/>
          <a:p>
            <a:pPr algn="ctr"/>
            <a:r>
              <a:rPr lang="en-US" sz="1200" dirty="0" err="1"/>
              <a:t>mut</a:t>
            </a:r>
            <a:r>
              <a:rPr lang="en-US" sz="1200" dirty="0"/>
              <a:t> NAV2</a:t>
            </a:r>
          </a:p>
        </p:txBody>
      </p:sp>
      <p:sp>
        <p:nvSpPr>
          <p:cNvPr id="41" name="TextBox 40">
            <a:extLst>
              <a:ext uri="{FF2B5EF4-FFF2-40B4-BE49-F238E27FC236}">
                <a16:creationId xmlns:a16="http://schemas.microsoft.com/office/drawing/2014/main" id="{4F0EAA17-0227-4DF2-9783-34ADFD4B14E9}"/>
              </a:ext>
            </a:extLst>
          </p:cNvPr>
          <p:cNvSpPr txBox="1"/>
          <p:nvPr/>
        </p:nvSpPr>
        <p:spPr>
          <a:xfrm>
            <a:off x="535373" y="1295400"/>
            <a:ext cx="685800" cy="276999"/>
          </a:xfrm>
          <a:prstGeom prst="rect">
            <a:avLst/>
          </a:prstGeom>
          <a:noFill/>
        </p:spPr>
        <p:txBody>
          <a:bodyPr wrap="square" rtlCol="0">
            <a:spAutoFit/>
          </a:bodyPr>
          <a:lstStyle/>
          <a:p>
            <a:pPr algn="ctr"/>
            <a:r>
              <a:rPr lang="en-US" sz="1200" dirty="0"/>
              <a:t>DMSO</a:t>
            </a:r>
          </a:p>
        </p:txBody>
      </p:sp>
      <p:cxnSp>
        <p:nvCxnSpPr>
          <p:cNvPr id="46" name="Straight Arrow Connector 45">
            <a:extLst>
              <a:ext uri="{FF2B5EF4-FFF2-40B4-BE49-F238E27FC236}">
                <a16:creationId xmlns:a16="http://schemas.microsoft.com/office/drawing/2014/main" id="{CE41C5B6-7ACD-45D8-9FFA-931DA9DE4664}"/>
              </a:ext>
            </a:extLst>
          </p:cNvPr>
          <p:cNvCxnSpPr>
            <a:cxnSpLocks/>
          </p:cNvCxnSpPr>
          <p:nvPr/>
        </p:nvCxnSpPr>
        <p:spPr>
          <a:xfrm>
            <a:off x="2611823" y="1066800"/>
            <a:ext cx="381000"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840051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B62559EE-1B70-4CFA-BAE2-7FCDC04E44E2}"/>
              </a:ext>
            </a:extLst>
          </p:cNvPr>
          <p:cNvSpPr/>
          <p:nvPr/>
        </p:nvSpPr>
        <p:spPr>
          <a:xfrm>
            <a:off x="0" y="152400"/>
            <a:ext cx="6858000" cy="2292935"/>
          </a:xfrm>
          <a:prstGeom prst="rect">
            <a:avLst/>
          </a:prstGeom>
        </p:spPr>
        <p:txBody>
          <a:bodyPr wrap="square">
            <a:spAutoFit/>
          </a:bodyPr>
          <a:lstStyle/>
          <a:p>
            <a:r>
              <a:rPr lang="en-US" sz="1100" u="sng" dirty="0">
                <a:latin typeface="Calibri" panose="020F0502020204030204" pitchFamily="34" charset="0"/>
                <a:ea typeface="Calibri" panose="020F0502020204030204" pitchFamily="34" charset="0"/>
                <a:cs typeface="Times New Roman" panose="02020603050405020304" pitchFamily="18" charset="0"/>
              </a:rPr>
              <a:t>Supplementary </a:t>
            </a:r>
            <a:r>
              <a:rPr lang="en-US" sz="1100" u="sng">
                <a:latin typeface="Calibri" panose="020F0502020204030204" pitchFamily="34" charset="0"/>
                <a:ea typeface="Calibri" panose="020F0502020204030204" pitchFamily="34" charset="0"/>
                <a:cs typeface="Times New Roman" panose="02020603050405020304" pitchFamily="18" charset="0"/>
              </a:rPr>
              <a:t>Figure 9: </a:t>
            </a:r>
            <a:r>
              <a:rPr lang="en-US" sz="1100" u="sng" dirty="0">
                <a:latin typeface="Calibri" panose="020F0502020204030204" pitchFamily="34" charset="0"/>
                <a:ea typeface="Calibri" panose="020F0502020204030204" pitchFamily="34" charset="0"/>
                <a:cs typeface="Times New Roman" panose="02020603050405020304" pitchFamily="18" charset="0"/>
              </a:rPr>
              <a:t>Identification of neoantigen reactive TCRs from a patient with colon cancer (4257)</a:t>
            </a:r>
          </a:p>
          <a:p>
            <a:endParaRPr lang="en-US" sz="1100" dirty="0">
              <a:latin typeface="Calibri" panose="020F0502020204030204" pitchFamily="34" charset="0"/>
              <a:ea typeface="Calibri" panose="020F0502020204030204" pitchFamily="34" charset="0"/>
              <a:cs typeface="Times New Roman" panose="02020603050405020304" pitchFamily="18" charset="0"/>
            </a:endParaRPr>
          </a:p>
          <a:p>
            <a:r>
              <a:rPr lang="en-US" sz="1100" dirty="0"/>
              <a:t>TIL fragment cultures from patient 4257 were screened for recognition of peptide pools and some were found to recognize a mutant NAV2 peptide. In order to identify neoantigen reactive TCRs, we first gated on CD4+ T cells and subsequently analyzed 4-1BB expression on CD3+ T cells after stimulation with the mutant NAV2 peptide compared to DMSO as a negative control. We sorted 48 single cells </a:t>
            </a:r>
            <a:r>
              <a:rPr lang="en-US" sz="1100" dirty="0">
                <a:latin typeface="Calibri" panose="020F0502020204030204" pitchFamily="34" charset="0"/>
                <a:ea typeface="Calibri" panose="020F0502020204030204" pitchFamily="34" charset="0"/>
                <a:cs typeface="Times New Roman" panose="02020603050405020304" pitchFamily="18" charset="0"/>
              </a:rPr>
              <a:t>into 96 well plates and performed single cell RT-PCR on the contents of each well to amplify TCR </a:t>
            </a:r>
            <a:r>
              <a:rPr lang="en-US" sz="1100" dirty="0">
                <a:latin typeface="Symbol" panose="05050102010706020507" pitchFamily="18" charset="2"/>
                <a:ea typeface="Calibri" panose="020F0502020204030204" pitchFamily="34" charset="0"/>
                <a:cs typeface="Times New Roman" panose="02020603050405020304" pitchFamily="18" charset="0"/>
              </a:rPr>
              <a:t>a</a:t>
            </a:r>
            <a:r>
              <a:rPr lang="en-US" sz="1100" dirty="0">
                <a:latin typeface="Calibri" panose="020F0502020204030204" pitchFamily="34" charset="0"/>
                <a:ea typeface="Calibri" panose="020F0502020204030204" pitchFamily="34" charset="0"/>
                <a:cs typeface="Times New Roman" panose="02020603050405020304" pitchFamily="18" charset="0"/>
              </a:rPr>
              <a:t> and </a:t>
            </a:r>
            <a:r>
              <a:rPr lang="en-US" sz="1100" dirty="0">
                <a:latin typeface="Symbol" panose="05050102010706020507" pitchFamily="18" charset="2"/>
                <a:ea typeface="Calibri" panose="020F0502020204030204" pitchFamily="34" charset="0"/>
                <a:cs typeface="Times New Roman" panose="02020603050405020304" pitchFamily="18" charset="0"/>
              </a:rPr>
              <a:t>b</a:t>
            </a:r>
            <a:r>
              <a:rPr lang="en-US" sz="1100" dirty="0">
                <a:latin typeface="Calibri" panose="020F0502020204030204" pitchFamily="34" charset="0"/>
                <a:ea typeface="Calibri" panose="020F0502020204030204" pitchFamily="34" charset="0"/>
                <a:cs typeface="Times New Roman" panose="02020603050405020304" pitchFamily="18" charset="0"/>
              </a:rPr>
              <a:t> chains from the following three different populations: </a:t>
            </a:r>
            <a:r>
              <a:rPr lang="en-US" sz="1100" dirty="0"/>
              <a:t>CD3- 4-1BB+, CD3- 4-1BB-, and CD3+ 4-1BB+ (A). We identified the most dominant TCR</a:t>
            </a:r>
            <a:r>
              <a:rPr lang="en-US" sz="1100" dirty="0">
                <a:latin typeface="Calibri" panose="020F0502020204030204" pitchFamily="34" charset="0"/>
                <a:ea typeface="Calibri" panose="020F0502020204030204" pitchFamily="34" charset="0"/>
                <a:cs typeface="Times New Roman" panose="02020603050405020304" pitchFamily="18" charset="0"/>
              </a:rPr>
              <a:t> </a:t>
            </a:r>
            <a:r>
              <a:rPr lang="en-US" sz="1100" dirty="0">
                <a:latin typeface="Symbol" panose="05050102010706020507" pitchFamily="18" charset="2"/>
                <a:ea typeface="Calibri" panose="020F0502020204030204" pitchFamily="34" charset="0"/>
                <a:cs typeface="Times New Roman" panose="02020603050405020304" pitchFamily="18" charset="0"/>
              </a:rPr>
              <a:t>a</a:t>
            </a:r>
            <a:r>
              <a:rPr lang="en-US" sz="1100" dirty="0">
                <a:latin typeface="Calibri" panose="020F0502020204030204" pitchFamily="34" charset="0"/>
                <a:ea typeface="Calibri" panose="020F0502020204030204" pitchFamily="34" charset="0"/>
                <a:cs typeface="Times New Roman" panose="02020603050405020304" pitchFamily="18" charset="0"/>
              </a:rPr>
              <a:t> and </a:t>
            </a:r>
            <a:r>
              <a:rPr lang="en-US" sz="1100" dirty="0">
                <a:latin typeface="Symbol" panose="05050102010706020507" pitchFamily="18" charset="2"/>
                <a:ea typeface="Calibri" panose="020F0502020204030204" pitchFamily="34" charset="0"/>
                <a:cs typeface="Times New Roman" panose="02020603050405020304" pitchFamily="18" charset="0"/>
              </a:rPr>
              <a:t>b</a:t>
            </a:r>
            <a:r>
              <a:rPr lang="en-US" sz="1100" dirty="0">
                <a:latin typeface="Calibri" panose="020F0502020204030204" pitchFamily="34" charset="0"/>
                <a:ea typeface="Calibri" panose="020F0502020204030204" pitchFamily="34" charset="0"/>
                <a:cs typeface="Times New Roman" panose="02020603050405020304" pitchFamily="18" charset="0"/>
              </a:rPr>
              <a:t> chains </a:t>
            </a:r>
            <a:r>
              <a:rPr lang="en-US" sz="1100" dirty="0"/>
              <a:t>and constructed retroviral vectors encoding these (B). </a:t>
            </a:r>
            <a:r>
              <a:rPr lang="en-US" sz="1100" dirty="0">
                <a:latin typeface="Calibri" panose="020F0502020204030204" pitchFamily="34" charset="0"/>
                <a:ea typeface="Calibri" panose="020F0502020204030204" pitchFamily="34" charset="0"/>
                <a:cs typeface="Times New Roman" panose="02020603050405020304" pitchFamily="18" charset="0"/>
              </a:rPr>
              <a:t>Allogeneic open-repertoire PBL were genetically modified via retroviral transduction to express these TCRs and were then co-cultured overnight with DCs pulsed with titrated amounts of the wild type and mutant peptides. T cell responses were measured by </a:t>
            </a:r>
            <a:r>
              <a:rPr lang="en-US" sz="1100" dirty="0" err="1">
                <a:latin typeface="Calibri" panose="020F0502020204030204" pitchFamily="34" charset="0"/>
                <a:ea typeface="Calibri" panose="020F0502020204030204" pitchFamily="34" charset="0"/>
                <a:cs typeface="Times New Roman" panose="02020603050405020304" pitchFamily="18" charset="0"/>
              </a:rPr>
              <a:t>IFN</a:t>
            </a:r>
            <a:r>
              <a:rPr lang="en-US" sz="1100" dirty="0" err="1">
                <a:latin typeface="Symbol" panose="05050102010706020507" pitchFamily="18" charset="2"/>
                <a:ea typeface="Calibri" panose="020F0502020204030204" pitchFamily="34" charset="0"/>
                <a:cs typeface="Times New Roman" panose="02020603050405020304" pitchFamily="18" charset="0"/>
              </a:rPr>
              <a:t>g</a:t>
            </a:r>
            <a:r>
              <a:rPr lang="en-US" sz="1100" dirty="0">
                <a:latin typeface="Calibri" panose="020F0502020204030204" pitchFamily="34" charset="0"/>
                <a:ea typeface="Calibri" panose="020F0502020204030204" pitchFamily="34" charset="0"/>
                <a:cs typeface="Times New Roman" panose="02020603050405020304" pitchFamily="18" charset="0"/>
              </a:rPr>
              <a:t> ELISA (C). Only TCRs #1 and #2, derived from the CD3- cell populations mediated specific recognition of the mutant peptide. TCRs 3, 4, and 5 showed no peptide recognition (data not shown since all </a:t>
            </a:r>
            <a:r>
              <a:rPr lang="en-US" sz="1100" dirty="0" err="1">
                <a:latin typeface="Calibri" panose="020F0502020204030204" pitchFamily="34" charset="0"/>
                <a:ea typeface="Calibri" panose="020F0502020204030204" pitchFamily="34" charset="0"/>
                <a:cs typeface="Times New Roman" panose="02020603050405020304" pitchFamily="18" charset="0"/>
              </a:rPr>
              <a:t>IFN</a:t>
            </a:r>
            <a:r>
              <a:rPr lang="en-US" sz="1100" dirty="0" err="1">
                <a:latin typeface="Symbol" panose="05050102010706020507" pitchFamily="18" charset="2"/>
                <a:ea typeface="Calibri" panose="020F0502020204030204" pitchFamily="34" charset="0"/>
                <a:cs typeface="Times New Roman" panose="02020603050405020304" pitchFamily="18" charset="0"/>
              </a:rPr>
              <a:t>g</a:t>
            </a:r>
            <a:r>
              <a:rPr lang="en-US" sz="1100" dirty="0">
                <a:latin typeface="Calibri" panose="020F0502020204030204" pitchFamily="34" charset="0"/>
                <a:ea typeface="Calibri" panose="020F0502020204030204" pitchFamily="34" charset="0"/>
                <a:cs typeface="Times New Roman" panose="02020603050405020304" pitchFamily="18" charset="0"/>
              </a:rPr>
              <a:t> levels were zero).</a:t>
            </a:r>
          </a:p>
        </p:txBody>
      </p:sp>
    </p:spTree>
    <p:extLst>
      <p:ext uri="{BB962C8B-B14F-4D97-AF65-F5344CB8AC3E}">
        <p14:creationId xmlns:p14="http://schemas.microsoft.com/office/powerpoint/2010/main" val="29877925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Picture 33">
            <a:extLst>
              <a:ext uri="{FF2B5EF4-FFF2-40B4-BE49-F238E27FC236}">
                <a16:creationId xmlns:a16="http://schemas.microsoft.com/office/drawing/2014/main" id="{2AD8A0EB-B448-403B-9AAC-7732C41C76B6}"/>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42816" t="21092" r="49253" b="68180"/>
          <a:stretch/>
        </p:blipFill>
        <p:spPr>
          <a:xfrm>
            <a:off x="1545021" y="2730063"/>
            <a:ext cx="725215" cy="735724"/>
          </a:xfrm>
          <a:prstGeom prst="rect">
            <a:avLst/>
          </a:prstGeom>
        </p:spPr>
      </p:pic>
      <p:pic>
        <p:nvPicPr>
          <p:cNvPr id="35" name="Picture 34">
            <a:extLst>
              <a:ext uri="{FF2B5EF4-FFF2-40B4-BE49-F238E27FC236}">
                <a16:creationId xmlns:a16="http://schemas.microsoft.com/office/drawing/2014/main" id="{0B4AA147-846C-4A2A-8756-9291196322A3}"/>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27126" t="32050" r="56897" b="57647"/>
          <a:stretch/>
        </p:blipFill>
        <p:spPr>
          <a:xfrm>
            <a:off x="2272861" y="2743201"/>
            <a:ext cx="1460939" cy="706600"/>
          </a:xfrm>
          <a:prstGeom prst="rect">
            <a:avLst/>
          </a:prstGeom>
        </p:spPr>
      </p:pic>
      <p:sp>
        <p:nvSpPr>
          <p:cNvPr id="2" name="TextBox 1">
            <a:extLst>
              <a:ext uri="{FF2B5EF4-FFF2-40B4-BE49-F238E27FC236}">
                <a16:creationId xmlns:a16="http://schemas.microsoft.com/office/drawing/2014/main" id="{835CB8B5-986D-483F-BA1D-32B82F695F0E}"/>
              </a:ext>
            </a:extLst>
          </p:cNvPr>
          <p:cNvSpPr txBox="1"/>
          <p:nvPr/>
        </p:nvSpPr>
        <p:spPr>
          <a:xfrm>
            <a:off x="0" y="0"/>
            <a:ext cx="2209800" cy="307777"/>
          </a:xfrm>
          <a:prstGeom prst="rect">
            <a:avLst/>
          </a:prstGeom>
          <a:noFill/>
        </p:spPr>
        <p:txBody>
          <a:bodyPr wrap="square" rtlCol="0">
            <a:spAutoFit/>
          </a:bodyPr>
          <a:lstStyle/>
          <a:p>
            <a:r>
              <a:rPr lang="en-US" sz="1400" u="sng" dirty="0"/>
              <a:t>Supplementary Figure 2 </a:t>
            </a:r>
          </a:p>
        </p:txBody>
      </p:sp>
      <p:sp>
        <p:nvSpPr>
          <p:cNvPr id="3" name="TextBox 2">
            <a:extLst>
              <a:ext uri="{FF2B5EF4-FFF2-40B4-BE49-F238E27FC236}">
                <a16:creationId xmlns:a16="http://schemas.microsoft.com/office/drawing/2014/main" id="{E982F220-0604-47E4-A5CC-C9BB5B33E8ED}"/>
              </a:ext>
            </a:extLst>
          </p:cNvPr>
          <p:cNvSpPr txBox="1"/>
          <p:nvPr/>
        </p:nvSpPr>
        <p:spPr>
          <a:xfrm>
            <a:off x="0" y="7467600"/>
            <a:ext cx="6858000" cy="1785104"/>
          </a:xfrm>
          <a:prstGeom prst="rect">
            <a:avLst/>
          </a:prstGeom>
          <a:solidFill>
            <a:schemeClr val="bg1"/>
          </a:solidFill>
        </p:spPr>
        <p:txBody>
          <a:bodyPr wrap="square" rtlCol="0">
            <a:spAutoFit/>
          </a:bodyPr>
          <a:lstStyle/>
          <a:p>
            <a:r>
              <a:rPr lang="en-US" sz="1100" u="sng" dirty="0"/>
              <a:t>Supplementary Figure 2: Example of the “bystander” effect in which specific activation of CD4+ T cells may non-specifically activate CD8+ T cells masking the true reactivity</a:t>
            </a:r>
          </a:p>
          <a:p>
            <a:endParaRPr lang="en-US" sz="1100" u="sng" dirty="0"/>
          </a:p>
          <a:p>
            <a:r>
              <a:rPr lang="en-US" sz="1100" dirty="0"/>
              <a:t>TIL fragment cultures from patient 4274 were screened for recognition of 8 peptide pools (PPs). In the preliminary screening assay, F5 appeared to recognize PP7 by both IFN</a:t>
            </a:r>
            <a:r>
              <a:rPr lang="en-US" sz="1100" dirty="0">
                <a:latin typeface="Symbol" panose="05050102010706020507" pitchFamily="18" charset="2"/>
              </a:rPr>
              <a:t></a:t>
            </a:r>
            <a:r>
              <a:rPr lang="en-US" sz="1100" dirty="0"/>
              <a:t> ELISPOT and 4-1BB assays. However, it appeared as though both CD8+ and CD4+ T cells expressed 4-1BB after stimulation in the preliminary screening assay (A). In the deconvolution assay, we determined F5 recognized mutated TARS (B). To determine if the reactivity was mediated by CD8 or CD4 T cells, we performed a CD4+ cell selection using anti-CD4 coated beads (BD Biosciences) and collected both the CD4+ and CD4- cell fractions. We evaluated recognition of </a:t>
            </a:r>
            <a:r>
              <a:rPr lang="en-US" sz="1100" dirty="0" err="1"/>
              <a:t>mut</a:t>
            </a:r>
            <a:r>
              <a:rPr lang="en-US" sz="1100" dirty="0"/>
              <a:t> and </a:t>
            </a:r>
            <a:r>
              <a:rPr lang="en-US" sz="1100" dirty="0" err="1"/>
              <a:t>wt</a:t>
            </a:r>
            <a:r>
              <a:rPr lang="en-US" sz="1100" dirty="0"/>
              <a:t> TARS 25 </a:t>
            </a:r>
            <a:r>
              <a:rPr lang="en-US" sz="1100" dirty="0" err="1"/>
              <a:t>mer</a:t>
            </a:r>
            <a:r>
              <a:rPr lang="en-US" sz="1100" dirty="0"/>
              <a:t> peptides and determined that only CD4+ T cells mediated recognition of the neoantigen (C).</a:t>
            </a:r>
          </a:p>
        </p:txBody>
      </p:sp>
      <p:pic>
        <p:nvPicPr>
          <p:cNvPr id="4" name="Picture 3">
            <a:extLst>
              <a:ext uri="{FF2B5EF4-FFF2-40B4-BE49-F238E27FC236}">
                <a16:creationId xmlns:a16="http://schemas.microsoft.com/office/drawing/2014/main" id="{4194221A-7E3A-4BD8-9211-5C203C55A63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66387" t="74540" r="25560" b="14126"/>
          <a:stretch/>
        </p:blipFill>
        <p:spPr>
          <a:xfrm rot="16200000">
            <a:off x="1567846" y="735544"/>
            <a:ext cx="726893" cy="767255"/>
          </a:xfrm>
          <a:prstGeom prst="rect">
            <a:avLst/>
          </a:prstGeom>
        </p:spPr>
      </p:pic>
      <p:pic>
        <p:nvPicPr>
          <p:cNvPr id="5" name="Picture 4">
            <a:extLst>
              <a:ext uri="{FF2B5EF4-FFF2-40B4-BE49-F238E27FC236}">
                <a16:creationId xmlns:a16="http://schemas.microsoft.com/office/drawing/2014/main" id="{5CA6FD6A-E538-40D7-BA91-765FEB79F20E}"/>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74370" t="31827" r="17899" b="46298"/>
          <a:stretch/>
        </p:blipFill>
        <p:spPr>
          <a:xfrm rot="16200000">
            <a:off x="2674615" y="393976"/>
            <a:ext cx="678479" cy="1439891"/>
          </a:xfrm>
          <a:prstGeom prst="rect">
            <a:avLst/>
          </a:prstGeom>
        </p:spPr>
      </p:pic>
      <p:sp>
        <p:nvSpPr>
          <p:cNvPr id="7" name="Rectangle 6">
            <a:extLst>
              <a:ext uri="{FF2B5EF4-FFF2-40B4-BE49-F238E27FC236}">
                <a16:creationId xmlns:a16="http://schemas.microsoft.com/office/drawing/2014/main" id="{3F04E300-99FC-4F30-B9C1-AB6A001690F6}"/>
              </a:ext>
            </a:extLst>
          </p:cNvPr>
          <p:cNvSpPr/>
          <p:nvPr/>
        </p:nvSpPr>
        <p:spPr>
          <a:xfrm>
            <a:off x="2366995" y="974834"/>
            <a:ext cx="548548" cy="261610"/>
          </a:xfrm>
          <a:prstGeom prst="rect">
            <a:avLst/>
          </a:prstGeom>
        </p:spPr>
        <p:txBody>
          <a:bodyPr wrap="none">
            <a:spAutoFit/>
          </a:bodyPr>
          <a:lstStyle/>
          <a:p>
            <a:pPr algn="ctr" fontAlgn="b"/>
            <a:r>
              <a:rPr lang="en-US" sz="1100" dirty="0"/>
              <a:t>DMSO</a:t>
            </a:r>
            <a:endParaRPr lang="en-US" sz="1100" dirty="0">
              <a:latin typeface="Calibri" panose="020F0502020204030204" pitchFamily="34" charset="0"/>
            </a:endParaRPr>
          </a:p>
        </p:txBody>
      </p:sp>
      <p:sp>
        <p:nvSpPr>
          <p:cNvPr id="8" name="Rectangle 7">
            <a:extLst>
              <a:ext uri="{FF2B5EF4-FFF2-40B4-BE49-F238E27FC236}">
                <a16:creationId xmlns:a16="http://schemas.microsoft.com/office/drawing/2014/main" id="{5591C170-A7D4-4121-B473-DFB1A714EA3A}"/>
              </a:ext>
            </a:extLst>
          </p:cNvPr>
          <p:cNvSpPr/>
          <p:nvPr/>
        </p:nvSpPr>
        <p:spPr>
          <a:xfrm>
            <a:off x="3082891" y="974834"/>
            <a:ext cx="540533" cy="261610"/>
          </a:xfrm>
          <a:prstGeom prst="rect">
            <a:avLst/>
          </a:prstGeom>
        </p:spPr>
        <p:txBody>
          <a:bodyPr wrap="none">
            <a:spAutoFit/>
          </a:bodyPr>
          <a:lstStyle/>
          <a:p>
            <a:pPr algn="ctr" fontAlgn="b"/>
            <a:r>
              <a:rPr lang="en-US" sz="1100" dirty="0">
                <a:latin typeface="Calibri" panose="020F0502020204030204" pitchFamily="34" charset="0"/>
              </a:rPr>
              <a:t>media</a:t>
            </a:r>
          </a:p>
        </p:txBody>
      </p:sp>
      <p:sp>
        <p:nvSpPr>
          <p:cNvPr id="14" name="Rectangle 13">
            <a:extLst>
              <a:ext uri="{FF2B5EF4-FFF2-40B4-BE49-F238E27FC236}">
                <a16:creationId xmlns:a16="http://schemas.microsoft.com/office/drawing/2014/main" id="{1CD6BB94-8B06-4CD9-9ED4-68DEF6D222A3}"/>
              </a:ext>
            </a:extLst>
          </p:cNvPr>
          <p:cNvSpPr/>
          <p:nvPr/>
        </p:nvSpPr>
        <p:spPr>
          <a:xfrm>
            <a:off x="1721086" y="974834"/>
            <a:ext cx="401072" cy="261610"/>
          </a:xfrm>
          <a:prstGeom prst="rect">
            <a:avLst/>
          </a:prstGeom>
        </p:spPr>
        <p:txBody>
          <a:bodyPr wrap="none">
            <a:spAutoFit/>
          </a:bodyPr>
          <a:lstStyle/>
          <a:p>
            <a:pPr algn="ctr" fontAlgn="b"/>
            <a:r>
              <a:rPr lang="en-US" sz="1100" dirty="0">
                <a:solidFill>
                  <a:schemeClr val="bg1"/>
                </a:solidFill>
              </a:rPr>
              <a:t>PP7</a:t>
            </a:r>
            <a:endParaRPr lang="en-US" sz="1100" dirty="0">
              <a:solidFill>
                <a:schemeClr val="bg1"/>
              </a:solidFill>
              <a:latin typeface="Calibri" panose="020F0502020204030204" pitchFamily="34" charset="0"/>
            </a:endParaRPr>
          </a:p>
        </p:txBody>
      </p:sp>
      <p:sp>
        <p:nvSpPr>
          <p:cNvPr id="18" name="TextBox 17">
            <a:extLst>
              <a:ext uri="{FF2B5EF4-FFF2-40B4-BE49-F238E27FC236}">
                <a16:creationId xmlns:a16="http://schemas.microsoft.com/office/drawing/2014/main" id="{D70AA023-2167-4045-B370-FE0CD5CF3BB8}"/>
              </a:ext>
            </a:extLst>
          </p:cNvPr>
          <p:cNvSpPr txBox="1"/>
          <p:nvPr/>
        </p:nvSpPr>
        <p:spPr>
          <a:xfrm>
            <a:off x="457200" y="1560787"/>
            <a:ext cx="5334000" cy="276999"/>
          </a:xfrm>
          <a:prstGeom prst="rect">
            <a:avLst/>
          </a:prstGeom>
          <a:noFill/>
        </p:spPr>
        <p:txBody>
          <a:bodyPr wrap="square" rtlCol="0">
            <a:spAutoFit/>
          </a:bodyPr>
          <a:lstStyle/>
          <a:p>
            <a:r>
              <a:rPr lang="en-US" sz="1200" dirty="0"/>
              <a:t>%41BB of CD8:         </a:t>
            </a:r>
            <a:r>
              <a:rPr lang="en-US" sz="1200" u="sng" dirty="0"/>
              <a:t>16.2</a:t>
            </a:r>
            <a:r>
              <a:rPr lang="en-US" sz="1200" dirty="0"/>
              <a:t>              2.2               1.9</a:t>
            </a:r>
          </a:p>
        </p:txBody>
      </p:sp>
      <p:sp>
        <p:nvSpPr>
          <p:cNvPr id="19" name="TextBox 18">
            <a:extLst>
              <a:ext uri="{FF2B5EF4-FFF2-40B4-BE49-F238E27FC236}">
                <a16:creationId xmlns:a16="http://schemas.microsoft.com/office/drawing/2014/main" id="{6D816B5A-A57B-4DAF-A6E3-D31EA332B2A2}"/>
              </a:ext>
            </a:extLst>
          </p:cNvPr>
          <p:cNvSpPr txBox="1"/>
          <p:nvPr/>
        </p:nvSpPr>
        <p:spPr>
          <a:xfrm>
            <a:off x="457200" y="1817188"/>
            <a:ext cx="5867400" cy="276999"/>
          </a:xfrm>
          <a:prstGeom prst="rect">
            <a:avLst/>
          </a:prstGeom>
          <a:noFill/>
        </p:spPr>
        <p:txBody>
          <a:bodyPr wrap="square" rtlCol="0">
            <a:spAutoFit/>
          </a:bodyPr>
          <a:lstStyle/>
          <a:p>
            <a:r>
              <a:rPr lang="en-US" sz="1200" dirty="0"/>
              <a:t>%41BB of CD4:         </a:t>
            </a:r>
            <a:r>
              <a:rPr lang="en-US" sz="1200" u="sng" dirty="0"/>
              <a:t>13.3</a:t>
            </a:r>
            <a:r>
              <a:rPr lang="en-US" sz="1200" dirty="0"/>
              <a:t>              2.4               0.2</a:t>
            </a:r>
          </a:p>
        </p:txBody>
      </p:sp>
      <p:sp>
        <p:nvSpPr>
          <p:cNvPr id="22" name="TextBox 21">
            <a:extLst>
              <a:ext uri="{FF2B5EF4-FFF2-40B4-BE49-F238E27FC236}">
                <a16:creationId xmlns:a16="http://schemas.microsoft.com/office/drawing/2014/main" id="{A3364025-A5A0-4206-AB1D-D6E026FAD8C1}"/>
              </a:ext>
            </a:extLst>
          </p:cNvPr>
          <p:cNvSpPr txBox="1"/>
          <p:nvPr/>
        </p:nvSpPr>
        <p:spPr>
          <a:xfrm>
            <a:off x="76200" y="384777"/>
            <a:ext cx="254000" cy="261610"/>
          </a:xfrm>
          <a:prstGeom prst="rect">
            <a:avLst/>
          </a:prstGeom>
          <a:noFill/>
          <a:ln>
            <a:solidFill>
              <a:schemeClr val="tx1"/>
            </a:solidFill>
          </a:ln>
        </p:spPr>
        <p:txBody>
          <a:bodyPr wrap="square" rtlCol="0">
            <a:spAutoFit/>
          </a:bodyPr>
          <a:lstStyle/>
          <a:p>
            <a:pPr algn="ctr"/>
            <a:r>
              <a:rPr lang="en-US" sz="1100" dirty="0"/>
              <a:t>A</a:t>
            </a:r>
          </a:p>
        </p:txBody>
      </p:sp>
      <p:sp>
        <p:nvSpPr>
          <p:cNvPr id="23" name="TextBox 22">
            <a:extLst>
              <a:ext uri="{FF2B5EF4-FFF2-40B4-BE49-F238E27FC236}">
                <a16:creationId xmlns:a16="http://schemas.microsoft.com/office/drawing/2014/main" id="{9E75863A-F78A-4561-9EDE-C2426988595E}"/>
              </a:ext>
            </a:extLst>
          </p:cNvPr>
          <p:cNvSpPr txBox="1"/>
          <p:nvPr/>
        </p:nvSpPr>
        <p:spPr>
          <a:xfrm>
            <a:off x="359977" y="381000"/>
            <a:ext cx="5105400" cy="276999"/>
          </a:xfrm>
          <a:prstGeom prst="rect">
            <a:avLst/>
          </a:prstGeom>
          <a:noFill/>
        </p:spPr>
        <p:txBody>
          <a:bodyPr wrap="square" rtlCol="0">
            <a:spAutoFit/>
          </a:bodyPr>
          <a:lstStyle/>
          <a:p>
            <a:r>
              <a:rPr lang="en-US" sz="1200" u="sng" dirty="0"/>
              <a:t>Patient 4274 F5 preliminary screen: 51.8% CD8, 47.5% CD4</a:t>
            </a:r>
          </a:p>
        </p:txBody>
      </p:sp>
      <p:sp>
        <p:nvSpPr>
          <p:cNvPr id="28" name="Rectangle 27">
            <a:extLst>
              <a:ext uri="{FF2B5EF4-FFF2-40B4-BE49-F238E27FC236}">
                <a16:creationId xmlns:a16="http://schemas.microsoft.com/office/drawing/2014/main" id="{65971B3F-F2ED-4D8A-8234-30E361D6AD34}"/>
              </a:ext>
            </a:extLst>
          </p:cNvPr>
          <p:cNvSpPr/>
          <p:nvPr/>
        </p:nvSpPr>
        <p:spPr>
          <a:xfrm>
            <a:off x="2366995" y="2983835"/>
            <a:ext cx="548548" cy="261610"/>
          </a:xfrm>
          <a:prstGeom prst="rect">
            <a:avLst/>
          </a:prstGeom>
        </p:spPr>
        <p:txBody>
          <a:bodyPr wrap="none">
            <a:spAutoFit/>
          </a:bodyPr>
          <a:lstStyle/>
          <a:p>
            <a:pPr algn="ctr" fontAlgn="b"/>
            <a:r>
              <a:rPr lang="en-US" sz="1100" dirty="0"/>
              <a:t>DMSO</a:t>
            </a:r>
            <a:endParaRPr lang="en-US" sz="1100" dirty="0">
              <a:latin typeface="Calibri" panose="020F0502020204030204" pitchFamily="34" charset="0"/>
            </a:endParaRPr>
          </a:p>
        </p:txBody>
      </p:sp>
      <p:sp>
        <p:nvSpPr>
          <p:cNvPr id="29" name="Rectangle 28">
            <a:extLst>
              <a:ext uri="{FF2B5EF4-FFF2-40B4-BE49-F238E27FC236}">
                <a16:creationId xmlns:a16="http://schemas.microsoft.com/office/drawing/2014/main" id="{D396FBF4-FDF9-42C3-AD20-8E8ABF99FADC}"/>
              </a:ext>
            </a:extLst>
          </p:cNvPr>
          <p:cNvSpPr/>
          <p:nvPr/>
        </p:nvSpPr>
        <p:spPr>
          <a:xfrm>
            <a:off x="3082891" y="2983835"/>
            <a:ext cx="540533" cy="261610"/>
          </a:xfrm>
          <a:prstGeom prst="rect">
            <a:avLst/>
          </a:prstGeom>
        </p:spPr>
        <p:txBody>
          <a:bodyPr wrap="none">
            <a:spAutoFit/>
          </a:bodyPr>
          <a:lstStyle/>
          <a:p>
            <a:pPr algn="ctr" fontAlgn="b"/>
            <a:r>
              <a:rPr lang="en-US" sz="1100" dirty="0">
                <a:latin typeface="Calibri" panose="020F0502020204030204" pitchFamily="34" charset="0"/>
              </a:rPr>
              <a:t>media</a:t>
            </a:r>
          </a:p>
        </p:txBody>
      </p:sp>
      <p:sp>
        <p:nvSpPr>
          <p:cNvPr id="32" name="TextBox 31">
            <a:extLst>
              <a:ext uri="{FF2B5EF4-FFF2-40B4-BE49-F238E27FC236}">
                <a16:creationId xmlns:a16="http://schemas.microsoft.com/office/drawing/2014/main" id="{4FA04A39-24E6-4C96-BE89-7A2A69B0365C}"/>
              </a:ext>
            </a:extLst>
          </p:cNvPr>
          <p:cNvSpPr txBox="1"/>
          <p:nvPr/>
        </p:nvSpPr>
        <p:spPr>
          <a:xfrm>
            <a:off x="76200" y="2317578"/>
            <a:ext cx="254000" cy="261610"/>
          </a:xfrm>
          <a:prstGeom prst="rect">
            <a:avLst/>
          </a:prstGeom>
          <a:noFill/>
          <a:ln>
            <a:solidFill>
              <a:schemeClr val="tx1"/>
            </a:solidFill>
          </a:ln>
        </p:spPr>
        <p:txBody>
          <a:bodyPr wrap="square" rtlCol="0">
            <a:spAutoFit/>
          </a:bodyPr>
          <a:lstStyle/>
          <a:p>
            <a:pPr algn="ctr"/>
            <a:r>
              <a:rPr lang="en-US" sz="1100" dirty="0"/>
              <a:t>B</a:t>
            </a:r>
          </a:p>
        </p:txBody>
      </p:sp>
      <p:sp>
        <p:nvSpPr>
          <p:cNvPr id="33" name="TextBox 32">
            <a:extLst>
              <a:ext uri="{FF2B5EF4-FFF2-40B4-BE49-F238E27FC236}">
                <a16:creationId xmlns:a16="http://schemas.microsoft.com/office/drawing/2014/main" id="{CB0A824D-78F5-4ED7-B99C-1ACA7FC4AFA0}"/>
              </a:ext>
            </a:extLst>
          </p:cNvPr>
          <p:cNvSpPr txBox="1"/>
          <p:nvPr/>
        </p:nvSpPr>
        <p:spPr>
          <a:xfrm>
            <a:off x="359977" y="2313801"/>
            <a:ext cx="5105400" cy="276999"/>
          </a:xfrm>
          <a:prstGeom prst="rect">
            <a:avLst/>
          </a:prstGeom>
          <a:noFill/>
        </p:spPr>
        <p:txBody>
          <a:bodyPr wrap="square" rtlCol="0">
            <a:spAutoFit/>
          </a:bodyPr>
          <a:lstStyle/>
          <a:p>
            <a:r>
              <a:rPr lang="en-US" sz="1200" u="sng" dirty="0"/>
              <a:t>Patient 4274 F5 vs. PP7 peptide parse</a:t>
            </a:r>
          </a:p>
        </p:txBody>
      </p:sp>
      <p:sp>
        <p:nvSpPr>
          <p:cNvPr id="36" name="Rectangle 35">
            <a:extLst>
              <a:ext uri="{FF2B5EF4-FFF2-40B4-BE49-F238E27FC236}">
                <a16:creationId xmlns:a16="http://schemas.microsoft.com/office/drawing/2014/main" id="{2A657950-BCD5-438F-8F48-A8513E5BBB18}"/>
              </a:ext>
            </a:extLst>
          </p:cNvPr>
          <p:cNvSpPr/>
          <p:nvPr/>
        </p:nvSpPr>
        <p:spPr>
          <a:xfrm>
            <a:off x="1714929" y="2975577"/>
            <a:ext cx="476413" cy="261610"/>
          </a:xfrm>
          <a:prstGeom prst="rect">
            <a:avLst/>
          </a:prstGeom>
        </p:spPr>
        <p:txBody>
          <a:bodyPr wrap="none">
            <a:spAutoFit/>
          </a:bodyPr>
          <a:lstStyle/>
          <a:p>
            <a:pPr algn="ctr" fontAlgn="b"/>
            <a:r>
              <a:rPr lang="en-US" sz="1100" dirty="0">
                <a:solidFill>
                  <a:schemeClr val="bg1"/>
                </a:solidFill>
                <a:latin typeface="Calibri" panose="020F0502020204030204" pitchFamily="34" charset="0"/>
              </a:rPr>
              <a:t>TARS</a:t>
            </a:r>
          </a:p>
        </p:txBody>
      </p:sp>
      <p:pic>
        <p:nvPicPr>
          <p:cNvPr id="37" name="Picture 36">
            <a:extLst>
              <a:ext uri="{FF2B5EF4-FFF2-40B4-BE49-F238E27FC236}">
                <a16:creationId xmlns:a16="http://schemas.microsoft.com/office/drawing/2014/main" id="{9C570871-471C-433A-96DE-803D2E3F7DA0}"/>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759" t="53410" r="80460" b="3754"/>
          <a:stretch/>
        </p:blipFill>
        <p:spPr>
          <a:xfrm>
            <a:off x="3647089" y="4343400"/>
            <a:ext cx="1534511" cy="2937730"/>
          </a:xfrm>
          <a:prstGeom prst="rect">
            <a:avLst/>
          </a:prstGeom>
        </p:spPr>
      </p:pic>
      <p:pic>
        <p:nvPicPr>
          <p:cNvPr id="38" name="Picture 37">
            <a:extLst>
              <a:ext uri="{FF2B5EF4-FFF2-40B4-BE49-F238E27FC236}">
                <a16:creationId xmlns:a16="http://schemas.microsoft.com/office/drawing/2014/main" id="{12C87941-547C-46C1-9E5C-1DD646DC238B}"/>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3506" t="9973" r="80517" b="46666"/>
          <a:stretch/>
        </p:blipFill>
        <p:spPr>
          <a:xfrm>
            <a:off x="1129863" y="4341478"/>
            <a:ext cx="1460937" cy="2973722"/>
          </a:xfrm>
          <a:prstGeom prst="rect">
            <a:avLst/>
          </a:prstGeom>
        </p:spPr>
      </p:pic>
      <p:sp>
        <p:nvSpPr>
          <p:cNvPr id="39" name="TextBox 38">
            <a:extLst>
              <a:ext uri="{FF2B5EF4-FFF2-40B4-BE49-F238E27FC236}">
                <a16:creationId xmlns:a16="http://schemas.microsoft.com/office/drawing/2014/main" id="{2318F9BC-D02C-44AA-9F89-C53C8E087089}"/>
              </a:ext>
            </a:extLst>
          </p:cNvPr>
          <p:cNvSpPr txBox="1"/>
          <p:nvPr/>
        </p:nvSpPr>
        <p:spPr>
          <a:xfrm>
            <a:off x="76200" y="3581400"/>
            <a:ext cx="254000" cy="261610"/>
          </a:xfrm>
          <a:prstGeom prst="rect">
            <a:avLst/>
          </a:prstGeom>
          <a:noFill/>
          <a:ln>
            <a:solidFill>
              <a:schemeClr val="tx1"/>
            </a:solidFill>
          </a:ln>
        </p:spPr>
        <p:txBody>
          <a:bodyPr wrap="square" rtlCol="0">
            <a:spAutoFit/>
          </a:bodyPr>
          <a:lstStyle/>
          <a:p>
            <a:pPr algn="ctr"/>
            <a:r>
              <a:rPr lang="en-US" sz="1100" dirty="0"/>
              <a:t>C</a:t>
            </a:r>
          </a:p>
        </p:txBody>
      </p:sp>
      <p:sp>
        <p:nvSpPr>
          <p:cNvPr id="40" name="TextBox 39">
            <a:extLst>
              <a:ext uri="{FF2B5EF4-FFF2-40B4-BE49-F238E27FC236}">
                <a16:creationId xmlns:a16="http://schemas.microsoft.com/office/drawing/2014/main" id="{C05FBE46-0527-4D09-9F14-ED316555CC35}"/>
              </a:ext>
            </a:extLst>
          </p:cNvPr>
          <p:cNvSpPr txBox="1"/>
          <p:nvPr/>
        </p:nvSpPr>
        <p:spPr>
          <a:xfrm>
            <a:off x="359976" y="3581400"/>
            <a:ext cx="5964623" cy="276999"/>
          </a:xfrm>
          <a:prstGeom prst="rect">
            <a:avLst/>
          </a:prstGeom>
          <a:noFill/>
        </p:spPr>
        <p:txBody>
          <a:bodyPr wrap="square" rtlCol="0">
            <a:spAutoFit/>
          </a:bodyPr>
          <a:lstStyle/>
          <a:p>
            <a:r>
              <a:rPr lang="en-US" sz="1200" u="sng" dirty="0"/>
              <a:t>Patient 4274 F5 recognition of mutant TARS with bead separated CD4+ and CD4- T cells</a:t>
            </a:r>
          </a:p>
        </p:txBody>
      </p:sp>
      <p:sp>
        <p:nvSpPr>
          <p:cNvPr id="41" name="TextBox 40">
            <a:extLst>
              <a:ext uri="{FF2B5EF4-FFF2-40B4-BE49-F238E27FC236}">
                <a16:creationId xmlns:a16="http://schemas.microsoft.com/office/drawing/2014/main" id="{D19B5740-4911-4231-991F-0B9772C12C23}"/>
              </a:ext>
            </a:extLst>
          </p:cNvPr>
          <p:cNvSpPr txBox="1"/>
          <p:nvPr/>
        </p:nvSpPr>
        <p:spPr>
          <a:xfrm>
            <a:off x="1143000" y="3884278"/>
            <a:ext cx="685800" cy="400110"/>
          </a:xfrm>
          <a:prstGeom prst="rect">
            <a:avLst/>
          </a:prstGeom>
          <a:solidFill>
            <a:schemeClr val="bg1"/>
          </a:solidFill>
        </p:spPr>
        <p:txBody>
          <a:bodyPr wrap="square" rtlCol="0">
            <a:spAutoFit/>
          </a:bodyPr>
          <a:lstStyle/>
          <a:p>
            <a:pPr algn="ctr"/>
            <a:r>
              <a:rPr lang="en-US" sz="1000" dirty="0"/>
              <a:t>TARS</a:t>
            </a:r>
          </a:p>
          <a:p>
            <a:pPr algn="ctr"/>
            <a:r>
              <a:rPr lang="en-US" sz="1000" dirty="0" err="1"/>
              <a:t>wt</a:t>
            </a:r>
            <a:endParaRPr lang="en-US" sz="1000" dirty="0"/>
          </a:p>
        </p:txBody>
      </p:sp>
      <p:sp>
        <p:nvSpPr>
          <p:cNvPr id="42" name="TextBox 41">
            <a:extLst>
              <a:ext uri="{FF2B5EF4-FFF2-40B4-BE49-F238E27FC236}">
                <a16:creationId xmlns:a16="http://schemas.microsoft.com/office/drawing/2014/main" id="{61CCE2BD-43D8-4153-88D6-26F5FDA62976}"/>
              </a:ext>
            </a:extLst>
          </p:cNvPr>
          <p:cNvSpPr txBox="1"/>
          <p:nvPr/>
        </p:nvSpPr>
        <p:spPr>
          <a:xfrm>
            <a:off x="1828800" y="3884278"/>
            <a:ext cx="685800" cy="400110"/>
          </a:xfrm>
          <a:prstGeom prst="rect">
            <a:avLst/>
          </a:prstGeom>
          <a:solidFill>
            <a:schemeClr val="bg1"/>
          </a:solidFill>
        </p:spPr>
        <p:txBody>
          <a:bodyPr wrap="square" rtlCol="0">
            <a:spAutoFit/>
          </a:bodyPr>
          <a:lstStyle/>
          <a:p>
            <a:pPr algn="ctr"/>
            <a:r>
              <a:rPr lang="en-US" sz="1000" dirty="0"/>
              <a:t>TARS</a:t>
            </a:r>
          </a:p>
          <a:p>
            <a:pPr algn="ctr"/>
            <a:r>
              <a:rPr lang="en-US" sz="1000" dirty="0" err="1"/>
              <a:t>mut</a:t>
            </a:r>
            <a:endParaRPr lang="en-US" sz="1000" dirty="0"/>
          </a:p>
        </p:txBody>
      </p:sp>
      <p:sp>
        <p:nvSpPr>
          <p:cNvPr id="43" name="TextBox 42">
            <a:extLst>
              <a:ext uri="{FF2B5EF4-FFF2-40B4-BE49-F238E27FC236}">
                <a16:creationId xmlns:a16="http://schemas.microsoft.com/office/drawing/2014/main" id="{13089015-0175-4CDE-A4E8-432A79CB5944}"/>
              </a:ext>
            </a:extLst>
          </p:cNvPr>
          <p:cNvSpPr txBox="1"/>
          <p:nvPr/>
        </p:nvSpPr>
        <p:spPr>
          <a:xfrm>
            <a:off x="1545131" y="4585446"/>
            <a:ext cx="685800" cy="246221"/>
          </a:xfrm>
          <a:prstGeom prst="rect">
            <a:avLst/>
          </a:prstGeom>
          <a:noFill/>
        </p:spPr>
        <p:txBody>
          <a:bodyPr wrap="square" rtlCol="0">
            <a:spAutoFit/>
          </a:bodyPr>
          <a:lstStyle/>
          <a:p>
            <a:pPr algn="ctr"/>
            <a:r>
              <a:rPr lang="en-US" sz="1000" dirty="0"/>
              <a:t>25 </a:t>
            </a:r>
            <a:r>
              <a:rPr lang="en-US" sz="1000" dirty="0">
                <a:latin typeface="Symbol" panose="05050102010706020507" pitchFamily="18" charset="2"/>
              </a:rPr>
              <a:t>m</a:t>
            </a:r>
            <a:r>
              <a:rPr lang="en-US" sz="1000" dirty="0"/>
              <a:t>g/ml</a:t>
            </a:r>
          </a:p>
        </p:txBody>
      </p:sp>
      <p:sp>
        <p:nvSpPr>
          <p:cNvPr id="44" name="TextBox 43">
            <a:extLst>
              <a:ext uri="{FF2B5EF4-FFF2-40B4-BE49-F238E27FC236}">
                <a16:creationId xmlns:a16="http://schemas.microsoft.com/office/drawing/2014/main" id="{9FEACC44-FB86-41E2-9799-55C7504A2BFA}"/>
              </a:ext>
            </a:extLst>
          </p:cNvPr>
          <p:cNvSpPr txBox="1"/>
          <p:nvPr/>
        </p:nvSpPr>
        <p:spPr>
          <a:xfrm>
            <a:off x="1545131" y="5329846"/>
            <a:ext cx="685800" cy="246221"/>
          </a:xfrm>
          <a:prstGeom prst="rect">
            <a:avLst/>
          </a:prstGeom>
          <a:noFill/>
        </p:spPr>
        <p:txBody>
          <a:bodyPr wrap="square" rtlCol="0">
            <a:spAutoFit/>
          </a:bodyPr>
          <a:lstStyle/>
          <a:p>
            <a:pPr algn="ctr"/>
            <a:r>
              <a:rPr lang="en-US" sz="1000" dirty="0"/>
              <a:t>1 </a:t>
            </a:r>
            <a:r>
              <a:rPr lang="en-US" sz="1000" dirty="0">
                <a:latin typeface="Symbol" panose="05050102010706020507" pitchFamily="18" charset="2"/>
              </a:rPr>
              <a:t>m</a:t>
            </a:r>
            <a:r>
              <a:rPr lang="en-US" sz="1000" dirty="0"/>
              <a:t>g/ml</a:t>
            </a:r>
          </a:p>
        </p:txBody>
      </p:sp>
      <p:sp>
        <p:nvSpPr>
          <p:cNvPr id="45" name="TextBox 44">
            <a:extLst>
              <a:ext uri="{FF2B5EF4-FFF2-40B4-BE49-F238E27FC236}">
                <a16:creationId xmlns:a16="http://schemas.microsoft.com/office/drawing/2014/main" id="{F3F8AD04-DA76-4353-9D93-D73C957F430A}"/>
              </a:ext>
            </a:extLst>
          </p:cNvPr>
          <p:cNvSpPr txBox="1"/>
          <p:nvPr/>
        </p:nvSpPr>
        <p:spPr>
          <a:xfrm>
            <a:off x="1537447" y="6053426"/>
            <a:ext cx="710133" cy="246221"/>
          </a:xfrm>
          <a:prstGeom prst="rect">
            <a:avLst/>
          </a:prstGeom>
          <a:noFill/>
        </p:spPr>
        <p:txBody>
          <a:bodyPr wrap="square" rtlCol="0">
            <a:spAutoFit/>
          </a:bodyPr>
          <a:lstStyle/>
          <a:p>
            <a:pPr algn="ctr"/>
            <a:r>
              <a:rPr lang="en-US" sz="1000" dirty="0"/>
              <a:t>0.1 </a:t>
            </a:r>
            <a:r>
              <a:rPr lang="en-US" sz="1000" dirty="0">
                <a:latin typeface="Symbol" panose="05050102010706020507" pitchFamily="18" charset="2"/>
              </a:rPr>
              <a:t>m</a:t>
            </a:r>
            <a:r>
              <a:rPr lang="en-US" sz="1000" dirty="0"/>
              <a:t>g/ml</a:t>
            </a:r>
          </a:p>
        </p:txBody>
      </p:sp>
      <p:sp>
        <p:nvSpPr>
          <p:cNvPr id="46" name="TextBox 45">
            <a:extLst>
              <a:ext uri="{FF2B5EF4-FFF2-40B4-BE49-F238E27FC236}">
                <a16:creationId xmlns:a16="http://schemas.microsoft.com/office/drawing/2014/main" id="{FF9F3CF6-852F-4699-9F7E-6BDE3866341C}"/>
              </a:ext>
            </a:extLst>
          </p:cNvPr>
          <p:cNvSpPr txBox="1"/>
          <p:nvPr/>
        </p:nvSpPr>
        <p:spPr>
          <a:xfrm>
            <a:off x="1514395" y="6793014"/>
            <a:ext cx="771605" cy="246221"/>
          </a:xfrm>
          <a:prstGeom prst="rect">
            <a:avLst/>
          </a:prstGeom>
          <a:noFill/>
        </p:spPr>
        <p:txBody>
          <a:bodyPr wrap="square" rtlCol="0">
            <a:spAutoFit/>
          </a:bodyPr>
          <a:lstStyle/>
          <a:p>
            <a:pPr algn="ctr"/>
            <a:r>
              <a:rPr lang="en-US" sz="1000" dirty="0"/>
              <a:t>0.01 </a:t>
            </a:r>
            <a:r>
              <a:rPr lang="en-US" sz="1000" dirty="0">
                <a:latin typeface="Symbol" panose="05050102010706020507" pitchFamily="18" charset="2"/>
              </a:rPr>
              <a:t>m</a:t>
            </a:r>
            <a:r>
              <a:rPr lang="en-US" sz="1000" dirty="0"/>
              <a:t>g/ml</a:t>
            </a:r>
          </a:p>
        </p:txBody>
      </p:sp>
      <p:sp>
        <p:nvSpPr>
          <p:cNvPr id="47" name="TextBox 46">
            <a:extLst>
              <a:ext uri="{FF2B5EF4-FFF2-40B4-BE49-F238E27FC236}">
                <a16:creationId xmlns:a16="http://schemas.microsoft.com/office/drawing/2014/main" id="{1B70C3B9-8899-4A40-B206-83ABDCE9D7FF}"/>
              </a:ext>
            </a:extLst>
          </p:cNvPr>
          <p:cNvSpPr txBox="1"/>
          <p:nvPr/>
        </p:nvSpPr>
        <p:spPr>
          <a:xfrm rot="16200000">
            <a:off x="-575826" y="5629979"/>
            <a:ext cx="2895600" cy="246221"/>
          </a:xfrm>
          <a:prstGeom prst="rect">
            <a:avLst/>
          </a:prstGeom>
          <a:solidFill>
            <a:schemeClr val="bg1"/>
          </a:solidFill>
        </p:spPr>
        <p:txBody>
          <a:bodyPr wrap="square" rtlCol="0">
            <a:spAutoFit/>
          </a:bodyPr>
          <a:lstStyle/>
          <a:p>
            <a:pPr algn="ctr"/>
            <a:r>
              <a:rPr lang="en-US" sz="1000" dirty="0"/>
              <a:t>4274 F5 CD4+ (86.7% CD4, 12.6% CD8)</a:t>
            </a:r>
          </a:p>
        </p:txBody>
      </p:sp>
      <p:sp>
        <p:nvSpPr>
          <p:cNvPr id="48" name="TextBox 47">
            <a:extLst>
              <a:ext uri="{FF2B5EF4-FFF2-40B4-BE49-F238E27FC236}">
                <a16:creationId xmlns:a16="http://schemas.microsoft.com/office/drawing/2014/main" id="{EDC9309A-4294-4465-BF98-EED0B53E7075}"/>
              </a:ext>
            </a:extLst>
          </p:cNvPr>
          <p:cNvSpPr txBox="1"/>
          <p:nvPr/>
        </p:nvSpPr>
        <p:spPr>
          <a:xfrm rot="16200000">
            <a:off x="2086689" y="5668089"/>
            <a:ext cx="2895600" cy="246221"/>
          </a:xfrm>
          <a:prstGeom prst="rect">
            <a:avLst/>
          </a:prstGeom>
          <a:solidFill>
            <a:schemeClr val="bg1"/>
          </a:solidFill>
        </p:spPr>
        <p:txBody>
          <a:bodyPr wrap="square" rtlCol="0">
            <a:spAutoFit/>
          </a:bodyPr>
          <a:lstStyle/>
          <a:p>
            <a:pPr algn="ctr"/>
            <a:r>
              <a:rPr lang="en-US" sz="1000" dirty="0"/>
              <a:t>4274 F5 CD4- (0.1 % CD4, 99.7 % CD8)</a:t>
            </a:r>
          </a:p>
        </p:txBody>
      </p:sp>
      <p:sp>
        <p:nvSpPr>
          <p:cNvPr id="49" name="TextBox 48">
            <a:extLst>
              <a:ext uri="{FF2B5EF4-FFF2-40B4-BE49-F238E27FC236}">
                <a16:creationId xmlns:a16="http://schemas.microsoft.com/office/drawing/2014/main" id="{2498F2AA-1AB5-45AA-A761-CDA7978DBCE6}"/>
              </a:ext>
            </a:extLst>
          </p:cNvPr>
          <p:cNvSpPr txBox="1"/>
          <p:nvPr/>
        </p:nvSpPr>
        <p:spPr>
          <a:xfrm>
            <a:off x="3733800" y="3886200"/>
            <a:ext cx="685800" cy="400110"/>
          </a:xfrm>
          <a:prstGeom prst="rect">
            <a:avLst/>
          </a:prstGeom>
          <a:solidFill>
            <a:schemeClr val="bg1"/>
          </a:solidFill>
        </p:spPr>
        <p:txBody>
          <a:bodyPr wrap="square" rtlCol="0">
            <a:spAutoFit/>
          </a:bodyPr>
          <a:lstStyle/>
          <a:p>
            <a:pPr algn="ctr"/>
            <a:r>
              <a:rPr lang="en-US" sz="1000" dirty="0"/>
              <a:t>TARS</a:t>
            </a:r>
          </a:p>
          <a:p>
            <a:pPr algn="ctr"/>
            <a:r>
              <a:rPr lang="en-US" sz="1000" dirty="0" err="1"/>
              <a:t>wt</a:t>
            </a:r>
            <a:endParaRPr lang="en-US" sz="1000" dirty="0"/>
          </a:p>
        </p:txBody>
      </p:sp>
      <p:sp>
        <p:nvSpPr>
          <p:cNvPr id="50" name="TextBox 49">
            <a:extLst>
              <a:ext uri="{FF2B5EF4-FFF2-40B4-BE49-F238E27FC236}">
                <a16:creationId xmlns:a16="http://schemas.microsoft.com/office/drawing/2014/main" id="{6274BB36-7300-406E-9E29-03F6582B6FD2}"/>
              </a:ext>
            </a:extLst>
          </p:cNvPr>
          <p:cNvSpPr txBox="1"/>
          <p:nvPr/>
        </p:nvSpPr>
        <p:spPr>
          <a:xfrm>
            <a:off x="4419600" y="3886200"/>
            <a:ext cx="685800" cy="400110"/>
          </a:xfrm>
          <a:prstGeom prst="rect">
            <a:avLst/>
          </a:prstGeom>
          <a:solidFill>
            <a:schemeClr val="bg1"/>
          </a:solidFill>
        </p:spPr>
        <p:txBody>
          <a:bodyPr wrap="square" rtlCol="0">
            <a:spAutoFit/>
          </a:bodyPr>
          <a:lstStyle/>
          <a:p>
            <a:pPr algn="ctr"/>
            <a:r>
              <a:rPr lang="en-US" sz="1000" dirty="0"/>
              <a:t>TARS</a:t>
            </a:r>
          </a:p>
          <a:p>
            <a:pPr algn="ctr"/>
            <a:r>
              <a:rPr lang="en-US" sz="1000" dirty="0" err="1"/>
              <a:t>mut</a:t>
            </a:r>
            <a:endParaRPr lang="en-US" sz="1000" dirty="0"/>
          </a:p>
        </p:txBody>
      </p:sp>
      <p:sp>
        <p:nvSpPr>
          <p:cNvPr id="51" name="TextBox 50">
            <a:extLst>
              <a:ext uri="{FF2B5EF4-FFF2-40B4-BE49-F238E27FC236}">
                <a16:creationId xmlns:a16="http://schemas.microsoft.com/office/drawing/2014/main" id="{4172936F-F00E-4E66-B428-F0E7EB2E3A8F}"/>
              </a:ext>
            </a:extLst>
          </p:cNvPr>
          <p:cNvSpPr txBox="1"/>
          <p:nvPr/>
        </p:nvSpPr>
        <p:spPr>
          <a:xfrm>
            <a:off x="4135931" y="4572000"/>
            <a:ext cx="685800" cy="246221"/>
          </a:xfrm>
          <a:prstGeom prst="rect">
            <a:avLst/>
          </a:prstGeom>
          <a:noFill/>
        </p:spPr>
        <p:txBody>
          <a:bodyPr wrap="square" rtlCol="0">
            <a:spAutoFit/>
          </a:bodyPr>
          <a:lstStyle/>
          <a:p>
            <a:pPr algn="ctr"/>
            <a:r>
              <a:rPr lang="en-US" sz="1000" dirty="0"/>
              <a:t>25 </a:t>
            </a:r>
            <a:r>
              <a:rPr lang="en-US" sz="1000" dirty="0">
                <a:latin typeface="Symbol" panose="05050102010706020507" pitchFamily="18" charset="2"/>
              </a:rPr>
              <a:t>m</a:t>
            </a:r>
            <a:r>
              <a:rPr lang="en-US" sz="1000" dirty="0"/>
              <a:t>g/ml</a:t>
            </a:r>
          </a:p>
        </p:txBody>
      </p:sp>
      <p:sp>
        <p:nvSpPr>
          <p:cNvPr id="52" name="TextBox 51">
            <a:extLst>
              <a:ext uri="{FF2B5EF4-FFF2-40B4-BE49-F238E27FC236}">
                <a16:creationId xmlns:a16="http://schemas.microsoft.com/office/drawing/2014/main" id="{A1DFEAC9-54A8-4072-B2B7-8BDBC02FF8C0}"/>
              </a:ext>
            </a:extLst>
          </p:cNvPr>
          <p:cNvSpPr txBox="1"/>
          <p:nvPr/>
        </p:nvSpPr>
        <p:spPr>
          <a:xfrm>
            <a:off x="4135931" y="5316400"/>
            <a:ext cx="685800" cy="246221"/>
          </a:xfrm>
          <a:prstGeom prst="rect">
            <a:avLst/>
          </a:prstGeom>
          <a:noFill/>
        </p:spPr>
        <p:txBody>
          <a:bodyPr wrap="square" rtlCol="0">
            <a:spAutoFit/>
          </a:bodyPr>
          <a:lstStyle/>
          <a:p>
            <a:pPr algn="ctr"/>
            <a:r>
              <a:rPr lang="en-US" sz="1000" dirty="0"/>
              <a:t>1 </a:t>
            </a:r>
            <a:r>
              <a:rPr lang="en-US" sz="1000" dirty="0">
                <a:latin typeface="Symbol" panose="05050102010706020507" pitchFamily="18" charset="2"/>
              </a:rPr>
              <a:t>m</a:t>
            </a:r>
            <a:r>
              <a:rPr lang="en-US" sz="1000" dirty="0"/>
              <a:t>g/ml</a:t>
            </a:r>
          </a:p>
        </p:txBody>
      </p:sp>
      <p:sp>
        <p:nvSpPr>
          <p:cNvPr id="53" name="TextBox 52">
            <a:extLst>
              <a:ext uri="{FF2B5EF4-FFF2-40B4-BE49-F238E27FC236}">
                <a16:creationId xmlns:a16="http://schemas.microsoft.com/office/drawing/2014/main" id="{7E5A5327-ACF3-4B3A-95C0-2EF538D50400}"/>
              </a:ext>
            </a:extLst>
          </p:cNvPr>
          <p:cNvSpPr txBox="1"/>
          <p:nvPr/>
        </p:nvSpPr>
        <p:spPr>
          <a:xfrm>
            <a:off x="4128247" y="6039980"/>
            <a:ext cx="710133" cy="246221"/>
          </a:xfrm>
          <a:prstGeom prst="rect">
            <a:avLst/>
          </a:prstGeom>
          <a:noFill/>
        </p:spPr>
        <p:txBody>
          <a:bodyPr wrap="square" rtlCol="0">
            <a:spAutoFit/>
          </a:bodyPr>
          <a:lstStyle/>
          <a:p>
            <a:pPr algn="ctr"/>
            <a:r>
              <a:rPr lang="en-US" sz="1000" dirty="0"/>
              <a:t>0.1 </a:t>
            </a:r>
            <a:r>
              <a:rPr lang="en-US" sz="1000" dirty="0">
                <a:latin typeface="Symbol" panose="05050102010706020507" pitchFamily="18" charset="2"/>
              </a:rPr>
              <a:t>m</a:t>
            </a:r>
            <a:r>
              <a:rPr lang="en-US" sz="1000" dirty="0"/>
              <a:t>g/ml</a:t>
            </a:r>
          </a:p>
        </p:txBody>
      </p:sp>
      <p:sp>
        <p:nvSpPr>
          <p:cNvPr id="54" name="TextBox 53">
            <a:extLst>
              <a:ext uri="{FF2B5EF4-FFF2-40B4-BE49-F238E27FC236}">
                <a16:creationId xmlns:a16="http://schemas.microsoft.com/office/drawing/2014/main" id="{3E1928BF-B301-4AD7-9542-CA66DD1EDFAA}"/>
              </a:ext>
            </a:extLst>
          </p:cNvPr>
          <p:cNvSpPr txBox="1"/>
          <p:nvPr/>
        </p:nvSpPr>
        <p:spPr>
          <a:xfrm>
            <a:off x="4105195" y="6779568"/>
            <a:ext cx="771605" cy="246221"/>
          </a:xfrm>
          <a:prstGeom prst="rect">
            <a:avLst/>
          </a:prstGeom>
          <a:noFill/>
        </p:spPr>
        <p:txBody>
          <a:bodyPr wrap="square" rtlCol="0">
            <a:spAutoFit/>
          </a:bodyPr>
          <a:lstStyle/>
          <a:p>
            <a:pPr algn="ctr"/>
            <a:r>
              <a:rPr lang="en-US" sz="1000" dirty="0"/>
              <a:t>0.01 </a:t>
            </a:r>
            <a:r>
              <a:rPr lang="en-US" sz="1000" dirty="0">
                <a:latin typeface="Symbol" panose="05050102010706020507" pitchFamily="18" charset="2"/>
              </a:rPr>
              <a:t>m</a:t>
            </a:r>
            <a:r>
              <a:rPr lang="en-US" sz="1000" dirty="0"/>
              <a:t>g/ml</a:t>
            </a:r>
          </a:p>
        </p:txBody>
      </p:sp>
    </p:spTree>
    <p:extLst>
      <p:ext uri="{BB962C8B-B14F-4D97-AF65-F5344CB8AC3E}">
        <p14:creationId xmlns:p14="http://schemas.microsoft.com/office/powerpoint/2010/main" val="27937952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a:extLst>
              <a:ext uri="{FF2B5EF4-FFF2-40B4-BE49-F238E27FC236}">
                <a16:creationId xmlns:a16="http://schemas.microsoft.com/office/drawing/2014/main" id="{822C6EE2-AEC9-4475-930B-5FC65FDE4B98}"/>
              </a:ext>
            </a:extLst>
          </p:cNvPr>
          <p:cNvSpPr txBox="1"/>
          <p:nvPr/>
        </p:nvSpPr>
        <p:spPr>
          <a:xfrm>
            <a:off x="0" y="0"/>
            <a:ext cx="2209800" cy="307777"/>
          </a:xfrm>
          <a:prstGeom prst="rect">
            <a:avLst/>
          </a:prstGeom>
          <a:noFill/>
        </p:spPr>
        <p:txBody>
          <a:bodyPr wrap="square" rtlCol="0">
            <a:spAutoFit/>
          </a:bodyPr>
          <a:lstStyle/>
          <a:p>
            <a:r>
              <a:rPr lang="en-US" sz="1400" u="sng" dirty="0"/>
              <a:t>Supplementary Figure 3</a:t>
            </a:r>
          </a:p>
        </p:txBody>
      </p:sp>
      <p:sp>
        <p:nvSpPr>
          <p:cNvPr id="27" name="TextBox 26">
            <a:extLst>
              <a:ext uri="{FF2B5EF4-FFF2-40B4-BE49-F238E27FC236}">
                <a16:creationId xmlns:a16="http://schemas.microsoft.com/office/drawing/2014/main" id="{143B676A-82A1-4E47-9218-499423C322B4}"/>
              </a:ext>
            </a:extLst>
          </p:cNvPr>
          <p:cNvSpPr txBox="1"/>
          <p:nvPr/>
        </p:nvSpPr>
        <p:spPr>
          <a:xfrm>
            <a:off x="76200" y="4403973"/>
            <a:ext cx="6705600" cy="1446550"/>
          </a:xfrm>
          <a:prstGeom prst="rect">
            <a:avLst/>
          </a:prstGeom>
          <a:noFill/>
        </p:spPr>
        <p:txBody>
          <a:bodyPr wrap="square" rtlCol="0">
            <a:spAutoFit/>
          </a:bodyPr>
          <a:lstStyle/>
          <a:p>
            <a:r>
              <a:rPr lang="en-US" sz="1100" u="sng" dirty="0"/>
              <a:t>Supplementary Figure 3: Phenotype of TIL fragment cultures</a:t>
            </a:r>
            <a:r>
              <a:rPr lang="en-US" sz="1100" dirty="0"/>
              <a:t>. </a:t>
            </a:r>
          </a:p>
          <a:p>
            <a:endParaRPr lang="en-US" sz="1100" dirty="0"/>
          </a:p>
          <a:p>
            <a:r>
              <a:rPr lang="en-US" sz="1100" dirty="0"/>
              <a:t>TIL fragment cultures were established from resected metastatic lesions from 75 patients with GI cancers. Cells were allowed to expand for 2-4 weeks in the presence of 6000 IU/ml IL2. Expression of CD3, CD56, CD8 (gated on CD3+ cells), and CD4 (gated on CD3+ cells) on each individual culture was evaluated by flow cytometry. Each dot represents the median percentage of the indicated phenotypic marker expressed on all fragment cultures from a single patient. Bars on each graph represent the median percentage of the indicated phenotypic marker for all patients within the indicated group and the interquartile range. </a:t>
            </a:r>
          </a:p>
        </p:txBody>
      </p:sp>
      <p:graphicFrame>
        <p:nvGraphicFramePr>
          <p:cNvPr id="6" name="Object 5">
            <a:extLst>
              <a:ext uri="{FF2B5EF4-FFF2-40B4-BE49-F238E27FC236}">
                <a16:creationId xmlns:a16="http://schemas.microsoft.com/office/drawing/2014/main" id="{48EBF166-8B25-472C-9ECC-B7DBB1269C57}"/>
              </a:ext>
            </a:extLst>
          </p:cNvPr>
          <p:cNvGraphicFramePr>
            <a:graphicFrameLocks noChangeAspect="1"/>
          </p:cNvGraphicFramePr>
          <p:nvPr>
            <p:extLst/>
          </p:nvPr>
        </p:nvGraphicFramePr>
        <p:xfrm>
          <a:off x="412750" y="592138"/>
          <a:ext cx="5835650" cy="3598862"/>
        </p:xfrm>
        <a:graphic>
          <a:graphicData uri="http://schemas.openxmlformats.org/presentationml/2006/ole">
            <mc:AlternateContent xmlns:mc="http://schemas.openxmlformats.org/markup-compatibility/2006">
              <mc:Choice xmlns:v="urn:schemas-microsoft-com:vml" Requires="v">
                <p:oleObj spid="_x0000_s1028" name="Prism 7" r:id="rId3" imgW="5835999" imgH="3598299" progId="Prism7.Document">
                  <p:embed/>
                </p:oleObj>
              </mc:Choice>
              <mc:Fallback>
                <p:oleObj name="Prism 7" r:id="rId3" imgW="5835999" imgH="3598299" progId="Prism7.Document">
                  <p:embed/>
                  <p:pic>
                    <p:nvPicPr>
                      <p:cNvPr id="6" name="Object 5">
                        <a:extLst>
                          <a:ext uri="{FF2B5EF4-FFF2-40B4-BE49-F238E27FC236}">
                            <a16:creationId xmlns:a16="http://schemas.microsoft.com/office/drawing/2014/main" id="{48EBF166-8B25-472C-9ECC-B7DBB1269C57}"/>
                          </a:ext>
                        </a:extLst>
                      </p:cNvPr>
                      <p:cNvPicPr/>
                      <p:nvPr/>
                    </p:nvPicPr>
                    <p:blipFill>
                      <a:blip r:embed="rId4"/>
                      <a:stretch>
                        <a:fillRect/>
                      </a:stretch>
                    </p:blipFill>
                    <p:spPr>
                      <a:xfrm>
                        <a:off x="412750" y="592138"/>
                        <a:ext cx="5835650" cy="3598862"/>
                      </a:xfrm>
                      <a:prstGeom prst="rect">
                        <a:avLst/>
                      </a:prstGeom>
                    </p:spPr>
                  </p:pic>
                </p:oleObj>
              </mc:Fallback>
            </mc:AlternateContent>
          </a:graphicData>
        </a:graphic>
      </p:graphicFrame>
    </p:spTree>
    <p:extLst>
      <p:ext uri="{BB962C8B-B14F-4D97-AF65-F5344CB8AC3E}">
        <p14:creationId xmlns:p14="http://schemas.microsoft.com/office/powerpoint/2010/main" val="39672763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 name="Picture 47">
            <a:extLst>
              <a:ext uri="{FF2B5EF4-FFF2-40B4-BE49-F238E27FC236}">
                <a16:creationId xmlns:a16="http://schemas.microsoft.com/office/drawing/2014/main" id="{34A23360-BF16-401E-80D2-A19622CAC747}"/>
              </a:ext>
            </a:extLst>
          </p:cNvPr>
          <p:cNvPicPr>
            <a:picLocks noChangeAspect="1"/>
          </p:cNvPicPr>
          <p:nvPr/>
        </p:nvPicPr>
        <p:blipFill>
          <a:blip r:embed="rId2"/>
          <a:stretch>
            <a:fillRect/>
          </a:stretch>
        </p:blipFill>
        <p:spPr>
          <a:xfrm>
            <a:off x="4281487" y="5695950"/>
            <a:ext cx="1643063" cy="1800225"/>
          </a:xfrm>
          <a:prstGeom prst="rect">
            <a:avLst/>
          </a:prstGeom>
        </p:spPr>
      </p:pic>
      <p:pic>
        <p:nvPicPr>
          <p:cNvPr id="47" name="Picture 46">
            <a:extLst>
              <a:ext uri="{FF2B5EF4-FFF2-40B4-BE49-F238E27FC236}">
                <a16:creationId xmlns:a16="http://schemas.microsoft.com/office/drawing/2014/main" id="{A8E45343-16BE-411F-8F8C-62FA90EFE763}"/>
              </a:ext>
            </a:extLst>
          </p:cNvPr>
          <p:cNvPicPr>
            <a:picLocks noChangeAspect="1"/>
          </p:cNvPicPr>
          <p:nvPr/>
        </p:nvPicPr>
        <p:blipFill>
          <a:blip r:embed="rId3"/>
          <a:stretch>
            <a:fillRect/>
          </a:stretch>
        </p:blipFill>
        <p:spPr>
          <a:xfrm>
            <a:off x="2524125" y="5700713"/>
            <a:ext cx="1643062" cy="1790127"/>
          </a:xfrm>
          <a:prstGeom prst="rect">
            <a:avLst/>
          </a:prstGeom>
        </p:spPr>
      </p:pic>
      <p:pic>
        <p:nvPicPr>
          <p:cNvPr id="44" name="Picture 43">
            <a:extLst>
              <a:ext uri="{FF2B5EF4-FFF2-40B4-BE49-F238E27FC236}">
                <a16:creationId xmlns:a16="http://schemas.microsoft.com/office/drawing/2014/main" id="{A5940FC6-EF97-4693-975C-72CDE4CFFD18}"/>
              </a:ext>
            </a:extLst>
          </p:cNvPr>
          <p:cNvPicPr>
            <a:picLocks noChangeAspect="1"/>
          </p:cNvPicPr>
          <p:nvPr/>
        </p:nvPicPr>
        <p:blipFill>
          <a:blip r:embed="rId4"/>
          <a:stretch>
            <a:fillRect/>
          </a:stretch>
        </p:blipFill>
        <p:spPr>
          <a:xfrm>
            <a:off x="4276726" y="4181476"/>
            <a:ext cx="1647825" cy="1785938"/>
          </a:xfrm>
          <a:prstGeom prst="rect">
            <a:avLst/>
          </a:prstGeom>
        </p:spPr>
      </p:pic>
      <p:pic>
        <p:nvPicPr>
          <p:cNvPr id="43" name="Picture 42">
            <a:extLst>
              <a:ext uri="{FF2B5EF4-FFF2-40B4-BE49-F238E27FC236}">
                <a16:creationId xmlns:a16="http://schemas.microsoft.com/office/drawing/2014/main" id="{D1408BE1-6868-46A2-8A9A-B76D0D3B2115}"/>
              </a:ext>
            </a:extLst>
          </p:cNvPr>
          <p:cNvPicPr>
            <a:picLocks noChangeAspect="1"/>
          </p:cNvPicPr>
          <p:nvPr/>
        </p:nvPicPr>
        <p:blipFill>
          <a:blip r:embed="rId5"/>
          <a:stretch>
            <a:fillRect/>
          </a:stretch>
        </p:blipFill>
        <p:spPr>
          <a:xfrm>
            <a:off x="2519363" y="4176713"/>
            <a:ext cx="1657350" cy="1785937"/>
          </a:xfrm>
          <a:prstGeom prst="rect">
            <a:avLst/>
          </a:prstGeom>
        </p:spPr>
      </p:pic>
      <p:pic>
        <p:nvPicPr>
          <p:cNvPr id="2" name="Picture 1">
            <a:extLst>
              <a:ext uri="{FF2B5EF4-FFF2-40B4-BE49-F238E27FC236}">
                <a16:creationId xmlns:a16="http://schemas.microsoft.com/office/drawing/2014/main" id="{8591BDCD-1A22-4C7B-A58F-08EB5F889847}"/>
              </a:ext>
            </a:extLst>
          </p:cNvPr>
          <p:cNvPicPr>
            <a:picLocks noChangeAspect="1"/>
          </p:cNvPicPr>
          <p:nvPr/>
        </p:nvPicPr>
        <p:blipFill rotWithShape="1">
          <a:blip r:embed="rId6"/>
          <a:srcRect l="58157" t="84138" r="34120" b="4980"/>
          <a:stretch/>
        </p:blipFill>
        <p:spPr>
          <a:xfrm>
            <a:off x="1355834" y="1206389"/>
            <a:ext cx="701566" cy="746236"/>
          </a:xfrm>
          <a:prstGeom prst="rect">
            <a:avLst/>
          </a:prstGeom>
        </p:spPr>
      </p:pic>
      <p:sp>
        <p:nvSpPr>
          <p:cNvPr id="3" name="TextBox 2">
            <a:extLst>
              <a:ext uri="{FF2B5EF4-FFF2-40B4-BE49-F238E27FC236}">
                <a16:creationId xmlns:a16="http://schemas.microsoft.com/office/drawing/2014/main" id="{183EA905-A30C-404C-ABE9-C5A0B64B4E8D}"/>
              </a:ext>
            </a:extLst>
          </p:cNvPr>
          <p:cNvSpPr txBox="1"/>
          <p:nvPr/>
        </p:nvSpPr>
        <p:spPr>
          <a:xfrm>
            <a:off x="664777" y="457200"/>
            <a:ext cx="5105400" cy="276999"/>
          </a:xfrm>
          <a:prstGeom prst="rect">
            <a:avLst/>
          </a:prstGeom>
          <a:noFill/>
        </p:spPr>
        <p:txBody>
          <a:bodyPr wrap="square" rtlCol="0">
            <a:spAutoFit/>
          </a:bodyPr>
          <a:lstStyle/>
          <a:p>
            <a:r>
              <a:rPr lang="en-US" sz="1200" u="sng" dirty="0"/>
              <a:t>Patient 4257 TIL F11</a:t>
            </a:r>
          </a:p>
        </p:txBody>
      </p:sp>
      <p:sp>
        <p:nvSpPr>
          <p:cNvPr id="4" name="TextBox 3">
            <a:extLst>
              <a:ext uri="{FF2B5EF4-FFF2-40B4-BE49-F238E27FC236}">
                <a16:creationId xmlns:a16="http://schemas.microsoft.com/office/drawing/2014/main" id="{744F8595-B50F-41F8-998E-E2CDE0E80592}"/>
              </a:ext>
            </a:extLst>
          </p:cNvPr>
          <p:cNvSpPr txBox="1"/>
          <p:nvPr/>
        </p:nvSpPr>
        <p:spPr>
          <a:xfrm>
            <a:off x="381000" y="460977"/>
            <a:ext cx="254000" cy="261610"/>
          </a:xfrm>
          <a:prstGeom prst="rect">
            <a:avLst/>
          </a:prstGeom>
          <a:noFill/>
          <a:ln>
            <a:solidFill>
              <a:schemeClr val="tx1"/>
            </a:solidFill>
          </a:ln>
        </p:spPr>
        <p:txBody>
          <a:bodyPr wrap="square" rtlCol="0">
            <a:spAutoFit/>
          </a:bodyPr>
          <a:lstStyle/>
          <a:p>
            <a:pPr algn="ctr"/>
            <a:r>
              <a:rPr lang="en-US" sz="1100" dirty="0"/>
              <a:t>A</a:t>
            </a:r>
          </a:p>
        </p:txBody>
      </p:sp>
      <p:sp>
        <p:nvSpPr>
          <p:cNvPr id="5" name="TextBox 4">
            <a:extLst>
              <a:ext uri="{FF2B5EF4-FFF2-40B4-BE49-F238E27FC236}">
                <a16:creationId xmlns:a16="http://schemas.microsoft.com/office/drawing/2014/main" id="{59F9AF13-826C-4574-A85C-FDAE8208DA29}"/>
              </a:ext>
            </a:extLst>
          </p:cNvPr>
          <p:cNvSpPr txBox="1"/>
          <p:nvPr/>
        </p:nvSpPr>
        <p:spPr>
          <a:xfrm>
            <a:off x="685800" y="1338560"/>
            <a:ext cx="609600" cy="461665"/>
          </a:xfrm>
          <a:prstGeom prst="rect">
            <a:avLst/>
          </a:prstGeom>
          <a:noFill/>
        </p:spPr>
        <p:txBody>
          <a:bodyPr wrap="square" rtlCol="0">
            <a:spAutoFit/>
          </a:bodyPr>
          <a:lstStyle/>
          <a:p>
            <a:pPr algn="ctr"/>
            <a:r>
              <a:rPr lang="en-US" sz="1200" dirty="0" err="1"/>
              <a:t>mut</a:t>
            </a:r>
            <a:r>
              <a:rPr lang="en-US" sz="1200" dirty="0"/>
              <a:t> NAV2</a:t>
            </a:r>
          </a:p>
        </p:txBody>
      </p:sp>
      <p:sp>
        <p:nvSpPr>
          <p:cNvPr id="6" name="TextBox 5">
            <a:extLst>
              <a:ext uri="{FF2B5EF4-FFF2-40B4-BE49-F238E27FC236}">
                <a16:creationId xmlns:a16="http://schemas.microsoft.com/office/drawing/2014/main" id="{E5AB6F0A-9A86-4FF0-B77E-F9BAF95B8FFE}"/>
              </a:ext>
            </a:extLst>
          </p:cNvPr>
          <p:cNvSpPr txBox="1"/>
          <p:nvPr/>
        </p:nvSpPr>
        <p:spPr>
          <a:xfrm>
            <a:off x="609600" y="2786360"/>
            <a:ext cx="685800" cy="461665"/>
          </a:xfrm>
          <a:prstGeom prst="rect">
            <a:avLst/>
          </a:prstGeom>
          <a:noFill/>
        </p:spPr>
        <p:txBody>
          <a:bodyPr wrap="square" rtlCol="0">
            <a:spAutoFit/>
          </a:bodyPr>
          <a:lstStyle/>
          <a:p>
            <a:pPr algn="ctr"/>
            <a:r>
              <a:rPr lang="en-US" sz="1200" dirty="0" err="1"/>
              <a:t>irrel</a:t>
            </a:r>
            <a:r>
              <a:rPr lang="en-US" sz="1200" dirty="0"/>
              <a:t>. peptide</a:t>
            </a:r>
          </a:p>
        </p:txBody>
      </p:sp>
      <p:pic>
        <p:nvPicPr>
          <p:cNvPr id="7" name="Picture 6">
            <a:extLst>
              <a:ext uri="{FF2B5EF4-FFF2-40B4-BE49-F238E27FC236}">
                <a16:creationId xmlns:a16="http://schemas.microsoft.com/office/drawing/2014/main" id="{BDFED226-6A92-41D3-AD00-BBE8CE72EFFB}"/>
              </a:ext>
            </a:extLst>
          </p:cNvPr>
          <p:cNvPicPr>
            <a:picLocks noChangeAspect="1"/>
          </p:cNvPicPr>
          <p:nvPr/>
        </p:nvPicPr>
        <p:blipFill>
          <a:blip r:embed="rId7"/>
          <a:stretch>
            <a:fillRect/>
          </a:stretch>
        </p:blipFill>
        <p:spPr>
          <a:xfrm>
            <a:off x="2533649" y="690563"/>
            <a:ext cx="1638301" cy="1790699"/>
          </a:xfrm>
          <a:prstGeom prst="rect">
            <a:avLst/>
          </a:prstGeom>
        </p:spPr>
      </p:pic>
      <p:sp>
        <p:nvSpPr>
          <p:cNvPr id="8" name="TextBox 7">
            <a:extLst>
              <a:ext uri="{FF2B5EF4-FFF2-40B4-BE49-F238E27FC236}">
                <a16:creationId xmlns:a16="http://schemas.microsoft.com/office/drawing/2014/main" id="{070583E9-3AAF-401F-BC83-96E7D307916D}"/>
              </a:ext>
            </a:extLst>
          </p:cNvPr>
          <p:cNvSpPr txBox="1"/>
          <p:nvPr/>
        </p:nvSpPr>
        <p:spPr>
          <a:xfrm rot="16200000">
            <a:off x="1728400" y="1395025"/>
            <a:ext cx="1447800" cy="276999"/>
          </a:xfrm>
          <a:prstGeom prst="rect">
            <a:avLst/>
          </a:prstGeom>
          <a:noFill/>
        </p:spPr>
        <p:txBody>
          <a:bodyPr wrap="square" rtlCol="0">
            <a:spAutoFit/>
          </a:bodyPr>
          <a:lstStyle/>
          <a:p>
            <a:pPr algn="ctr"/>
            <a:r>
              <a:rPr lang="en-US" sz="1200" dirty="0"/>
              <a:t>anti-CD3*APC-Cy7</a:t>
            </a:r>
          </a:p>
        </p:txBody>
      </p:sp>
      <p:sp>
        <p:nvSpPr>
          <p:cNvPr id="9" name="TextBox 8">
            <a:extLst>
              <a:ext uri="{FF2B5EF4-FFF2-40B4-BE49-F238E27FC236}">
                <a16:creationId xmlns:a16="http://schemas.microsoft.com/office/drawing/2014/main" id="{0AE32AA8-AB83-482F-B515-438F66EF917D}"/>
              </a:ext>
            </a:extLst>
          </p:cNvPr>
          <p:cNvSpPr txBox="1"/>
          <p:nvPr/>
        </p:nvSpPr>
        <p:spPr>
          <a:xfrm>
            <a:off x="2743200" y="3857625"/>
            <a:ext cx="1295400" cy="276999"/>
          </a:xfrm>
          <a:prstGeom prst="rect">
            <a:avLst/>
          </a:prstGeom>
          <a:noFill/>
        </p:spPr>
        <p:txBody>
          <a:bodyPr wrap="square" rtlCol="0">
            <a:spAutoFit/>
          </a:bodyPr>
          <a:lstStyle/>
          <a:p>
            <a:pPr algn="ctr"/>
            <a:r>
              <a:rPr lang="en-US" sz="1200" dirty="0"/>
              <a:t>FSC-A</a:t>
            </a:r>
          </a:p>
        </p:txBody>
      </p:sp>
      <p:pic>
        <p:nvPicPr>
          <p:cNvPr id="10" name="Picture 9">
            <a:extLst>
              <a:ext uri="{FF2B5EF4-FFF2-40B4-BE49-F238E27FC236}">
                <a16:creationId xmlns:a16="http://schemas.microsoft.com/office/drawing/2014/main" id="{F51987D7-86F2-46C9-B4CF-45683DC132D5}"/>
              </a:ext>
            </a:extLst>
          </p:cNvPr>
          <p:cNvPicPr>
            <a:picLocks noChangeAspect="1"/>
          </p:cNvPicPr>
          <p:nvPr/>
        </p:nvPicPr>
        <p:blipFill>
          <a:blip r:embed="rId8"/>
          <a:stretch>
            <a:fillRect/>
          </a:stretch>
        </p:blipFill>
        <p:spPr>
          <a:xfrm>
            <a:off x="4267200" y="685800"/>
            <a:ext cx="1662113" cy="1796596"/>
          </a:xfrm>
          <a:prstGeom prst="rect">
            <a:avLst/>
          </a:prstGeom>
        </p:spPr>
      </p:pic>
      <p:sp>
        <p:nvSpPr>
          <p:cNvPr id="11" name="TextBox 10">
            <a:extLst>
              <a:ext uri="{FF2B5EF4-FFF2-40B4-BE49-F238E27FC236}">
                <a16:creationId xmlns:a16="http://schemas.microsoft.com/office/drawing/2014/main" id="{B640D7AB-4461-4BF1-98F2-94E7F4AE6B40}"/>
              </a:ext>
            </a:extLst>
          </p:cNvPr>
          <p:cNvSpPr txBox="1"/>
          <p:nvPr/>
        </p:nvSpPr>
        <p:spPr>
          <a:xfrm rot="16200000">
            <a:off x="3605599" y="1395025"/>
            <a:ext cx="1295401" cy="276999"/>
          </a:xfrm>
          <a:prstGeom prst="rect">
            <a:avLst/>
          </a:prstGeom>
          <a:noFill/>
        </p:spPr>
        <p:txBody>
          <a:bodyPr wrap="square" rtlCol="0">
            <a:spAutoFit/>
          </a:bodyPr>
          <a:lstStyle/>
          <a:p>
            <a:pPr algn="ctr"/>
            <a:r>
              <a:rPr lang="en-US" sz="1200" dirty="0"/>
              <a:t>anti-4-1BB*APC</a:t>
            </a:r>
          </a:p>
        </p:txBody>
      </p:sp>
      <p:sp>
        <p:nvSpPr>
          <p:cNvPr id="12" name="TextBox 11">
            <a:extLst>
              <a:ext uri="{FF2B5EF4-FFF2-40B4-BE49-F238E27FC236}">
                <a16:creationId xmlns:a16="http://schemas.microsoft.com/office/drawing/2014/main" id="{4E9D0A50-71C5-4CE9-A1E6-0DE83B90DAA0}"/>
              </a:ext>
            </a:extLst>
          </p:cNvPr>
          <p:cNvSpPr txBox="1"/>
          <p:nvPr/>
        </p:nvSpPr>
        <p:spPr>
          <a:xfrm>
            <a:off x="4495800" y="3857625"/>
            <a:ext cx="1295400" cy="276999"/>
          </a:xfrm>
          <a:prstGeom prst="rect">
            <a:avLst/>
          </a:prstGeom>
          <a:noFill/>
        </p:spPr>
        <p:txBody>
          <a:bodyPr wrap="square" rtlCol="0">
            <a:spAutoFit/>
          </a:bodyPr>
          <a:lstStyle/>
          <a:p>
            <a:pPr algn="ctr"/>
            <a:r>
              <a:rPr lang="en-US" sz="1200" dirty="0"/>
              <a:t>anti-CD4*PE</a:t>
            </a:r>
          </a:p>
        </p:txBody>
      </p:sp>
      <p:sp>
        <p:nvSpPr>
          <p:cNvPr id="13" name="TextBox 12">
            <a:extLst>
              <a:ext uri="{FF2B5EF4-FFF2-40B4-BE49-F238E27FC236}">
                <a16:creationId xmlns:a16="http://schemas.microsoft.com/office/drawing/2014/main" id="{798A5741-B748-4145-A78C-E9E02EED642E}"/>
              </a:ext>
            </a:extLst>
          </p:cNvPr>
          <p:cNvSpPr txBox="1"/>
          <p:nvPr/>
        </p:nvSpPr>
        <p:spPr>
          <a:xfrm>
            <a:off x="3429000" y="885825"/>
            <a:ext cx="609600" cy="276999"/>
          </a:xfrm>
          <a:prstGeom prst="rect">
            <a:avLst/>
          </a:prstGeom>
          <a:noFill/>
        </p:spPr>
        <p:txBody>
          <a:bodyPr wrap="square" rtlCol="0">
            <a:spAutoFit/>
          </a:bodyPr>
          <a:lstStyle/>
          <a:p>
            <a:r>
              <a:rPr lang="en-US" sz="1200" dirty="0"/>
              <a:t>66.5%</a:t>
            </a:r>
          </a:p>
        </p:txBody>
      </p:sp>
      <p:sp>
        <p:nvSpPr>
          <p:cNvPr id="14" name="TextBox 13">
            <a:extLst>
              <a:ext uri="{FF2B5EF4-FFF2-40B4-BE49-F238E27FC236}">
                <a16:creationId xmlns:a16="http://schemas.microsoft.com/office/drawing/2014/main" id="{B16AC6FF-210B-4D39-8766-22D8603FEEFB}"/>
              </a:ext>
            </a:extLst>
          </p:cNvPr>
          <p:cNvSpPr txBox="1"/>
          <p:nvPr/>
        </p:nvSpPr>
        <p:spPr>
          <a:xfrm>
            <a:off x="5334000" y="885825"/>
            <a:ext cx="609600" cy="276999"/>
          </a:xfrm>
          <a:prstGeom prst="rect">
            <a:avLst/>
          </a:prstGeom>
          <a:noFill/>
        </p:spPr>
        <p:txBody>
          <a:bodyPr wrap="square" rtlCol="0">
            <a:spAutoFit/>
          </a:bodyPr>
          <a:lstStyle/>
          <a:p>
            <a:r>
              <a:rPr lang="en-US" sz="1200" dirty="0"/>
              <a:t>0.3%</a:t>
            </a:r>
          </a:p>
        </p:txBody>
      </p:sp>
      <p:pic>
        <p:nvPicPr>
          <p:cNvPr id="15" name="Picture 14">
            <a:extLst>
              <a:ext uri="{FF2B5EF4-FFF2-40B4-BE49-F238E27FC236}">
                <a16:creationId xmlns:a16="http://schemas.microsoft.com/office/drawing/2014/main" id="{BF5963FC-967C-42B7-84AE-F9C4E43034B1}"/>
              </a:ext>
            </a:extLst>
          </p:cNvPr>
          <p:cNvPicPr>
            <a:picLocks noChangeAspect="1"/>
          </p:cNvPicPr>
          <p:nvPr/>
        </p:nvPicPr>
        <p:blipFill>
          <a:blip r:embed="rId9"/>
          <a:stretch>
            <a:fillRect/>
          </a:stretch>
        </p:blipFill>
        <p:spPr>
          <a:xfrm>
            <a:off x="2528889" y="2215561"/>
            <a:ext cx="1638299" cy="1784937"/>
          </a:xfrm>
          <a:prstGeom prst="rect">
            <a:avLst/>
          </a:prstGeom>
        </p:spPr>
      </p:pic>
      <p:sp>
        <p:nvSpPr>
          <p:cNvPr id="16" name="TextBox 15">
            <a:extLst>
              <a:ext uri="{FF2B5EF4-FFF2-40B4-BE49-F238E27FC236}">
                <a16:creationId xmlns:a16="http://schemas.microsoft.com/office/drawing/2014/main" id="{0C84E02C-18E4-473F-8CBD-7F6AC9B8C691}"/>
              </a:ext>
            </a:extLst>
          </p:cNvPr>
          <p:cNvSpPr txBox="1"/>
          <p:nvPr/>
        </p:nvSpPr>
        <p:spPr>
          <a:xfrm>
            <a:off x="3438525" y="2409825"/>
            <a:ext cx="609600" cy="276999"/>
          </a:xfrm>
          <a:prstGeom prst="rect">
            <a:avLst/>
          </a:prstGeom>
          <a:noFill/>
        </p:spPr>
        <p:txBody>
          <a:bodyPr wrap="square" rtlCol="0">
            <a:spAutoFit/>
          </a:bodyPr>
          <a:lstStyle/>
          <a:p>
            <a:r>
              <a:rPr lang="en-US" sz="1200" dirty="0"/>
              <a:t>73.7%</a:t>
            </a:r>
          </a:p>
        </p:txBody>
      </p:sp>
      <p:pic>
        <p:nvPicPr>
          <p:cNvPr id="17" name="Picture 16">
            <a:extLst>
              <a:ext uri="{FF2B5EF4-FFF2-40B4-BE49-F238E27FC236}">
                <a16:creationId xmlns:a16="http://schemas.microsoft.com/office/drawing/2014/main" id="{0C0A5BA4-8626-4207-A90C-04931B2B0A00}"/>
              </a:ext>
            </a:extLst>
          </p:cNvPr>
          <p:cNvPicPr>
            <a:picLocks noChangeAspect="1"/>
          </p:cNvPicPr>
          <p:nvPr/>
        </p:nvPicPr>
        <p:blipFill>
          <a:blip r:embed="rId10"/>
          <a:stretch>
            <a:fillRect/>
          </a:stretch>
        </p:blipFill>
        <p:spPr>
          <a:xfrm>
            <a:off x="4277952" y="2214563"/>
            <a:ext cx="1641835" cy="1788790"/>
          </a:xfrm>
          <a:prstGeom prst="rect">
            <a:avLst/>
          </a:prstGeom>
        </p:spPr>
      </p:pic>
      <p:sp>
        <p:nvSpPr>
          <p:cNvPr id="18" name="TextBox 17">
            <a:extLst>
              <a:ext uri="{FF2B5EF4-FFF2-40B4-BE49-F238E27FC236}">
                <a16:creationId xmlns:a16="http://schemas.microsoft.com/office/drawing/2014/main" id="{5C37942C-3545-4BF4-80E3-8F4B9B6A3531}"/>
              </a:ext>
            </a:extLst>
          </p:cNvPr>
          <p:cNvSpPr txBox="1"/>
          <p:nvPr/>
        </p:nvSpPr>
        <p:spPr>
          <a:xfrm>
            <a:off x="5334000" y="2409825"/>
            <a:ext cx="609600" cy="276999"/>
          </a:xfrm>
          <a:prstGeom prst="rect">
            <a:avLst/>
          </a:prstGeom>
          <a:noFill/>
        </p:spPr>
        <p:txBody>
          <a:bodyPr wrap="square" rtlCol="0">
            <a:spAutoFit/>
          </a:bodyPr>
          <a:lstStyle/>
          <a:p>
            <a:r>
              <a:rPr lang="en-US" sz="1200" dirty="0"/>
              <a:t>0.1%</a:t>
            </a:r>
          </a:p>
        </p:txBody>
      </p:sp>
      <p:sp>
        <p:nvSpPr>
          <p:cNvPr id="19" name="TextBox 18">
            <a:extLst>
              <a:ext uri="{FF2B5EF4-FFF2-40B4-BE49-F238E27FC236}">
                <a16:creationId xmlns:a16="http://schemas.microsoft.com/office/drawing/2014/main" id="{BEB139D7-6EEF-4DC0-B0AE-BF70D585F8BF}"/>
              </a:ext>
            </a:extLst>
          </p:cNvPr>
          <p:cNvSpPr txBox="1"/>
          <p:nvPr/>
        </p:nvSpPr>
        <p:spPr>
          <a:xfrm>
            <a:off x="5334000" y="1952625"/>
            <a:ext cx="609600" cy="276999"/>
          </a:xfrm>
          <a:prstGeom prst="rect">
            <a:avLst/>
          </a:prstGeom>
          <a:noFill/>
        </p:spPr>
        <p:txBody>
          <a:bodyPr wrap="square" rtlCol="0">
            <a:spAutoFit/>
          </a:bodyPr>
          <a:lstStyle/>
          <a:p>
            <a:r>
              <a:rPr lang="en-US" sz="1200" dirty="0"/>
              <a:t>4.7%</a:t>
            </a:r>
          </a:p>
        </p:txBody>
      </p:sp>
      <p:sp>
        <p:nvSpPr>
          <p:cNvPr id="20" name="TextBox 19">
            <a:extLst>
              <a:ext uri="{FF2B5EF4-FFF2-40B4-BE49-F238E27FC236}">
                <a16:creationId xmlns:a16="http://schemas.microsoft.com/office/drawing/2014/main" id="{B233C746-E977-4880-8611-3F733FA24DF1}"/>
              </a:ext>
            </a:extLst>
          </p:cNvPr>
          <p:cNvSpPr txBox="1"/>
          <p:nvPr/>
        </p:nvSpPr>
        <p:spPr>
          <a:xfrm>
            <a:off x="5334000" y="3476625"/>
            <a:ext cx="609600" cy="276999"/>
          </a:xfrm>
          <a:prstGeom prst="rect">
            <a:avLst/>
          </a:prstGeom>
          <a:noFill/>
        </p:spPr>
        <p:txBody>
          <a:bodyPr wrap="square" rtlCol="0">
            <a:spAutoFit/>
          </a:bodyPr>
          <a:lstStyle/>
          <a:p>
            <a:r>
              <a:rPr lang="en-US" sz="1200" dirty="0"/>
              <a:t>9.2%</a:t>
            </a:r>
          </a:p>
        </p:txBody>
      </p:sp>
      <p:sp>
        <p:nvSpPr>
          <p:cNvPr id="23" name="TextBox 22">
            <a:extLst>
              <a:ext uri="{FF2B5EF4-FFF2-40B4-BE49-F238E27FC236}">
                <a16:creationId xmlns:a16="http://schemas.microsoft.com/office/drawing/2014/main" id="{3C6EC060-BF9D-4D54-92C9-D9B90B1364A5}"/>
              </a:ext>
            </a:extLst>
          </p:cNvPr>
          <p:cNvSpPr txBox="1"/>
          <p:nvPr/>
        </p:nvSpPr>
        <p:spPr>
          <a:xfrm rot="16200000">
            <a:off x="1728400" y="2919025"/>
            <a:ext cx="1447800" cy="276999"/>
          </a:xfrm>
          <a:prstGeom prst="rect">
            <a:avLst/>
          </a:prstGeom>
          <a:noFill/>
        </p:spPr>
        <p:txBody>
          <a:bodyPr wrap="square" rtlCol="0">
            <a:spAutoFit/>
          </a:bodyPr>
          <a:lstStyle/>
          <a:p>
            <a:pPr algn="ctr"/>
            <a:r>
              <a:rPr lang="en-US" sz="1200" dirty="0"/>
              <a:t>anti-CD3*APC-Cy7</a:t>
            </a:r>
          </a:p>
        </p:txBody>
      </p:sp>
      <p:sp>
        <p:nvSpPr>
          <p:cNvPr id="24" name="TextBox 23">
            <a:extLst>
              <a:ext uri="{FF2B5EF4-FFF2-40B4-BE49-F238E27FC236}">
                <a16:creationId xmlns:a16="http://schemas.microsoft.com/office/drawing/2014/main" id="{B08C5C50-2A27-4A92-BE15-B05D431E3521}"/>
              </a:ext>
            </a:extLst>
          </p:cNvPr>
          <p:cNvSpPr txBox="1"/>
          <p:nvPr/>
        </p:nvSpPr>
        <p:spPr>
          <a:xfrm rot="16200000">
            <a:off x="3607981" y="2916644"/>
            <a:ext cx="1290638" cy="276999"/>
          </a:xfrm>
          <a:prstGeom prst="rect">
            <a:avLst/>
          </a:prstGeom>
          <a:noFill/>
        </p:spPr>
        <p:txBody>
          <a:bodyPr wrap="square" rtlCol="0">
            <a:spAutoFit/>
          </a:bodyPr>
          <a:lstStyle/>
          <a:p>
            <a:pPr algn="ctr"/>
            <a:r>
              <a:rPr lang="en-US" sz="1200" dirty="0"/>
              <a:t>anti-4-1BB*APC</a:t>
            </a:r>
          </a:p>
        </p:txBody>
      </p:sp>
      <p:sp>
        <p:nvSpPr>
          <p:cNvPr id="26" name="TextBox 25">
            <a:extLst>
              <a:ext uri="{FF2B5EF4-FFF2-40B4-BE49-F238E27FC236}">
                <a16:creationId xmlns:a16="http://schemas.microsoft.com/office/drawing/2014/main" id="{6192151E-2369-46CA-9FEA-8CEC64877D08}"/>
              </a:ext>
            </a:extLst>
          </p:cNvPr>
          <p:cNvSpPr txBox="1"/>
          <p:nvPr/>
        </p:nvSpPr>
        <p:spPr>
          <a:xfrm rot="16200000">
            <a:off x="1766500" y="4890700"/>
            <a:ext cx="1371600" cy="276999"/>
          </a:xfrm>
          <a:prstGeom prst="rect">
            <a:avLst/>
          </a:prstGeom>
          <a:noFill/>
        </p:spPr>
        <p:txBody>
          <a:bodyPr wrap="square" rtlCol="0">
            <a:spAutoFit/>
          </a:bodyPr>
          <a:lstStyle/>
          <a:p>
            <a:pPr algn="ctr"/>
            <a:r>
              <a:rPr lang="en-US" sz="1200" dirty="0"/>
              <a:t>anti-CD4*PE</a:t>
            </a:r>
          </a:p>
        </p:txBody>
      </p:sp>
      <p:sp>
        <p:nvSpPr>
          <p:cNvPr id="27" name="TextBox 26">
            <a:extLst>
              <a:ext uri="{FF2B5EF4-FFF2-40B4-BE49-F238E27FC236}">
                <a16:creationId xmlns:a16="http://schemas.microsoft.com/office/drawing/2014/main" id="{BB23FD0C-9E2E-4235-B93B-88394B685584}"/>
              </a:ext>
            </a:extLst>
          </p:cNvPr>
          <p:cNvSpPr txBox="1"/>
          <p:nvPr/>
        </p:nvSpPr>
        <p:spPr>
          <a:xfrm>
            <a:off x="2743200" y="7343001"/>
            <a:ext cx="1295400" cy="276999"/>
          </a:xfrm>
          <a:prstGeom prst="rect">
            <a:avLst/>
          </a:prstGeom>
          <a:noFill/>
        </p:spPr>
        <p:txBody>
          <a:bodyPr wrap="square" rtlCol="0">
            <a:spAutoFit/>
          </a:bodyPr>
          <a:lstStyle/>
          <a:p>
            <a:pPr algn="ctr"/>
            <a:r>
              <a:rPr lang="en-US" sz="1200" dirty="0"/>
              <a:t>FSC-A</a:t>
            </a:r>
          </a:p>
        </p:txBody>
      </p:sp>
      <p:sp>
        <p:nvSpPr>
          <p:cNvPr id="29" name="TextBox 28">
            <a:extLst>
              <a:ext uri="{FF2B5EF4-FFF2-40B4-BE49-F238E27FC236}">
                <a16:creationId xmlns:a16="http://schemas.microsoft.com/office/drawing/2014/main" id="{062B0CBA-3842-4FA8-AFA6-2A09EBD4F6F8}"/>
              </a:ext>
            </a:extLst>
          </p:cNvPr>
          <p:cNvSpPr txBox="1"/>
          <p:nvPr/>
        </p:nvSpPr>
        <p:spPr>
          <a:xfrm rot="16200000">
            <a:off x="3605602" y="4852600"/>
            <a:ext cx="1295400" cy="276999"/>
          </a:xfrm>
          <a:prstGeom prst="rect">
            <a:avLst/>
          </a:prstGeom>
          <a:noFill/>
        </p:spPr>
        <p:txBody>
          <a:bodyPr wrap="square" rtlCol="0">
            <a:spAutoFit/>
          </a:bodyPr>
          <a:lstStyle/>
          <a:p>
            <a:pPr algn="ctr"/>
            <a:r>
              <a:rPr lang="en-US" sz="1200" dirty="0"/>
              <a:t>anti-4-1BB*APC</a:t>
            </a:r>
          </a:p>
        </p:txBody>
      </p:sp>
      <p:sp>
        <p:nvSpPr>
          <p:cNvPr id="30" name="TextBox 29">
            <a:extLst>
              <a:ext uri="{FF2B5EF4-FFF2-40B4-BE49-F238E27FC236}">
                <a16:creationId xmlns:a16="http://schemas.microsoft.com/office/drawing/2014/main" id="{C2C657F1-3D4A-4ADB-8DDA-C0713E5CA1D7}"/>
              </a:ext>
            </a:extLst>
          </p:cNvPr>
          <p:cNvSpPr txBox="1"/>
          <p:nvPr/>
        </p:nvSpPr>
        <p:spPr>
          <a:xfrm>
            <a:off x="4419600" y="7343001"/>
            <a:ext cx="1447800" cy="276999"/>
          </a:xfrm>
          <a:prstGeom prst="rect">
            <a:avLst/>
          </a:prstGeom>
          <a:noFill/>
        </p:spPr>
        <p:txBody>
          <a:bodyPr wrap="square" rtlCol="0">
            <a:spAutoFit/>
          </a:bodyPr>
          <a:lstStyle/>
          <a:p>
            <a:pPr algn="ctr"/>
            <a:r>
              <a:rPr lang="en-US" sz="1200" dirty="0"/>
              <a:t>anti-CD3*APC*Cy7</a:t>
            </a:r>
          </a:p>
        </p:txBody>
      </p:sp>
      <p:sp>
        <p:nvSpPr>
          <p:cNvPr id="31" name="TextBox 30">
            <a:extLst>
              <a:ext uri="{FF2B5EF4-FFF2-40B4-BE49-F238E27FC236}">
                <a16:creationId xmlns:a16="http://schemas.microsoft.com/office/drawing/2014/main" id="{7B45CDCD-536E-4990-A68F-9DC52C1155A6}"/>
              </a:ext>
            </a:extLst>
          </p:cNvPr>
          <p:cNvSpPr txBox="1"/>
          <p:nvPr/>
        </p:nvSpPr>
        <p:spPr>
          <a:xfrm>
            <a:off x="3581400" y="4371201"/>
            <a:ext cx="609600" cy="276999"/>
          </a:xfrm>
          <a:prstGeom prst="rect">
            <a:avLst/>
          </a:prstGeom>
          <a:noFill/>
        </p:spPr>
        <p:txBody>
          <a:bodyPr wrap="square" rtlCol="0">
            <a:spAutoFit/>
          </a:bodyPr>
          <a:lstStyle/>
          <a:p>
            <a:r>
              <a:rPr lang="en-US" sz="1200" dirty="0"/>
              <a:t>5.4%</a:t>
            </a:r>
          </a:p>
        </p:txBody>
      </p:sp>
      <p:sp>
        <p:nvSpPr>
          <p:cNvPr id="32" name="TextBox 31">
            <a:extLst>
              <a:ext uri="{FF2B5EF4-FFF2-40B4-BE49-F238E27FC236}">
                <a16:creationId xmlns:a16="http://schemas.microsoft.com/office/drawing/2014/main" id="{15558F75-9D45-43F5-9D79-EF6CE3D06EC3}"/>
              </a:ext>
            </a:extLst>
          </p:cNvPr>
          <p:cNvSpPr txBox="1"/>
          <p:nvPr/>
        </p:nvSpPr>
        <p:spPr>
          <a:xfrm>
            <a:off x="5334000" y="4343400"/>
            <a:ext cx="609600" cy="276999"/>
          </a:xfrm>
          <a:prstGeom prst="rect">
            <a:avLst/>
          </a:prstGeom>
          <a:noFill/>
        </p:spPr>
        <p:txBody>
          <a:bodyPr wrap="square" rtlCol="0">
            <a:spAutoFit/>
          </a:bodyPr>
          <a:lstStyle/>
          <a:p>
            <a:r>
              <a:rPr lang="en-US" sz="1200" dirty="0"/>
              <a:t>0.7%</a:t>
            </a:r>
          </a:p>
        </p:txBody>
      </p:sp>
      <p:sp>
        <p:nvSpPr>
          <p:cNvPr id="34" name="TextBox 33">
            <a:extLst>
              <a:ext uri="{FF2B5EF4-FFF2-40B4-BE49-F238E27FC236}">
                <a16:creationId xmlns:a16="http://schemas.microsoft.com/office/drawing/2014/main" id="{8DB6EDB7-0E36-4161-AAF2-1E4736C2FC90}"/>
              </a:ext>
            </a:extLst>
          </p:cNvPr>
          <p:cNvSpPr txBox="1"/>
          <p:nvPr/>
        </p:nvSpPr>
        <p:spPr>
          <a:xfrm>
            <a:off x="3581400" y="5895201"/>
            <a:ext cx="609600" cy="276999"/>
          </a:xfrm>
          <a:prstGeom prst="rect">
            <a:avLst/>
          </a:prstGeom>
          <a:noFill/>
        </p:spPr>
        <p:txBody>
          <a:bodyPr wrap="square" rtlCol="0">
            <a:spAutoFit/>
          </a:bodyPr>
          <a:lstStyle/>
          <a:p>
            <a:r>
              <a:rPr lang="en-US" sz="1200" dirty="0"/>
              <a:t>6.9%</a:t>
            </a:r>
          </a:p>
        </p:txBody>
      </p:sp>
      <p:sp>
        <p:nvSpPr>
          <p:cNvPr id="36" name="TextBox 35">
            <a:extLst>
              <a:ext uri="{FF2B5EF4-FFF2-40B4-BE49-F238E27FC236}">
                <a16:creationId xmlns:a16="http://schemas.microsoft.com/office/drawing/2014/main" id="{9578FABF-EA87-4382-942C-B1594ACF756B}"/>
              </a:ext>
            </a:extLst>
          </p:cNvPr>
          <p:cNvSpPr txBox="1"/>
          <p:nvPr/>
        </p:nvSpPr>
        <p:spPr>
          <a:xfrm>
            <a:off x="5334000" y="5867400"/>
            <a:ext cx="609600" cy="276999"/>
          </a:xfrm>
          <a:prstGeom prst="rect">
            <a:avLst/>
          </a:prstGeom>
          <a:noFill/>
        </p:spPr>
        <p:txBody>
          <a:bodyPr wrap="square" rtlCol="0">
            <a:spAutoFit/>
          </a:bodyPr>
          <a:lstStyle/>
          <a:p>
            <a:r>
              <a:rPr lang="en-US" sz="1200" dirty="0"/>
              <a:t>1.5%</a:t>
            </a:r>
          </a:p>
        </p:txBody>
      </p:sp>
      <p:sp>
        <p:nvSpPr>
          <p:cNvPr id="37" name="TextBox 36">
            <a:extLst>
              <a:ext uri="{FF2B5EF4-FFF2-40B4-BE49-F238E27FC236}">
                <a16:creationId xmlns:a16="http://schemas.microsoft.com/office/drawing/2014/main" id="{BA3D0A32-2B88-4AEC-8EE7-AA80D56B15D0}"/>
              </a:ext>
            </a:extLst>
          </p:cNvPr>
          <p:cNvSpPr txBox="1"/>
          <p:nvPr/>
        </p:nvSpPr>
        <p:spPr>
          <a:xfrm>
            <a:off x="5257800" y="5438001"/>
            <a:ext cx="609600" cy="276999"/>
          </a:xfrm>
          <a:prstGeom prst="rect">
            <a:avLst/>
          </a:prstGeom>
          <a:noFill/>
        </p:spPr>
        <p:txBody>
          <a:bodyPr wrap="square" rtlCol="0">
            <a:spAutoFit/>
          </a:bodyPr>
          <a:lstStyle/>
          <a:p>
            <a:r>
              <a:rPr lang="en-US" sz="1200" dirty="0"/>
              <a:t>55.1%</a:t>
            </a:r>
          </a:p>
        </p:txBody>
      </p:sp>
      <p:sp>
        <p:nvSpPr>
          <p:cNvPr id="38" name="TextBox 37">
            <a:extLst>
              <a:ext uri="{FF2B5EF4-FFF2-40B4-BE49-F238E27FC236}">
                <a16:creationId xmlns:a16="http://schemas.microsoft.com/office/drawing/2014/main" id="{AD3F945C-8EB3-4ED7-98BD-0D315745E7D4}"/>
              </a:ext>
            </a:extLst>
          </p:cNvPr>
          <p:cNvSpPr txBox="1"/>
          <p:nvPr/>
        </p:nvSpPr>
        <p:spPr>
          <a:xfrm>
            <a:off x="5257800" y="6962001"/>
            <a:ext cx="609600" cy="276999"/>
          </a:xfrm>
          <a:prstGeom prst="rect">
            <a:avLst/>
          </a:prstGeom>
          <a:noFill/>
        </p:spPr>
        <p:txBody>
          <a:bodyPr wrap="square" rtlCol="0">
            <a:spAutoFit/>
          </a:bodyPr>
          <a:lstStyle/>
          <a:p>
            <a:r>
              <a:rPr lang="en-US" sz="1200" dirty="0"/>
              <a:t>95.7%</a:t>
            </a:r>
          </a:p>
        </p:txBody>
      </p:sp>
      <p:sp>
        <p:nvSpPr>
          <p:cNvPr id="41" name="TextBox 40">
            <a:extLst>
              <a:ext uri="{FF2B5EF4-FFF2-40B4-BE49-F238E27FC236}">
                <a16:creationId xmlns:a16="http://schemas.microsoft.com/office/drawing/2014/main" id="{E9CACB91-8C27-4CEE-8318-22B548515128}"/>
              </a:ext>
            </a:extLst>
          </p:cNvPr>
          <p:cNvSpPr txBox="1"/>
          <p:nvPr/>
        </p:nvSpPr>
        <p:spPr>
          <a:xfrm rot="16200000">
            <a:off x="1842700" y="6414700"/>
            <a:ext cx="1219200" cy="276999"/>
          </a:xfrm>
          <a:prstGeom prst="rect">
            <a:avLst/>
          </a:prstGeom>
          <a:noFill/>
        </p:spPr>
        <p:txBody>
          <a:bodyPr wrap="square" rtlCol="0">
            <a:spAutoFit/>
          </a:bodyPr>
          <a:lstStyle/>
          <a:p>
            <a:pPr algn="ctr"/>
            <a:r>
              <a:rPr lang="en-US" sz="1200" dirty="0"/>
              <a:t>anti-CD4*PE</a:t>
            </a:r>
          </a:p>
        </p:txBody>
      </p:sp>
      <p:sp>
        <p:nvSpPr>
          <p:cNvPr id="42" name="TextBox 41">
            <a:extLst>
              <a:ext uri="{FF2B5EF4-FFF2-40B4-BE49-F238E27FC236}">
                <a16:creationId xmlns:a16="http://schemas.microsoft.com/office/drawing/2014/main" id="{AD01F514-6B81-4F63-BA68-90B90EC48B85}"/>
              </a:ext>
            </a:extLst>
          </p:cNvPr>
          <p:cNvSpPr txBox="1"/>
          <p:nvPr/>
        </p:nvSpPr>
        <p:spPr>
          <a:xfrm rot="16200000">
            <a:off x="3643701" y="6414699"/>
            <a:ext cx="1219201" cy="276999"/>
          </a:xfrm>
          <a:prstGeom prst="rect">
            <a:avLst/>
          </a:prstGeom>
          <a:noFill/>
        </p:spPr>
        <p:txBody>
          <a:bodyPr wrap="square" rtlCol="0">
            <a:spAutoFit/>
          </a:bodyPr>
          <a:lstStyle/>
          <a:p>
            <a:pPr algn="ctr"/>
            <a:r>
              <a:rPr lang="en-US" sz="1200" dirty="0"/>
              <a:t>anti-4-1BB*APC</a:t>
            </a:r>
          </a:p>
        </p:txBody>
      </p:sp>
      <p:sp>
        <p:nvSpPr>
          <p:cNvPr id="45" name="TextBox 44">
            <a:extLst>
              <a:ext uri="{FF2B5EF4-FFF2-40B4-BE49-F238E27FC236}">
                <a16:creationId xmlns:a16="http://schemas.microsoft.com/office/drawing/2014/main" id="{A329FA89-08D7-4354-8F2C-478926D5F6F6}"/>
              </a:ext>
            </a:extLst>
          </p:cNvPr>
          <p:cNvSpPr txBox="1"/>
          <p:nvPr/>
        </p:nvSpPr>
        <p:spPr>
          <a:xfrm>
            <a:off x="4495800" y="4343400"/>
            <a:ext cx="609600" cy="276999"/>
          </a:xfrm>
          <a:prstGeom prst="rect">
            <a:avLst/>
          </a:prstGeom>
          <a:noFill/>
        </p:spPr>
        <p:txBody>
          <a:bodyPr wrap="square" rtlCol="0">
            <a:spAutoFit/>
          </a:bodyPr>
          <a:lstStyle/>
          <a:p>
            <a:r>
              <a:rPr lang="en-US" sz="1200" dirty="0"/>
              <a:t>38.0%</a:t>
            </a:r>
          </a:p>
        </p:txBody>
      </p:sp>
      <p:sp>
        <p:nvSpPr>
          <p:cNvPr id="46" name="TextBox 45">
            <a:extLst>
              <a:ext uri="{FF2B5EF4-FFF2-40B4-BE49-F238E27FC236}">
                <a16:creationId xmlns:a16="http://schemas.microsoft.com/office/drawing/2014/main" id="{4FD0C866-646E-4F95-9455-0CEFA06B8DDC}"/>
              </a:ext>
            </a:extLst>
          </p:cNvPr>
          <p:cNvSpPr txBox="1"/>
          <p:nvPr/>
        </p:nvSpPr>
        <p:spPr>
          <a:xfrm>
            <a:off x="4495800" y="5438001"/>
            <a:ext cx="609600" cy="276999"/>
          </a:xfrm>
          <a:prstGeom prst="rect">
            <a:avLst/>
          </a:prstGeom>
          <a:noFill/>
        </p:spPr>
        <p:txBody>
          <a:bodyPr wrap="square" rtlCol="0">
            <a:spAutoFit/>
          </a:bodyPr>
          <a:lstStyle/>
          <a:p>
            <a:r>
              <a:rPr lang="en-US" sz="1200" dirty="0"/>
              <a:t>6.3%</a:t>
            </a:r>
          </a:p>
        </p:txBody>
      </p:sp>
      <p:sp>
        <p:nvSpPr>
          <p:cNvPr id="49" name="TextBox 48">
            <a:extLst>
              <a:ext uri="{FF2B5EF4-FFF2-40B4-BE49-F238E27FC236}">
                <a16:creationId xmlns:a16="http://schemas.microsoft.com/office/drawing/2014/main" id="{2248FF4F-692C-40E6-9F3C-0227BB79CB41}"/>
              </a:ext>
            </a:extLst>
          </p:cNvPr>
          <p:cNvSpPr txBox="1"/>
          <p:nvPr/>
        </p:nvSpPr>
        <p:spPr>
          <a:xfrm>
            <a:off x="4495800" y="5867400"/>
            <a:ext cx="609600" cy="276999"/>
          </a:xfrm>
          <a:prstGeom prst="rect">
            <a:avLst/>
          </a:prstGeom>
          <a:noFill/>
        </p:spPr>
        <p:txBody>
          <a:bodyPr wrap="square" rtlCol="0">
            <a:spAutoFit/>
          </a:bodyPr>
          <a:lstStyle/>
          <a:p>
            <a:r>
              <a:rPr lang="en-US" sz="1200" dirty="0"/>
              <a:t>0%</a:t>
            </a:r>
          </a:p>
        </p:txBody>
      </p:sp>
      <p:sp>
        <p:nvSpPr>
          <p:cNvPr id="50" name="TextBox 49">
            <a:extLst>
              <a:ext uri="{FF2B5EF4-FFF2-40B4-BE49-F238E27FC236}">
                <a16:creationId xmlns:a16="http://schemas.microsoft.com/office/drawing/2014/main" id="{0330C735-B54A-43F6-8FB5-54323DAB976C}"/>
              </a:ext>
            </a:extLst>
          </p:cNvPr>
          <p:cNvSpPr txBox="1"/>
          <p:nvPr/>
        </p:nvSpPr>
        <p:spPr>
          <a:xfrm>
            <a:off x="4495800" y="6962001"/>
            <a:ext cx="609600" cy="276999"/>
          </a:xfrm>
          <a:prstGeom prst="rect">
            <a:avLst/>
          </a:prstGeom>
          <a:noFill/>
        </p:spPr>
        <p:txBody>
          <a:bodyPr wrap="square" rtlCol="0">
            <a:spAutoFit/>
          </a:bodyPr>
          <a:lstStyle/>
          <a:p>
            <a:r>
              <a:rPr lang="en-US" sz="1200" dirty="0"/>
              <a:t>2.8%</a:t>
            </a:r>
          </a:p>
        </p:txBody>
      </p:sp>
      <p:sp>
        <p:nvSpPr>
          <p:cNvPr id="51" name="TextBox 50">
            <a:extLst>
              <a:ext uri="{FF2B5EF4-FFF2-40B4-BE49-F238E27FC236}">
                <a16:creationId xmlns:a16="http://schemas.microsoft.com/office/drawing/2014/main" id="{AADC9F79-D8F6-4FBA-A8FB-E5A4C5AE857B}"/>
              </a:ext>
            </a:extLst>
          </p:cNvPr>
          <p:cNvSpPr txBox="1"/>
          <p:nvPr/>
        </p:nvSpPr>
        <p:spPr>
          <a:xfrm>
            <a:off x="0" y="0"/>
            <a:ext cx="2209800" cy="307777"/>
          </a:xfrm>
          <a:prstGeom prst="rect">
            <a:avLst/>
          </a:prstGeom>
          <a:noFill/>
        </p:spPr>
        <p:txBody>
          <a:bodyPr wrap="square" rtlCol="0">
            <a:spAutoFit/>
          </a:bodyPr>
          <a:lstStyle/>
          <a:p>
            <a:r>
              <a:rPr lang="en-US" sz="1400" u="sng" dirty="0"/>
              <a:t>Supplementary Figure 4 </a:t>
            </a:r>
          </a:p>
        </p:txBody>
      </p:sp>
      <p:sp>
        <p:nvSpPr>
          <p:cNvPr id="52" name="TextBox 51">
            <a:extLst>
              <a:ext uri="{FF2B5EF4-FFF2-40B4-BE49-F238E27FC236}">
                <a16:creationId xmlns:a16="http://schemas.microsoft.com/office/drawing/2014/main" id="{15FA680B-2180-4C16-9D01-BFB3D16636CC}"/>
              </a:ext>
            </a:extLst>
          </p:cNvPr>
          <p:cNvSpPr txBox="1"/>
          <p:nvPr/>
        </p:nvSpPr>
        <p:spPr>
          <a:xfrm>
            <a:off x="381000" y="4114800"/>
            <a:ext cx="254000" cy="261610"/>
          </a:xfrm>
          <a:prstGeom prst="rect">
            <a:avLst/>
          </a:prstGeom>
          <a:noFill/>
          <a:ln>
            <a:solidFill>
              <a:schemeClr val="tx1"/>
            </a:solidFill>
          </a:ln>
        </p:spPr>
        <p:txBody>
          <a:bodyPr wrap="square" rtlCol="0">
            <a:spAutoFit/>
          </a:bodyPr>
          <a:lstStyle/>
          <a:p>
            <a:pPr algn="ctr"/>
            <a:r>
              <a:rPr lang="en-US" sz="1100" dirty="0"/>
              <a:t>B</a:t>
            </a:r>
          </a:p>
        </p:txBody>
      </p:sp>
      <p:pic>
        <p:nvPicPr>
          <p:cNvPr id="54" name="Picture 53">
            <a:extLst>
              <a:ext uri="{FF2B5EF4-FFF2-40B4-BE49-F238E27FC236}">
                <a16:creationId xmlns:a16="http://schemas.microsoft.com/office/drawing/2014/main" id="{363BCA4D-9080-4B04-8C63-957CD5206DA2}"/>
              </a:ext>
            </a:extLst>
          </p:cNvPr>
          <p:cNvPicPr>
            <a:picLocks noChangeAspect="1"/>
          </p:cNvPicPr>
          <p:nvPr/>
        </p:nvPicPr>
        <p:blipFill rotWithShape="1">
          <a:blip r:embed="rId6"/>
          <a:srcRect l="65851" t="84138" r="25993" b="4980"/>
          <a:stretch/>
        </p:blipFill>
        <p:spPr>
          <a:xfrm>
            <a:off x="1316420" y="2654189"/>
            <a:ext cx="740980" cy="746236"/>
          </a:xfrm>
          <a:prstGeom prst="rect">
            <a:avLst/>
          </a:prstGeom>
        </p:spPr>
      </p:pic>
      <p:sp>
        <p:nvSpPr>
          <p:cNvPr id="58" name="TextBox 57">
            <a:extLst>
              <a:ext uri="{FF2B5EF4-FFF2-40B4-BE49-F238E27FC236}">
                <a16:creationId xmlns:a16="http://schemas.microsoft.com/office/drawing/2014/main" id="{5DBC34A9-7A21-4F6A-B9EF-ECBAF8BEC840}"/>
              </a:ext>
            </a:extLst>
          </p:cNvPr>
          <p:cNvSpPr txBox="1"/>
          <p:nvPr/>
        </p:nvSpPr>
        <p:spPr>
          <a:xfrm>
            <a:off x="685800" y="4114800"/>
            <a:ext cx="5105400" cy="276999"/>
          </a:xfrm>
          <a:prstGeom prst="rect">
            <a:avLst/>
          </a:prstGeom>
          <a:noFill/>
        </p:spPr>
        <p:txBody>
          <a:bodyPr wrap="square" rtlCol="0">
            <a:spAutoFit/>
          </a:bodyPr>
          <a:lstStyle/>
          <a:p>
            <a:r>
              <a:rPr lang="en-US" sz="1200" u="sng" dirty="0"/>
              <a:t>Patient 4257 TIL F11</a:t>
            </a:r>
          </a:p>
        </p:txBody>
      </p:sp>
      <p:sp>
        <p:nvSpPr>
          <p:cNvPr id="73" name="TextBox 72">
            <a:extLst>
              <a:ext uri="{FF2B5EF4-FFF2-40B4-BE49-F238E27FC236}">
                <a16:creationId xmlns:a16="http://schemas.microsoft.com/office/drawing/2014/main" id="{CD37595D-C6B6-4166-B27C-ED22B9317444}"/>
              </a:ext>
            </a:extLst>
          </p:cNvPr>
          <p:cNvSpPr txBox="1"/>
          <p:nvPr/>
        </p:nvSpPr>
        <p:spPr>
          <a:xfrm>
            <a:off x="1676400" y="4796135"/>
            <a:ext cx="609600" cy="461665"/>
          </a:xfrm>
          <a:prstGeom prst="rect">
            <a:avLst/>
          </a:prstGeom>
          <a:noFill/>
        </p:spPr>
        <p:txBody>
          <a:bodyPr wrap="square" rtlCol="0">
            <a:spAutoFit/>
          </a:bodyPr>
          <a:lstStyle/>
          <a:p>
            <a:pPr algn="ctr"/>
            <a:r>
              <a:rPr lang="en-US" sz="1200" dirty="0" err="1"/>
              <a:t>mut</a:t>
            </a:r>
            <a:r>
              <a:rPr lang="en-US" sz="1200" dirty="0"/>
              <a:t> NAV2</a:t>
            </a:r>
          </a:p>
        </p:txBody>
      </p:sp>
      <p:sp>
        <p:nvSpPr>
          <p:cNvPr id="74" name="TextBox 73">
            <a:extLst>
              <a:ext uri="{FF2B5EF4-FFF2-40B4-BE49-F238E27FC236}">
                <a16:creationId xmlns:a16="http://schemas.microsoft.com/office/drawing/2014/main" id="{18878940-D466-4DE8-A144-6C5D864A7880}"/>
              </a:ext>
            </a:extLst>
          </p:cNvPr>
          <p:cNvSpPr txBox="1"/>
          <p:nvPr/>
        </p:nvSpPr>
        <p:spPr>
          <a:xfrm>
            <a:off x="1600200" y="6243935"/>
            <a:ext cx="685800" cy="461665"/>
          </a:xfrm>
          <a:prstGeom prst="rect">
            <a:avLst/>
          </a:prstGeom>
          <a:noFill/>
        </p:spPr>
        <p:txBody>
          <a:bodyPr wrap="square" rtlCol="0">
            <a:spAutoFit/>
          </a:bodyPr>
          <a:lstStyle/>
          <a:p>
            <a:pPr algn="ctr"/>
            <a:r>
              <a:rPr lang="en-US" sz="1200" dirty="0" err="1"/>
              <a:t>irrel</a:t>
            </a:r>
            <a:r>
              <a:rPr lang="en-US" sz="1200" dirty="0"/>
              <a:t>. peptide</a:t>
            </a:r>
          </a:p>
        </p:txBody>
      </p:sp>
      <p:sp>
        <p:nvSpPr>
          <p:cNvPr id="76" name="TextBox 75">
            <a:extLst>
              <a:ext uri="{FF2B5EF4-FFF2-40B4-BE49-F238E27FC236}">
                <a16:creationId xmlns:a16="http://schemas.microsoft.com/office/drawing/2014/main" id="{755B3DCA-69A5-4F34-A8C0-2E9A3E9A2604}"/>
              </a:ext>
            </a:extLst>
          </p:cNvPr>
          <p:cNvSpPr txBox="1"/>
          <p:nvPr/>
        </p:nvSpPr>
        <p:spPr>
          <a:xfrm>
            <a:off x="685800" y="1338560"/>
            <a:ext cx="609600" cy="461665"/>
          </a:xfrm>
          <a:prstGeom prst="rect">
            <a:avLst/>
          </a:prstGeom>
          <a:noFill/>
        </p:spPr>
        <p:txBody>
          <a:bodyPr wrap="square" rtlCol="0">
            <a:spAutoFit/>
          </a:bodyPr>
          <a:lstStyle/>
          <a:p>
            <a:pPr algn="ctr"/>
            <a:r>
              <a:rPr lang="en-US" sz="1200" dirty="0" err="1"/>
              <a:t>mut</a:t>
            </a:r>
            <a:r>
              <a:rPr lang="en-US" sz="1200" dirty="0"/>
              <a:t> NAV2</a:t>
            </a:r>
          </a:p>
        </p:txBody>
      </p:sp>
      <p:sp>
        <p:nvSpPr>
          <p:cNvPr id="78" name="TextBox 77">
            <a:extLst>
              <a:ext uri="{FF2B5EF4-FFF2-40B4-BE49-F238E27FC236}">
                <a16:creationId xmlns:a16="http://schemas.microsoft.com/office/drawing/2014/main" id="{ED634138-0622-420E-B4F3-87959B41951D}"/>
              </a:ext>
            </a:extLst>
          </p:cNvPr>
          <p:cNvSpPr txBox="1"/>
          <p:nvPr/>
        </p:nvSpPr>
        <p:spPr>
          <a:xfrm>
            <a:off x="0" y="7848600"/>
            <a:ext cx="6858000" cy="1277273"/>
          </a:xfrm>
          <a:prstGeom prst="rect">
            <a:avLst/>
          </a:prstGeom>
          <a:solidFill>
            <a:schemeClr val="bg1"/>
          </a:solidFill>
        </p:spPr>
        <p:txBody>
          <a:bodyPr wrap="square" rtlCol="0">
            <a:spAutoFit/>
          </a:bodyPr>
          <a:lstStyle/>
          <a:p>
            <a:r>
              <a:rPr lang="en-US" sz="1100" u="sng" dirty="0"/>
              <a:t>Supplementary Figure 4: Example of loss of CD3 expression after neoantigen stimulation</a:t>
            </a:r>
          </a:p>
          <a:p>
            <a:endParaRPr lang="en-US" sz="1100" u="sng" dirty="0"/>
          </a:p>
          <a:p>
            <a:r>
              <a:rPr lang="en-US" sz="1100" dirty="0"/>
              <a:t>TIL fragment cultures from patient 4257 were screened for recognition of peptide pools, and F11 appeared to recognize a mutant NAV2 peptide upon deconvolution by ELISPOT by not by our traditional 4-1BB assay in which we first gated on CD3+ T cells and subsequently analyzed 4-1BB expression on CD4+ T cells (A). We reanalyzed the data, gating first on CD4+ T cells and subsequently analyzed 4-1BB expression on CD3+ T cells and found that 38% of the CD4+ cells expressed 4-1BB in response to the relevant peptide, but those cells did not express CD3 (B).  </a:t>
            </a:r>
          </a:p>
        </p:txBody>
      </p:sp>
      <p:cxnSp>
        <p:nvCxnSpPr>
          <p:cNvPr id="79" name="Straight Arrow Connector 78">
            <a:extLst>
              <a:ext uri="{FF2B5EF4-FFF2-40B4-BE49-F238E27FC236}">
                <a16:creationId xmlns:a16="http://schemas.microsoft.com/office/drawing/2014/main" id="{D4E0F982-A3C3-42C4-8984-D717EB45D731}"/>
              </a:ext>
            </a:extLst>
          </p:cNvPr>
          <p:cNvCxnSpPr>
            <a:cxnSpLocks/>
          </p:cNvCxnSpPr>
          <p:nvPr/>
        </p:nvCxnSpPr>
        <p:spPr>
          <a:xfrm>
            <a:off x="3810000" y="1295400"/>
            <a:ext cx="381000"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0" name="Straight Arrow Connector 79">
            <a:extLst>
              <a:ext uri="{FF2B5EF4-FFF2-40B4-BE49-F238E27FC236}">
                <a16:creationId xmlns:a16="http://schemas.microsoft.com/office/drawing/2014/main" id="{DA4A8761-1E63-4A1F-A7A3-66B98BDBF5CA}"/>
              </a:ext>
            </a:extLst>
          </p:cNvPr>
          <p:cNvCxnSpPr>
            <a:cxnSpLocks/>
          </p:cNvCxnSpPr>
          <p:nvPr/>
        </p:nvCxnSpPr>
        <p:spPr>
          <a:xfrm>
            <a:off x="3810000" y="2819400"/>
            <a:ext cx="381000"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1" name="Straight Arrow Connector 80">
            <a:extLst>
              <a:ext uri="{FF2B5EF4-FFF2-40B4-BE49-F238E27FC236}">
                <a16:creationId xmlns:a16="http://schemas.microsoft.com/office/drawing/2014/main" id="{77F8C281-085C-46CF-8E98-9EAEB2EF785D}"/>
              </a:ext>
            </a:extLst>
          </p:cNvPr>
          <p:cNvCxnSpPr>
            <a:cxnSpLocks/>
          </p:cNvCxnSpPr>
          <p:nvPr/>
        </p:nvCxnSpPr>
        <p:spPr>
          <a:xfrm>
            <a:off x="3810000" y="4724400"/>
            <a:ext cx="381000"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2" name="Straight Arrow Connector 81">
            <a:extLst>
              <a:ext uri="{FF2B5EF4-FFF2-40B4-BE49-F238E27FC236}">
                <a16:creationId xmlns:a16="http://schemas.microsoft.com/office/drawing/2014/main" id="{A25BE586-4B7C-4520-8651-702D1FEE73AA}"/>
              </a:ext>
            </a:extLst>
          </p:cNvPr>
          <p:cNvCxnSpPr>
            <a:cxnSpLocks/>
          </p:cNvCxnSpPr>
          <p:nvPr/>
        </p:nvCxnSpPr>
        <p:spPr>
          <a:xfrm>
            <a:off x="3810000" y="6248400"/>
            <a:ext cx="381000"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297350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DE571048-33A3-4FE5-87E0-A6A28A0675F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63641" r="1795" b="14174"/>
          <a:stretch/>
        </p:blipFill>
        <p:spPr>
          <a:xfrm>
            <a:off x="19053" y="1524000"/>
            <a:ext cx="6746240" cy="1143000"/>
          </a:xfrm>
          <a:prstGeom prst="rect">
            <a:avLst/>
          </a:prstGeom>
        </p:spPr>
      </p:pic>
      <p:sp>
        <p:nvSpPr>
          <p:cNvPr id="29" name="TextBox 28">
            <a:extLst>
              <a:ext uri="{FF2B5EF4-FFF2-40B4-BE49-F238E27FC236}">
                <a16:creationId xmlns:a16="http://schemas.microsoft.com/office/drawing/2014/main" id="{026F3C55-2E03-4432-B5E5-0B737D0E261D}"/>
              </a:ext>
            </a:extLst>
          </p:cNvPr>
          <p:cNvSpPr txBox="1"/>
          <p:nvPr/>
        </p:nvSpPr>
        <p:spPr>
          <a:xfrm>
            <a:off x="0" y="5715000"/>
            <a:ext cx="6858000" cy="1954381"/>
          </a:xfrm>
          <a:prstGeom prst="rect">
            <a:avLst/>
          </a:prstGeom>
          <a:solidFill>
            <a:schemeClr val="bg1"/>
          </a:solidFill>
        </p:spPr>
        <p:txBody>
          <a:bodyPr wrap="square" rtlCol="0">
            <a:spAutoFit/>
          </a:bodyPr>
          <a:lstStyle/>
          <a:p>
            <a:r>
              <a:rPr lang="en-US" sz="1100" u="sng" dirty="0"/>
              <a:t>Supplementary Figure 5: Use of high peptide concentrations in screening assays may misrepresent percentages of reactive T cells by 4-1BB analysis</a:t>
            </a:r>
          </a:p>
          <a:p>
            <a:endParaRPr lang="en-US" sz="1100" u="sng" dirty="0"/>
          </a:p>
          <a:p>
            <a:r>
              <a:rPr lang="en-US" sz="1100" dirty="0"/>
              <a:t>TIL fragment cultures from patient 4252 were screened for recognition of 16 peptide pools (PPs) encompassing 254 variant transcripts. In the preliminary screening assay, F24 appeared to recognize PPs 15 and 16 by IFN</a:t>
            </a:r>
            <a:r>
              <a:rPr lang="en-US" sz="1100" dirty="0">
                <a:latin typeface="Symbol" panose="05050102010706020507" pitchFamily="18" charset="2"/>
              </a:rPr>
              <a:t></a:t>
            </a:r>
            <a:r>
              <a:rPr lang="en-US" sz="1100" dirty="0"/>
              <a:t> ELISPOT assay, but percentages of 4-1BB+ T cells were not above background. In a subsequent assay, we evaluated recognition of additional dilutions of the PPs, and T cell responses were measured by IFN</a:t>
            </a:r>
            <a:r>
              <a:rPr lang="en-US" sz="1100" dirty="0">
                <a:latin typeface="Symbol" panose="05050102010706020507" pitchFamily="18" charset="2"/>
              </a:rPr>
              <a:t></a:t>
            </a:r>
            <a:r>
              <a:rPr lang="en-US" sz="1100" dirty="0"/>
              <a:t> ELISPOT (A) and flow cytometric analysis of 4-1BB on CD4+ T cells (C). We also evaluated the overall percentages of CD4+ T cells in the cocultures (B). Peptide concentrations are the estimated concentrations of any one peptide within the pool. There were fewer CD4+ T cells when high concentrations of peptide were used. For 4-1BB analyses, the optimal individual peptide concentration was 0.01 </a:t>
            </a:r>
            <a:r>
              <a:rPr lang="en-US" sz="1100" dirty="0">
                <a:latin typeface="Symbol" panose="05050102010706020507" pitchFamily="18" charset="2"/>
              </a:rPr>
              <a:t>m</a:t>
            </a:r>
            <a:r>
              <a:rPr lang="en-US" sz="1100" dirty="0"/>
              <a:t>g/ml for PP15 and 0.0001 </a:t>
            </a:r>
            <a:r>
              <a:rPr lang="en-US" sz="1100" dirty="0">
                <a:latin typeface="Symbol" panose="05050102010706020507" pitchFamily="18" charset="2"/>
              </a:rPr>
              <a:t>m</a:t>
            </a:r>
            <a:r>
              <a:rPr lang="en-US" sz="1100" dirty="0"/>
              <a:t>g/ml for PP16. </a:t>
            </a:r>
          </a:p>
        </p:txBody>
      </p:sp>
      <p:sp>
        <p:nvSpPr>
          <p:cNvPr id="30" name="TextBox 29">
            <a:extLst>
              <a:ext uri="{FF2B5EF4-FFF2-40B4-BE49-F238E27FC236}">
                <a16:creationId xmlns:a16="http://schemas.microsoft.com/office/drawing/2014/main" id="{BB13EF50-9810-4505-A8C6-6369262B3045}"/>
              </a:ext>
            </a:extLst>
          </p:cNvPr>
          <p:cNvSpPr txBox="1"/>
          <p:nvPr/>
        </p:nvSpPr>
        <p:spPr>
          <a:xfrm>
            <a:off x="6172200" y="2246910"/>
            <a:ext cx="571496" cy="230832"/>
          </a:xfrm>
          <a:prstGeom prst="rect">
            <a:avLst/>
          </a:prstGeom>
          <a:noFill/>
          <a:ln>
            <a:noFill/>
          </a:ln>
        </p:spPr>
        <p:txBody>
          <a:bodyPr wrap="square" rtlCol="0">
            <a:spAutoFit/>
          </a:bodyPr>
          <a:lstStyle/>
          <a:p>
            <a:pPr algn="ctr"/>
            <a:r>
              <a:rPr lang="en-US" sz="900" dirty="0">
                <a:solidFill>
                  <a:schemeClr val="bg1"/>
                </a:solidFill>
              </a:rPr>
              <a:t>PMA/Io</a:t>
            </a:r>
          </a:p>
        </p:txBody>
      </p:sp>
      <p:sp>
        <p:nvSpPr>
          <p:cNvPr id="31" name="TextBox 30">
            <a:extLst>
              <a:ext uri="{FF2B5EF4-FFF2-40B4-BE49-F238E27FC236}">
                <a16:creationId xmlns:a16="http://schemas.microsoft.com/office/drawing/2014/main" id="{6BC1E107-AAC6-455B-99B8-09482EBC3E75}"/>
              </a:ext>
            </a:extLst>
          </p:cNvPr>
          <p:cNvSpPr txBox="1"/>
          <p:nvPr/>
        </p:nvSpPr>
        <p:spPr>
          <a:xfrm>
            <a:off x="19052" y="1711278"/>
            <a:ext cx="457200" cy="230832"/>
          </a:xfrm>
          <a:prstGeom prst="rect">
            <a:avLst/>
          </a:prstGeom>
          <a:solidFill>
            <a:schemeClr val="bg1"/>
          </a:solidFill>
          <a:ln>
            <a:solidFill>
              <a:schemeClr val="tx1"/>
            </a:solidFill>
          </a:ln>
        </p:spPr>
        <p:txBody>
          <a:bodyPr wrap="square" rtlCol="0">
            <a:spAutoFit/>
          </a:bodyPr>
          <a:lstStyle/>
          <a:p>
            <a:pPr algn="ctr"/>
            <a:r>
              <a:rPr lang="en-US" sz="900" dirty="0"/>
              <a:t>PP15</a:t>
            </a:r>
          </a:p>
        </p:txBody>
      </p:sp>
      <p:sp>
        <p:nvSpPr>
          <p:cNvPr id="41" name="TextBox 40">
            <a:extLst>
              <a:ext uri="{FF2B5EF4-FFF2-40B4-BE49-F238E27FC236}">
                <a16:creationId xmlns:a16="http://schemas.microsoft.com/office/drawing/2014/main" id="{49149773-174C-4935-AACD-014874026777}"/>
              </a:ext>
            </a:extLst>
          </p:cNvPr>
          <p:cNvSpPr txBox="1"/>
          <p:nvPr/>
        </p:nvSpPr>
        <p:spPr>
          <a:xfrm>
            <a:off x="5557837" y="1711278"/>
            <a:ext cx="762000" cy="230832"/>
          </a:xfrm>
          <a:prstGeom prst="rect">
            <a:avLst/>
          </a:prstGeom>
          <a:noFill/>
          <a:ln>
            <a:noFill/>
          </a:ln>
        </p:spPr>
        <p:txBody>
          <a:bodyPr wrap="square" rtlCol="0">
            <a:spAutoFit/>
          </a:bodyPr>
          <a:lstStyle/>
          <a:p>
            <a:pPr algn="ctr"/>
            <a:r>
              <a:rPr lang="en-US" sz="900" dirty="0"/>
              <a:t>DMSO</a:t>
            </a:r>
          </a:p>
        </p:txBody>
      </p:sp>
      <p:sp>
        <p:nvSpPr>
          <p:cNvPr id="42" name="TextBox 41">
            <a:extLst>
              <a:ext uri="{FF2B5EF4-FFF2-40B4-BE49-F238E27FC236}">
                <a16:creationId xmlns:a16="http://schemas.microsoft.com/office/drawing/2014/main" id="{60F21014-51EB-45BC-96AB-3BB39319FEB9}"/>
              </a:ext>
            </a:extLst>
          </p:cNvPr>
          <p:cNvSpPr txBox="1"/>
          <p:nvPr/>
        </p:nvSpPr>
        <p:spPr>
          <a:xfrm>
            <a:off x="6096000" y="1711278"/>
            <a:ext cx="762000" cy="230832"/>
          </a:xfrm>
          <a:prstGeom prst="rect">
            <a:avLst/>
          </a:prstGeom>
          <a:noFill/>
          <a:ln>
            <a:noFill/>
          </a:ln>
        </p:spPr>
        <p:txBody>
          <a:bodyPr wrap="square" rtlCol="0">
            <a:spAutoFit/>
          </a:bodyPr>
          <a:lstStyle/>
          <a:p>
            <a:pPr algn="ctr"/>
            <a:r>
              <a:rPr lang="en-US" sz="900" dirty="0"/>
              <a:t>media</a:t>
            </a:r>
          </a:p>
        </p:txBody>
      </p:sp>
      <p:sp>
        <p:nvSpPr>
          <p:cNvPr id="53" name="TextBox 52">
            <a:extLst>
              <a:ext uri="{FF2B5EF4-FFF2-40B4-BE49-F238E27FC236}">
                <a16:creationId xmlns:a16="http://schemas.microsoft.com/office/drawing/2014/main" id="{7C09424B-79EA-4069-B8AA-C20EB0FE3FC8}"/>
              </a:ext>
            </a:extLst>
          </p:cNvPr>
          <p:cNvSpPr txBox="1"/>
          <p:nvPr/>
        </p:nvSpPr>
        <p:spPr>
          <a:xfrm>
            <a:off x="209548" y="1295400"/>
            <a:ext cx="685800" cy="230832"/>
          </a:xfrm>
          <a:prstGeom prst="rect">
            <a:avLst/>
          </a:prstGeom>
          <a:noFill/>
          <a:ln>
            <a:noFill/>
          </a:ln>
        </p:spPr>
        <p:txBody>
          <a:bodyPr wrap="square" rtlCol="0">
            <a:spAutoFit/>
          </a:bodyPr>
          <a:lstStyle/>
          <a:p>
            <a:pPr algn="ctr"/>
            <a:r>
              <a:rPr lang="en-US" sz="900" dirty="0"/>
              <a:t>10</a:t>
            </a:r>
            <a:r>
              <a:rPr lang="en-US" sz="900" baseline="30000" dirty="0"/>
              <a:t>1</a:t>
            </a:r>
            <a:endParaRPr lang="en-US" sz="900" dirty="0"/>
          </a:p>
        </p:txBody>
      </p:sp>
      <p:sp>
        <p:nvSpPr>
          <p:cNvPr id="63" name="TextBox 62">
            <a:extLst>
              <a:ext uri="{FF2B5EF4-FFF2-40B4-BE49-F238E27FC236}">
                <a16:creationId xmlns:a16="http://schemas.microsoft.com/office/drawing/2014/main" id="{521CDF05-EA4E-4573-ADD4-FA18547D438B}"/>
              </a:ext>
            </a:extLst>
          </p:cNvPr>
          <p:cNvSpPr txBox="1"/>
          <p:nvPr/>
        </p:nvSpPr>
        <p:spPr>
          <a:xfrm>
            <a:off x="19052" y="2244678"/>
            <a:ext cx="457200" cy="230832"/>
          </a:xfrm>
          <a:prstGeom prst="rect">
            <a:avLst/>
          </a:prstGeom>
          <a:solidFill>
            <a:schemeClr val="bg1"/>
          </a:solidFill>
          <a:ln>
            <a:solidFill>
              <a:schemeClr val="tx1"/>
            </a:solidFill>
          </a:ln>
        </p:spPr>
        <p:txBody>
          <a:bodyPr wrap="square" rtlCol="0">
            <a:spAutoFit/>
          </a:bodyPr>
          <a:lstStyle/>
          <a:p>
            <a:pPr algn="ctr"/>
            <a:r>
              <a:rPr lang="en-US" sz="900" dirty="0"/>
              <a:t>PP16</a:t>
            </a:r>
          </a:p>
        </p:txBody>
      </p:sp>
      <p:sp>
        <p:nvSpPr>
          <p:cNvPr id="64" name="TextBox 63">
            <a:extLst>
              <a:ext uri="{FF2B5EF4-FFF2-40B4-BE49-F238E27FC236}">
                <a16:creationId xmlns:a16="http://schemas.microsoft.com/office/drawing/2014/main" id="{559743B3-4EC1-49A0-8016-F4020E5EF22E}"/>
              </a:ext>
            </a:extLst>
          </p:cNvPr>
          <p:cNvSpPr txBox="1"/>
          <p:nvPr/>
        </p:nvSpPr>
        <p:spPr>
          <a:xfrm>
            <a:off x="0" y="1086289"/>
            <a:ext cx="1795684" cy="246221"/>
          </a:xfrm>
          <a:prstGeom prst="rect">
            <a:avLst/>
          </a:prstGeom>
          <a:noFill/>
        </p:spPr>
        <p:txBody>
          <a:bodyPr wrap="none" rtlCol="0">
            <a:spAutoFit/>
          </a:bodyPr>
          <a:lstStyle/>
          <a:p>
            <a:r>
              <a:rPr lang="en-US" sz="1000" dirty="0"/>
              <a:t>Peptide concentration (</a:t>
            </a:r>
            <a:r>
              <a:rPr lang="en-US" sz="1000" dirty="0">
                <a:latin typeface="Symbol" panose="05050102010706020507" pitchFamily="18" charset="2"/>
              </a:rPr>
              <a:t>m</a:t>
            </a:r>
            <a:r>
              <a:rPr lang="en-US" sz="1000" dirty="0"/>
              <a:t>g/ml)</a:t>
            </a:r>
          </a:p>
        </p:txBody>
      </p:sp>
      <p:sp>
        <p:nvSpPr>
          <p:cNvPr id="22" name="TextBox 21">
            <a:extLst>
              <a:ext uri="{FF2B5EF4-FFF2-40B4-BE49-F238E27FC236}">
                <a16:creationId xmlns:a16="http://schemas.microsoft.com/office/drawing/2014/main" id="{62A44024-9CEC-4CD7-8BC4-5D21386F6928}"/>
              </a:ext>
            </a:extLst>
          </p:cNvPr>
          <p:cNvSpPr txBox="1"/>
          <p:nvPr/>
        </p:nvSpPr>
        <p:spPr>
          <a:xfrm>
            <a:off x="0" y="0"/>
            <a:ext cx="2209800" cy="307777"/>
          </a:xfrm>
          <a:prstGeom prst="rect">
            <a:avLst/>
          </a:prstGeom>
          <a:noFill/>
        </p:spPr>
        <p:txBody>
          <a:bodyPr wrap="square" rtlCol="0">
            <a:spAutoFit/>
          </a:bodyPr>
          <a:lstStyle/>
          <a:p>
            <a:r>
              <a:rPr lang="en-US" sz="1400" u="sng" dirty="0"/>
              <a:t>Supplementary Figure 5</a:t>
            </a:r>
          </a:p>
        </p:txBody>
      </p:sp>
      <p:sp>
        <p:nvSpPr>
          <p:cNvPr id="23" name="TextBox 22">
            <a:extLst>
              <a:ext uri="{FF2B5EF4-FFF2-40B4-BE49-F238E27FC236}">
                <a16:creationId xmlns:a16="http://schemas.microsoft.com/office/drawing/2014/main" id="{867818C7-CF13-4F17-83F7-ED66958B98FF}"/>
              </a:ext>
            </a:extLst>
          </p:cNvPr>
          <p:cNvSpPr txBox="1"/>
          <p:nvPr/>
        </p:nvSpPr>
        <p:spPr>
          <a:xfrm>
            <a:off x="5706173" y="2244678"/>
            <a:ext cx="466027" cy="276999"/>
          </a:xfrm>
          <a:prstGeom prst="rect">
            <a:avLst/>
          </a:prstGeom>
          <a:noFill/>
          <a:ln>
            <a:noFill/>
          </a:ln>
        </p:spPr>
        <p:txBody>
          <a:bodyPr wrap="square" rtlCol="0">
            <a:spAutoFit/>
          </a:bodyPr>
          <a:lstStyle/>
          <a:p>
            <a:pPr algn="ctr"/>
            <a:r>
              <a:rPr lang="en-US" sz="1200" dirty="0"/>
              <a:t>X</a:t>
            </a:r>
          </a:p>
        </p:txBody>
      </p:sp>
      <p:sp>
        <p:nvSpPr>
          <p:cNvPr id="25" name="TextBox 24">
            <a:extLst>
              <a:ext uri="{FF2B5EF4-FFF2-40B4-BE49-F238E27FC236}">
                <a16:creationId xmlns:a16="http://schemas.microsoft.com/office/drawing/2014/main" id="{EF3C6F19-9D74-4513-83F2-A7A514707F2D}"/>
              </a:ext>
            </a:extLst>
          </p:cNvPr>
          <p:cNvSpPr txBox="1"/>
          <p:nvPr/>
        </p:nvSpPr>
        <p:spPr>
          <a:xfrm>
            <a:off x="0" y="500390"/>
            <a:ext cx="6781800" cy="261610"/>
          </a:xfrm>
          <a:prstGeom prst="rect">
            <a:avLst/>
          </a:prstGeom>
          <a:solidFill>
            <a:schemeClr val="bg1"/>
          </a:solidFill>
        </p:spPr>
        <p:txBody>
          <a:bodyPr wrap="square" rtlCol="0">
            <a:spAutoFit/>
          </a:bodyPr>
          <a:lstStyle/>
          <a:p>
            <a:r>
              <a:rPr lang="en-US" sz="1100" dirty="0"/>
              <a:t>Recognition of peptide pools 15 and 16 by F24 from patient 4252</a:t>
            </a:r>
          </a:p>
        </p:txBody>
      </p:sp>
      <p:sp>
        <p:nvSpPr>
          <p:cNvPr id="26" name="TextBox 25">
            <a:extLst>
              <a:ext uri="{FF2B5EF4-FFF2-40B4-BE49-F238E27FC236}">
                <a16:creationId xmlns:a16="http://schemas.microsoft.com/office/drawing/2014/main" id="{0546AE61-D44B-4D55-896D-E40D214FA3F1}"/>
              </a:ext>
            </a:extLst>
          </p:cNvPr>
          <p:cNvSpPr txBox="1"/>
          <p:nvPr/>
        </p:nvSpPr>
        <p:spPr>
          <a:xfrm>
            <a:off x="76200" y="805190"/>
            <a:ext cx="254000" cy="261610"/>
          </a:xfrm>
          <a:prstGeom prst="rect">
            <a:avLst/>
          </a:prstGeom>
          <a:noFill/>
          <a:ln>
            <a:solidFill>
              <a:schemeClr val="tx1"/>
            </a:solidFill>
          </a:ln>
        </p:spPr>
        <p:txBody>
          <a:bodyPr wrap="square" rtlCol="0">
            <a:spAutoFit/>
          </a:bodyPr>
          <a:lstStyle/>
          <a:p>
            <a:pPr algn="ctr"/>
            <a:r>
              <a:rPr lang="en-US" sz="1100" dirty="0"/>
              <a:t>A</a:t>
            </a:r>
          </a:p>
        </p:txBody>
      </p:sp>
      <p:sp>
        <p:nvSpPr>
          <p:cNvPr id="27" name="TextBox 26">
            <a:extLst>
              <a:ext uri="{FF2B5EF4-FFF2-40B4-BE49-F238E27FC236}">
                <a16:creationId xmlns:a16="http://schemas.microsoft.com/office/drawing/2014/main" id="{8D8648D2-46AA-45DE-8887-455A87CFB284}"/>
              </a:ext>
            </a:extLst>
          </p:cNvPr>
          <p:cNvSpPr txBox="1"/>
          <p:nvPr/>
        </p:nvSpPr>
        <p:spPr>
          <a:xfrm>
            <a:off x="76200" y="2862590"/>
            <a:ext cx="254000" cy="261610"/>
          </a:xfrm>
          <a:prstGeom prst="rect">
            <a:avLst/>
          </a:prstGeom>
          <a:noFill/>
          <a:ln>
            <a:solidFill>
              <a:schemeClr val="tx1"/>
            </a:solidFill>
          </a:ln>
        </p:spPr>
        <p:txBody>
          <a:bodyPr wrap="square" rtlCol="0">
            <a:spAutoFit/>
          </a:bodyPr>
          <a:lstStyle/>
          <a:p>
            <a:pPr algn="ctr"/>
            <a:r>
              <a:rPr lang="en-US" sz="1100" dirty="0"/>
              <a:t>B</a:t>
            </a:r>
          </a:p>
        </p:txBody>
      </p:sp>
      <p:graphicFrame>
        <p:nvGraphicFramePr>
          <p:cNvPr id="7" name="Object 6">
            <a:extLst>
              <a:ext uri="{FF2B5EF4-FFF2-40B4-BE49-F238E27FC236}">
                <a16:creationId xmlns:a16="http://schemas.microsoft.com/office/drawing/2014/main" id="{893F18A8-E90E-4AE2-A100-79E4EFACE635}"/>
              </a:ext>
            </a:extLst>
          </p:cNvPr>
          <p:cNvGraphicFramePr>
            <a:graphicFrameLocks noChangeAspect="1"/>
          </p:cNvGraphicFramePr>
          <p:nvPr>
            <p:extLst/>
          </p:nvPr>
        </p:nvGraphicFramePr>
        <p:xfrm>
          <a:off x="152400" y="3108325"/>
          <a:ext cx="3125075" cy="2454275"/>
        </p:xfrm>
        <a:graphic>
          <a:graphicData uri="http://schemas.openxmlformats.org/presentationml/2006/ole">
            <mc:AlternateContent xmlns:mc="http://schemas.openxmlformats.org/markup-compatibility/2006">
              <mc:Choice xmlns:v="urn:schemas-microsoft-com:vml" Requires="v">
                <p:oleObj spid="_x0000_s2054" name="Prism 7" r:id="rId4" imgW="3727765" imgH="2927332" progId="Prism7.Document">
                  <p:embed/>
                </p:oleObj>
              </mc:Choice>
              <mc:Fallback>
                <p:oleObj name="Prism 7" r:id="rId4" imgW="3727765" imgH="2927332" progId="Prism7.Document">
                  <p:embed/>
                  <p:pic>
                    <p:nvPicPr>
                      <p:cNvPr id="7" name="Object 6">
                        <a:extLst>
                          <a:ext uri="{FF2B5EF4-FFF2-40B4-BE49-F238E27FC236}">
                            <a16:creationId xmlns:a16="http://schemas.microsoft.com/office/drawing/2014/main" id="{893F18A8-E90E-4AE2-A100-79E4EFACE635}"/>
                          </a:ext>
                        </a:extLst>
                      </p:cNvPr>
                      <p:cNvPicPr/>
                      <p:nvPr/>
                    </p:nvPicPr>
                    <p:blipFill>
                      <a:blip r:embed="rId5"/>
                      <a:stretch>
                        <a:fillRect/>
                      </a:stretch>
                    </p:blipFill>
                    <p:spPr>
                      <a:xfrm>
                        <a:off x="152400" y="3108325"/>
                        <a:ext cx="3125075" cy="2454275"/>
                      </a:xfrm>
                      <a:prstGeom prst="rect">
                        <a:avLst/>
                      </a:prstGeom>
                    </p:spPr>
                  </p:pic>
                </p:oleObj>
              </mc:Fallback>
            </mc:AlternateContent>
          </a:graphicData>
        </a:graphic>
      </p:graphicFrame>
      <p:graphicFrame>
        <p:nvGraphicFramePr>
          <p:cNvPr id="8" name="Object 7">
            <a:extLst>
              <a:ext uri="{FF2B5EF4-FFF2-40B4-BE49-F238E27FC236}">
                <a16:creationId xmlns:a16="http://schemas.microsoft.com/office/drawing/2014/main" id="{A40711A0-D1ED-41C8-AE9B-7B59CBFF92A7}"/>
              </a:ext>
            </a:extLst>
          </p:cNvPr>
          <p:cNvGraphicFramePr>
            <a:graphicFrameLocks noChangeAspect="1"/>
          </p:cNvGraphicFramePr>
          <p:nvPr>
            <p:extLst/>
          </p:nvPr>
        </p:nvGraphicFramePr>
        <p:xfrm>
          <a:off x="3504325" y="3108325"/>
          <a:ext cx="3125075" cy="2454275"/>
        </p:xfrm>
        <a:graphic>
          <a:graphicData uri="http://schemas.openxmlformats.org/presentationml/2006/ole">
            <mc:AlternateContent xmlns:mc="http://schemas.openxmlformats.org/markup-compatibility/2006">
              <mc:Choice xmlns:v="urn:schemas-microsoft-com:vml" Requires="v">
                <p:oleObj spid="_x0000_s2055" name="Prism 7" r:id="rId6" imgW="3727765" imgH="2927332" progId="Prism7.Document">
                  <p:embed/>
                </p:oleObj>
              </mc:Choice>
              <mc:Fallback>
                <p:oleObj name="Prism 7" r:id="rId6" imgW="3727765" imgH="2927332" progId="Prism7.Document">
                  <p:embed/>
                  <p:pic>
                    <p:nvPicPr>
                      <p:cNvPr id="8" name="Object 7">
                        <a:extLst>
                          <a:ext uri="{FF2B5EF4-FFF2-40B4-BE49-F238E27FC236}">
                            <a16:creationId xmlns:a16="http://schemas.microsoft.com/office/drawing/2014/main" id="{A40711A0-D1ED-41C8-AE9B-7B59CBFF92A7}"/>
                          </a:ext>
                        </a:extLst>
                      </p:cNvPr>
                      <p:cNvPicPr/>
                      <p:nvPr/>
                    </p:nvPicPr>
                    <p:blipFill>
                      <a:blip r:embed="rId7"/>
                      <a:stretch>
                        <a:fillRect/>
                      </a:stretch>
                    </p:blipFill>
                    <p:spPr>
                      <a:xfrm>
                        <a:off x="3504325" y="3108325"/>
                        <a:ext cx="3125075" cy="2454275"/>
                      </a:xfrm>
                      <a:prstGeom prst="rect">
                        <a:avLst/>
                      </a:prstGeom>
                    </p:spPr>
                  </p:pic>
                </p:oleObj>
              </mc:Fallback>
            </mc:AlternateContent>
          </a:graphicData>
        </a:graphic>
      </p:graphicFrame>
      <p:sp>
        <p:nvSpPr>
          <p:cNvPr id="33" name="TextBox 32">
            <a:extLst>
              <a:ext uri="{FF2B5EF4-FFF2-40B4-BE49-F238E27FC236}">
                <a16:creationId xmlns:a16="http://schemas.microsoft.com/office/drawing/2014/main" id="{38A4FD5D-4498-4E37-BEE8-A23E65E743FD}"/>
              </a:ext>
            </a:extLst>
          </p:cNvPr>
          <p:cNvSpPr txBox="1"/>
          <p:nvPr/>
        </p:nvSpPr>
        <p:spPr>
          <a:xfrm>
            <a:off x="3556000" y="2862590"/>
            <a:ext cx="254000" cy="261610"/>
          </a:xfrm>
          <a:prstGeom prst="rect">
            <a:avLst/>
          </a:prstGeom>
          <a:noFill/>
          <a:ln>
            <a:solidFill>
              <a:schemeClr val="tx1"/>
            </a:solidFill>
          </a:ln>
        </p:spPr>
        <p:txBody>
          <a:bodyPr wrap="square" rtlCol="0">
            <a:spAutoFit/>
          </a:bodyPr>
          <a:lstStyle/>
          <a:p>
            <a:pPr algn="ctr"/>
            <a:r>
              <a:rPr lang="en-US" sz="1100" dirty="0"/>
              <a:t>C</a:t>
            </a:r>
          </a:p>
        </p:txBody>
      </p:sp>
      <p:sp>
        <p:nvSpPr>
          <p:cNvPr id="34" name="TextBox 33">
            <a:extLst>
              <a:ext uri="{FF2B5EF4-FFF2-40B4-BE49-F238E27FC236}">
                <a16:creationId xmlns:a16="http://schemas.microsoft.com/office/drawing/2014/main" id="{35A8CA19-8349-48B1-B3AC-455BAC2BC192}"/>
              </a:ext>
            </a:extLst>
          </p:cNvPr>
          <p:cNvSpPr txBox="1"/>
          <p:nvPr/>
        </p:nvSpPr>
        <p:spPr>
          <a:xfrm>
            <a:off x="738185" y="1295400"/>
            <a:ext cx="685800" cy="230832"/>
          </a:xfrm>
          <a:prstGeom prst="rect">
            <a:avLst/>
          </a:prstGeom>
          <a:noFill/>
          <a:ln>
            <a:noFill/>
          </a:ln>
        </p:spPr>
        <p:txBody>
          <a:bodyPr wrap="square" rtlCol="0">
            <a:spAutoFit/>
          </a:bodyPr>
          <a:lstStyle/>
          <a:p>
            <a:pPr algn="ctr"/>
            <a:r>
              <a:rPr lang="en-US" sz="900" dirty="0"/>
              <a:t>10</a:t>
            </a:r>
            <a:r>
              <a:rPr lang="en-US" sz="900" baseline="30000" dirty="0"/>
              <a:t>0</a:t>
            </a:r>
            <a:endParaRPr lang="en-US" sz="900" dirty="0"/>
          </a:p>
        </p:txBody>
      </p:sp>
      <p:sp>
        <p:nvSpPr>
          <p:cNvPr id="35" name="TextBox 34">
            <a:extLst>
              <a:ext uri="{FF2B5EF4-FFF2-40B4-BE49-F238E27FC236}">
                <a16:creationId xmlns:a16="http://schemas.microsoft.com/office/drawing/2014/main" id="{154746BB-386C-484E-9EDE-F1182360A570}"/>
              </a:ext>
            </a:extLst>
          </p:cNvPr>
          <p:cNvSpPr txBox="1"/>
          <p:nvPr/>
        </p:nvSpPr>
        <p:spPr>
          <a:xfrm>
            <a:off x="1271585" y="1295400"/>
            <a:ext cx="685800" cy="230832"/>
          </a:xfrm>
          <a:prstGeom prst="rect">
            <a:avLst/>
          </a:prstGeom>
          <a:noFill/>
          <a:ln>
            <a:noFill/>
          </a:ln>
        </p:spPr>
        <p:txBody>
          <a:bodyPr wrap="square" rtlCol="0">
            <a:spAutoFit/>
          </a:bodyPr>
          <a:lstStyle/>
          <a:p>
            <a:pPr algn="ctr"/>
            <a:r>
              <a:rPr lang="en-US" sz="900" dirty="0"/>
              <a:t>10</a:t>
            </a:r>
            <a:r>
              <a:rPr lang="en-US" sz="900" baseline="30000" dirty="0"/>
              <a:t>-1</a:t>
            </a:r>
            <a:endParaRPr lang="en-US" sz="900" dirty="0"/>
          </a:p>
        </p:txBody>
      </p:sp>
      <p:sp>
        <p:nvSpPr>
          <p:cNvPr id="36" name="TextBox 35">
            <a:extLst>
              <a:ext uri="{FF2B5EF4-FFF2-40B4-BE49-F238E27FC236}">
                <a16:creationId xmlns:a16="http://schemas.microsoft.com/office/drawing/2014/main" id="{F43D1FE6-A283-4C1F-85BB-A8210F4DA194}"/>
              </a:ext>
            </a:extLst>
          </p:cNvPr>
          <p:cNvSpPr txBox="1"/>
          <p:nvPr/>
        </p:nvSpPr>
        <p:spPr>
          <a:xfrm>
            <a:off x="1814516" y="1295400"/>
            <a:ext cx="685800" cy="230832"/>
          </a:xfrm>
          <a:prstGeom prst="rect">
            <a:avLst/>
          </a:prstGeom>
          <a:noFill/>
          <a:ln>
            <a:noFill/>
          </a:ln>
        </p:spPr>
        <p:txBody>
          <a:bodyPr wrap="square" rtlCol="0">
            <a:spAutoFit/>
          </a:bodyPr>
          <a:lstStyle/>
          <a:p>
            <a:pPr algn="ctr"/>
            <a:r>
              <a:rPr lang="en-US" sz="900" dirty="0"/>
              <a:t>10</a:t>
            </a:r>
            <a:r>
              <a:rPr lang="en-US" sz="900" baseline="30000" dirty="0"/>
              <a:t>-2</a:t>
            </a:r>
            <a:endParaRPr lang="en-US" sz="900" dirty="0"/>
          </a:p>
        </p:txBody>
      </p:sp>
      <p:sp>
        <p:nvSpPr>
          <p:cNvPr id="37" name="TextBox 36">
            <a:extLst>
              <a:ext uri="{FF2B5EF4-FFF2-40B4-BE49-F238E27FC236}">
                <a16:creationId xmlns:a16="http://schemas.microsoft.com/office/drawing/2014/main" id="{276A777D-BF98-4C77-B1C5-3AEB866BBF84}"/>
              </a:ext>
            </a:extLst>
          </p:cNvPr>
          <p:cNvSpPr txBox="1"/>
          <p:nvPr/>
        </p:nvSpPr>
        <p:spPr>
          <a:xfrm>
            <a:off x="2343154" y="1295400"/>
            <a:ext cx="685800" cy="230832"/>
          </a:xfrm>
          <a:prstGeom prst="rect">
            <a:avLst/>
          </a:prstGeom>
          <a:noFill/>
          <a:ln>
            <a:noFill/>
          </a:ln>
        </p:spPr>
        <p:txBody>
          <a:bodyPr wrap="square" rtlCol="0">
            <a:spAutoFit/>
          </a:bodyPr>
          <a:lstStyle/>
          <a:p>
            <a:pPr algn="ctr"/>
            <a:r>
              <a:rPr lang="en-US" sz="900" dirty="0"/>
              <a:t>10</a:t>
            </a:r>
            <a:r>
              <a:rPr lang="en-US" sz="900" baseline="30000" dirty="0"/>
              <a:t>-3</a:t>
            </a:r>
            <a:endParaRPr lang="en-US" sz="900" dirty="0"/>
          </a:p>
        </p:txBody>
      </p:sp>
      <p:sp>
        <p:nvSpPr>
          <p:cNvPr id="38" name="TextBox 37">
            <a:extLst>
              <a:ext uri="{FF2B5EF4-FFF2-40B4-BE49-F238E27FC236}">
                <a16:creationId xmlns:a16="http://schemas.microsoft.com/office/drawing/2014/main" id="{D6D71365-579E-49DD-858D-360A1135478B}"/>
              </a:ext>
            </a:extLst>
          </p:cNvPr>
          <p:cNvSpPr txBox="1"/>
          <p:nvPr/>
        </p:nvSpPr>
        <p:spPr>
          <a:xfrm>
            <a:off x="2895600" y="1295400"/>
            <a:ext cx="685800" cy="230832"/>
          </a:xfrm>
          <a:prstGeom prst="rect">
            <a:avLst/>
          </a:prstGeom>
          <a:noFill/>
          <a:ln>
            <a:noFill/>
          </a:ln>
        </p:spPr>
        <p:txBody>
          <a:bodyPr wrap="square" rtlCol="0">
            <a:spAutoFit/>
          </a:bodyPr>
          <a:lstStyle/>
          <a:p>
            <a:pPr algn="ctr"/>
            <a:r>
              <a:rPr lang="en-US" sz="900" dirty="0"/>
              <a:t>10</a:t>
            </a:r>
            <a:r>
              <a:rPr lang="en-US" sz="900" baseline="30000" dirty="0"/>
              <a:t>-4</a:t>
            </a:r>
            <a:endParaRPr lang="en-US" sz="900" dirty="0"/>
          </a:p>
        </p:txBody>
      </p:sp>
      <p:sp>
        <p:nvSpPr>
          <p:cNvPr id="39" name="TextBox 38">
            <a:extLst>
              <a:ext uri="{FF2B5EF4-FFF2-40B4-BE49-F238E27FC236}">
                <a16:creationId xmlns:a16="http://schemas.microsoft.com/office/drawing/2014/main" id="{223FB7EB-0C62-43D2-8885-6A1A46F1531B}"/>
              </a:ext>
            </a:extLst>
          </p:cNvPr>
          <p:cNvSpPr txBox="1"/>
          <p:nvPr/>
        </p:nvSpPr>
        <p:spPr>
          <a:xfrm>
            <a:off x="3429000" y="1295400"/>
            <a:ext cx="685800" cy="230832"/>
          </a:xfrm>
          <a:prstGeom prst="rect">
            <a:avLst/>
          </a:prstGeom>
          <a:noFill/>
          <a:ln>
            <a:noFill/>
          </a:ln>
        </p:spPr>
        <p:txBody>
          <a:bodyPr wrap="square" rtlCol="0">
            <a:spAutoFit/>
          </a:bodyPr>
          <a:lstStyle/>
          <a:p>
            <a:pPr algn="ctr"/>
            <a:r>
              <a:rPr lang="en-US" sz="900" dirty="0"/>
              <a:t>10</a:t>
            </a:r>
            <a:r>
              <a:rPr lang="en-US" sz="900" baseline="30000" dirty="0"/>
              <a:t>-5</a:t>
            </a:r>
            <a:endParaRPr lang="en-US" sz="900" dirty="0"/>
          </a:p>
        </p:txBody>
      </p:sp>
      <p:sp>
        <p:nvSpPr>
          <p:cNvPr id="40" name="TextBox 39">
            <a:extLst>
              <a:ext uri="{FF2B5EF4-FFF2-40B4-BE49-F238E27FC236}">
                <a16:creationId xmlns:a16="http://schemas.microsoft.com/office/drawing/2014/main" id="{B5E6059C-4DC4-4FAC-AA4B-6AFCC53DC58D}"/>
              </a:ext>
            </a:extLst>
          </p:cNvPr>
          <p:cNvSpPr txBox="1"/>
          <p:nvPr/>
        </p:nvSpPr>
        <p:spPr>
          <a:xfrm>
            <a:off x="3962400" y="1295400"/>
            <a:ext cx="685800" cy="230832"/>
          </a:xfrm>
          <a:prstGeom prst="rect">
            <a:avLst/>
          </a:prstGeom>
          <a:noFill/>
          <a:ln>
            <a:noFill/>
          </a:ln>
        </p:spPr>
        <p:txBody>
          <a:bodyPr wrap="square" rtlCol="0">
            <a:spAutoFit/>
          </a:bodyPr>
          <a:lstStyle/>
          <a:p>
            <a:pPr algn="ctr"/>
            <a:r>
              <a:rPr lang="en-US" sz="900" dirty="0"/>
              <a:t>10</a:t>
            </a:r>
            <a:r>
              <a:rPr lang="en-US" sz="900" baseline="30000" dirty="0"/>
              <a:t>-6</a:t>
            </a:r>
            <a:endParaRPr lang="en-US" sz="900" dirty="0"/>
          </a:p>
        </p:txBody>
      </p:sp>
      <p:sp>
        <p:nvSpPr>
          <p:cNvPr id="43" name="TextBox 42">
            <a:extLst>
              <a:ext uri="{FF2B5EF4-FFF2-40B4-BE49-F238E27FC236}">
                <a16:creationId xmlns:a16="http://schemas.microsoft.com/office/drawing/2014/main" id="{249D90D9-F74D-4339-83E9-680D48A5B061}"/>
              </a:ext>
            </a:extLst>
          </p:cNvPr>
          <p:cNvSpPr txBox="1"/>
          <p:nvPr/>
        </p:nvSpPr>
        <p:spPr>
          <a:xfrm>
            <a:off x="4495800" y="1293168"/>
            <a:ext cx="685800" cy="230832"/>
          </a:xfrm>
          <a:prstGeom prst="rect">
            <a:avLst/>
          </a:prstGeom>
          <a:noFill/>
          <a:ln>
            <a:noFill/>
          </a:ln>
        </p:spPr>
        <p:txBody>
          <a:bodyPr wrap="square" rtlCol="0">
            <a:spAutoFit/>
          </a:bodyPr>
          <a:lstStyle/>
          <a:p>
            <a:pPr algn="ctr"/>
            <a:r>
              <a:rPr lang="en-US" sz="900" dirty="0"/>
              <a:t>10</a:t>
            </a:r>
            <a:r>
              <a:rPr lang="en-US" sz="900" baseline="30000" dirty="0"/>
              <a:t>-7</a:t>
            </a:r>
            <a:endParaRPr lang="en-US" sz="900" dirty="0"/>
          </a:p>
        </p:txBody>
      </p:sp>
      <p:sp>
        <p:nvSpPr>
          <p:cNvPr id="44" name="TextBox 43">
            <a:extLst>
              <a:ext uri="{FF2B5EF4-FFF2-40B4-BE49-F238E27FC236}">
                <a16:creationId xmlns:a16="http://schemas.microsoft.com/office/drawing/2014/main" id="{82B2D165-A381-433E-B3CB-1DF654CFEB24}"/>
              </a:ext>
            </a:extLst>
          </p:cNvPr>
          <p:cNvSpPr txBox="1"/>
          <p:nvPr/>
        </p:nvSpPr>
        <p:spPr>
          <a:xfrm>
            <a:off x="5029200" y="1293168"/>
            <a:ext cx="685800" cy="230832"/>
          </a:xfrm>
          <a:prstGeom prst="rect">
            <a:avLst/>
          </a:prstGeom>
          <a:noFill/>
          <a:ln>
            <a:noFill/>
          </a:ln>
        </p:spPr>
        <p:txBody>
          <a:bodyPr wrap="square" rtlCol="0">
            <a:spAutoFit/>
          </a:bodyPr>
          <a:lstStyle/>
          <a:p>
            <a:pPr algn="ctr"/>
            <a:r>
              <a:rPr lang="en-US" sz="900" dirty="0"/>
              <a:t>10</a:t>
            </a:r>
            <a:r>
              <a:rPr lang="en-US" sz="900" baseline="30000" dirty="0"/>
              <a:t>-8</a:t>
            </a:r>
            <a:endParaRPr lang="en-US" sz="900" dirty="0"/>
          </a:p>
        </p:txBody>
      </p:sp>
    </p:spTree>
    <p:extLst>
      <p:ext uri="{BB962C8B-B14F-4D97-AF65-F5344CB8AC3E}">
        <p14:creationId xmlns:p14="http://schemas.microsoft.com/office/powerpoint/2010/main" val="29128166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C3B3CEB-58C1-45BE-9539-BA861FF97DB2}"/>
              </a:ext>
            </a:extLst>
          </p:cNvPr>
          <p:cNvSpPr txBox="1"/>
          <p:nvPr/>
        </p:nvSpPr>
        <p:spPr>
          <a:xfrm>
            <a:off x="76200" y="3200400"/>
            <a:ext cx="6705600" cy="2123658"/>
          </a:xfrm>
          <a:prstGeom prst="rect">
            <a:avLst/>
          </a:prstGeom>
          <a:noFill/>
        </p:spPr>
        <p:txBody>
          <a:bodyPr wrap="square" rtlCol="0">
            <a:spAutoFit/>
          </a:bodyPr>
          <a:lstStyle/>
          <a:p>
            <a:r>
              <a:rPr lang="en-US" sz="1100" u="sng" dirty="0"/>
              <a:t>Supplementary Figure 6: Number of neoantigens identified by screening both TMGs and PPs</a:t>
            </a:r>
            <a:r>
              <a:rPr lang="en-US" sz="1100" dirty="0"/>
              <a:t>.</a:t>
            </a:r>
          </a:p>
          <a:p>
            <a:endParaRPr lang="en-US" sz="1100" dirty="0"/>
          </a:p>
          <a:p>
            <a:r>
              <a:rPr lang="en-US" sz="1100" dirty="0"/>
              <a:t>We screened 62 patients for neoantigen reactive TIL using both TMGs and PPs. From these patients we identified 55 CD4 epitopes and 43 CD8 neoantigens that were included in both TMGs and PPs in the original screening. This graph represents the numbers of CD4 and CD8 neoantigens that were originally detected using both TMG and PP formats or using TMG or PP formats alone in the preliminary screening assays. 26 (47%) of the CD4 neoantigens and 28 (65%) of the CD8 neoantigens were recognized in both TMG and PP formats. 28 (51%) of the CD4 neoantigens were only detected using PPs, and 10 (23%) of the CD8 neoantigens were only detected using TMGs in the preliminary screening assays. In subsequent assays, individual 25 amino acid peptides were pulsed onto autologous DCs at ~10-20 fold higher concentrations than in the original screening assays, and all neoantigens could be detected, including the CD8 neoantigens that were only detected using TMGs in the preliminary screening assays.   </a:t>
            </a:r>
          </a:p>
        </p:txBody>
      </p:sp>
      <p:sp>
        <p:nvSpPr>
          <p:cNvPr id="17" name="TextBox 16">
            <a:extLst>
              <a:ext uri="{FF2B5EF4-FFF2-40B4-BE49-F238E27FC236}">
                <a16:creationId xmlns:a16="http://schemas.microsoft.com/office/drawing/2014/main" id="{D17218EB-F1A8-4510-9A5F-275946A9A2BF}"/>
              </a:ext>
            </a:extLst>
          </p:cNvPr>
          <p:cNvSpPr txBox="1"/>
          <p:nvPr/>
        </p:nvSpPr>
        <p:spPr>
          <a:xfrm>
            <a:off x="0" y="0"/>
            <a:ext cx="2209800" cy="307777"/>
          </a:xfrm>
          <a:prstGeom prst="rect">
            <a:avLst/>
          </a:prstGeom>
          <a:noFill/>
        </p:spPr>
        <p:txBody>
          <a:bodyPr wrap="square" rtlCol="0">
            <a:spAutoFit/>
          </a:bodyPr>
          <a:lstStyle/>
          <a:p>
            <a:r>
              <a:rPr lang="en-US" sz="1400" u="sng" dirty="0"/>
              <a:t>Supplementary Figure 6</a:t>
            </a:r>
          </a:p>
        </p:txBody>
      </p:sp>
      <p:graphicFrame>
        <p:nvGraphicFramePr>
          <p:cNvPr id="2" name="Object 1">
            <a:extLst>
              <a:ext uri="{FF2B5EF4-FFF2-40B4-BE49-F238E27FC236}">
                <a16:creationId xmlns:a16="http://schemas.microsoft.com/office/drawing/2014/main" id="{9F142443-F38D-454F-8EEB-4F792A90F6B7}"/>
              </a:ext>
            </a:extLst>
          </p:cNvPr>
          <p:cNvGraphicFramePr>
            <a:graphicFrameLocks noChangeAspect="1"/>
          </p:cNvGraphicFramePr>
          <p:nvPr>
            <p:extLst/>
          </p:nvPr>
        </p:nvGraphicFramePr>
        <p:xfrm>
          <a:off x="704850" y="457200"/>
          <a:ext cx="4365625" cy="2620963"/>
        </p:xfrm>
        <a:graphic>
          <a:graphicData uri="http://schemas.openxmlformats.org/presentationml/2006/ole">
            <mc:AlternateContent xmlns:mc="http://schemas.openxmlformats.org/markup-compatibility/2006">
              <mc:Choice xmlns:v="urn:schemas-microsoft-com:vml" Requires="v">
                <p:oleObj spid="_x0000_s3076" name="Prism 7" r:id="rId3" imgW="8051194" imgH="4834708" progId="Prism7.Document">
                  <p:embed/>
                </p:oleObj>
              </mc:Choice>
              <mc:Fallback>
                <p:oleObj name="Prism 7" r:id="rId3" imgW="8051194" imgH="4834708" progId="Prism7.Document">
                  <p:embed/>
                  <p:pic>
                    <p:nvPicPr>
                      <p:cNvPr id="2" name="Object 1">
                        <a:extLst>
                          <a:ext uri="{FF2B5EF4-FFF2-40B4-BE49-F238E27FC236}">
                            <a16:creationId xmlns:a16="http://schemas.microsoft.com/office/drawing/2014/main" id="{9F142443-F38D-454F-8EEB-4F792A90F6B7}"/>
                          </a:ext>
                        </a:extLst>
                      </p:cNvPr>
                      <p:cNvPicPr/>
                      <p:nvPr/>
                    </p:nvPicPr>
                    <p:blipFill>
                      <a:blip r:embed="rId4"/>
                      <a:stretch>
                        <a:fillRect/>
                      </a:stretch>
                    </p:blipFill>
                    <p:spPr>
                      <a:xfrm>
                        <a:off x="704850" y="457200"/>
                        <a:ext cx="4365625" cy="2620963"/>
                      </a:xfrm>
                      <a:prstGeom prst="rect">
                        <a:avLst/>
                      </a:prstGeom>
                    </p:spPr>
                  </p:pic>
                </p:oleObj>
              </mc:Fallback>
            </mc:AlternateContent>
          </a:graphicData>
        </a:graphic>
      </p:graphicFrame>
    </p:spTree>
    <p:extLst>
      <p:ext uri="{BB962C8B-B14F-4D97-AF65-F5344CB8AC3E}">
        <p14:creationId xmlns:p14="http://schemas.microsoft.com/office/powerpoint/2010/main" val="12232986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C3B3CEB-58C1-45BE-9539-BA861FF97DB2}"/>
              </a:ext>
            </a:extLst>
          </p:cNvPr>
          <p:cNvSpPr txBox="1"/>
          <p:nvPr/>
        </p:nvSpPr>
        <p:spPr>
          <a:xfrm>
            <a:off x="76200" y="5867400"/>
            <a:ext cx="6705600" cy="2292935"/>
          </a:xfrm>
          <a:prstGeom prst="rect">
            <a:avLst/>
          </a:prstGeom>
          <a:noFill/>
        </p:spPr>
        <p:txBody>
          <a:bodyPr wrap="square" rtlCol="0">
            <a:spAutoFit/>
          </a:bodyPr>
          <a:lstStyle/>
          <a:p>
            <a:r>
              <a:rPr lang="en-US" sz="1100" u="sng" dirty="0"/>
              <a:t>Supplementary Figure 7: TIL composition can change over time, and mutation reactive T cells may only be present at low frequency in the expanded cell product</a:t>
            </a:r>
            <a:r>
              <a:rPr lang="en-US" sz="1100" dirty="0"/>
              <a:t>.</a:t>
            </a:r>
          </a:p>
          <a:p>
            <a:endParaRPr lang="en-US" sz="1100" dirty="0"/>
          </a:p>
          <a:p>
            <a:r>
              <a:rPr lang="en-US" sz="1100" dirty="0"/>
              <a:t>As previously reported, T cells from F2 of a patient with metastatic colorectal cancer (3971) specifically recognized mutated CASP8, encoded by TMG1 (Tran et al. Science. 2015). This fragment was cultured in vitro for 29 days and cryopreserved. It was later thawed and cultured for 2 additional days (pre-REP d31) at which point it was put into a rapid expansion protocol (REP) with irradiated PBMC feeder cells, anti-CD3 (OKT3), and IL2 and allowed to expand for 14 days (post-REP d14). (A) The percentages of CD8+ and CD4+ T cells in F2 were measured by flow cytometry after gating for live CD3+ T cells at the indicated time points. (B) F2 was cocultured ~20 hours with autologous DCs electroporated with TMG1 at the indicated time points, and 41BB expression on CD8+ T cells was measured by flow cytometry. To estimate the percent of TMG1 reactive T cells at each time point, the background %41BB+ (of CD8+ T cells) was subtracted from that in response to TMG1, and that percentage was multiplied by the %CD8+ T cells. </a:t>
            </a:r>
          </a:p>
        </p:txBody>
      </p:sp>
      <p:graphicFrame>
        <p:nvGraphicFramePr>
          <p:cNvPr id="7" name="Object 6">
            <a:extLst>
              <a:ext uri="{FF2B5EF4-FFF2-40B4-BE49-F238E27FC236}">
                <a16:creationId xmlns:a16="http://schemas.microsoft.com/office/drawing/2014/main" id="{28D92D5F-CC5C-481C-AB0F-F23C052DE9D3}"/>
              </a:ext>
            </a:extLst>
          </p:cNvPr>
          <p:cNvGraphicFramePr>
            <a:graphicFrameLocks noChangeAspect="1"/>
          </p:cNvGraphicFramePr>
          <p:nvPr>
            <p:extLst/>
          </p:nvPr>
        </p:nvGraphicFramePr>
        <p:xfrm>
          <a:off x="822325" y="3386138"/>
          <a:ext cx="1774825" cy="1898650"/>
        </p:xfrm>
        <a:graphic>
          <a:graphicData uri="http://schemas.openxmlformats.org/presentationml/2006/ole">
            <mc:AlternateContent xmlns:mc="http://schemas.openxmlformats.org/markup-compatibility/2006">
              <mc:Choice xmlns:v="urn:schemas-microsoft-com:vml" Requires="v">
                <p:oleObj spid="_x0000_s4106" name="Prism 7" r:id="rId3" imgW="2945550" imgH="3148467" progId="Prism7.Document">
                  <p:embed/>
                </p:oleObj>
              </mc:Choice>
              <mc:Fallback>
                <p:oleObj name="Prism 7" r:id="rId3" imgW="2945550" imgH="3148467" progId="Prism7.Document">
                  <p:embed/>
                  <p:pic>
                    <p:nvPicPr>
                      <p:cNvPr id="7" name="Object 6">
                        <a:extLst>
                          <a:ext uri="{FF2B5EF4-FFF2-40B4-BE49-F238E27FC236}">
                            <a16:creationId xmlns:a16="http://schemas.microsoft.com/office/drawing/2014/main" id="{28D92D5F-CC5C-481C-AB0F-F23C052DE9D3}"/>
                          </a:ext>
                        </a:extLst>
                      </p:cNvPr>
                      <p:cNvPicPr/>
                      <p:nvPr/>
                    </p:nvPicPr>
                    <p:blipFill>
                      <a:blip r:embed="rId4"/>
                      <a:stretch>
                        <a:fillRect/>
                      </a:stretch>
                    </p:blipFill>
                    <p:spPr>
                      <a:xfrm>
                        <a:off x="822325" y="3386138"/>
                        <a:ext cx="1774825" cy="1898650"/>
                      </a:xfrm>
                      <a:prstGeom prst="rect">
                        <a:avLst/>
                      </a:prstGeom>
                    </p:spPr>
                  </p:pic>
                </p:oleObj>
              </mc:Fallback>
            </mc:AlternateContent>
          </a:graphicData>
        </a:graphic>
      </p:graphicFrame>
      <p:graphicFrame>
        <p:nvGraphicFramePr>
          <p:cNvPr id="8" name="Object 7">
            <a:extLst>
              <a:ext uri="{FF2B5EF4-FFF2-40B4-BE49-F238E27FC236}">
                <a16:creationId xmlns:a16="http://schemas.microsoft.com/office/drawing/2014/main" id="{5B77870D-AC37-44DC-B49E-EFFBA2D0CC79}"/>
              </a:ext>
            </a:extLst>
          </p:cNvPr>
          <p:cNvGraphicFramePr>
            <a:graphicFrameLocks noChangeAspect="1"/>
          </p:cNvGraphicFramePr>
          <p:nvPr>
            <p:extLst/>
          </p:nvPr>
        </p:nvGraphicFramePr>
        <p:xfrm>
          <a:off x="3361690" y="3380164"/>
          <a:ext cx="1708150" cy="1905000"/>
        </p:xfrm>
        <a:graphic>
          <a:graphicData uri="http://schemas.openxmlformats.org/presentationml/2006/ole">
            <mc:AlternateContent xmlns:mc="http://schemas.openxmlformats.org/markup-compatibility/2006">
              <mc:Choice xmlns:v="urn:schemas-microsoft-com:vml" Requires="v">
                <p:oleObj spid="_x0000_s4107" name="Prism 7" r:id="rId5" imgW="2822023" imgH="3148467" progId="Prism7.Document">
                  <p:embed/>
                </p:oleObj>
              </mc:Choice>
              <mc:Fallback>
                <p:oleObj name="Prism 7" r:id="rId5" imgW="2822023" imgH="3148467" progId="Prism7.Document">
                  <p:embed/>
                  <p:pic>
                    <p:nvPicPr>
                      <p:cNvPr id="8" name="Object 7">
                        <a:extLst>
                          <a:ext uri="{FF2B5EF4-FFF2-40B4-BE49-F238E27FC236}">
                            <a16:creationId xmlns:a16="http://schemas.microsoft.com/office/drawing/2014/main" id="{5B77870D-AC37-44DC-B49E-EFFBA2D0CC79}"/>
                          </a:ext>
                        </a:extLst>
                      </p:cNvPr>
                      <p:cNvPicPr/>
                      <p:nvPr/>
                    </p:nvPicPr>
                    <p:blipFill>
                      <a:blip r:embed="rId6"/>
                      <a:stretch>
                        <a:fillRect/>
                      </a:stretch>
                    </p:blipFill>
                    <p:spPr>
                      <a:xfrm>
                        <a:off x="3361690" y="3380164"/>
                        <a:ext cx="1708150" cy="1905000"/>
                      </a:xfrm>
                      <a:prstGeom prst="rect">
                        <a:avLst/>
                      </a:prstGeom>
                    </p:spPr>
                  </p:pic>
                </p:oleObj>
              </mc:Fallback>
            </mc:AlternateContent>
          </a:graphicData>
        </a:graphic>
      </p:graphicFrame>
      <p:graphicFrame>
        <p:nvGraphicFramePr>
          <p:cNvPr id="9" name="Object 8">
            <a:extLst>
              <a:ext uri="{FF2B5EF4-FFF2-40B4-BE49-F238E27FC236}">
                <a16:creationId xmlns:a16="http://schemas.microsoft.com/office/drawing/2014/main" id="{11BEF593-D920-4043-AFBB-D3339B95298D}"/>
              </a:ext>
            </a:extLst>
          </p:cNvPr>
          <p:cNvGraphicFramePr>
            <a:graphicFrameLocks noChangeAspect="1"/>
          </p:cNvGraphicFramePr>
          <p:nvPr>
            <p:extLst/>
          </p:nvPr>
        </p:nvGraphicFramePr>
        <p:xfrm>
          <a:off x="1808163" y="3379788"/>
          <a:ext cx="2005012" cy="1909762"/>
        </p:xfrm>
        <a:graphic>
          <a:graphicData uri="http://schemas.openxmlformats.org/presentationml/2006/ole">
            <mc:AlternateContent xmlns:mc="http://schemas.openxmlformats.org/markup-compatibility/2006">
              <mc:Choice xmlns:v="urn:schemas-microsoft-com:vml" Requires="v">
                <p:oleObj spid="_x0000_s4108" name="Prism 7" r:id="rId7" imgW="3306766" imgH="3148467" progId="Prism7.Document">
                  <p:embed/>
                </p:oleObj>
              </mc:Choice>
              <mc:Fallback>
                <p:oleObj name="Prism 7" r:id="rId7" imgW="3306766" imgH="3148467" progId="Prism7.Document">
                  <p:embed/>
                  <p:pic>
                    <p:nvPicPr>
                      <p:cNvPr id="9" name="Object 8">
                        <a:extLst>
                          <a:ext uri="{FF2B5EF4-FFF2-40B4-BE49-F238E27FC236}">
                            <a16:creationId xmlns:a16="http://schemas.microsoft.com/office/drawing/2014/main" id="{11BEF593-D920-4043-AFBB-D3339B95298D}"/>
                          </a:ext>
                        </a:extLst>
                      </p:cNvPr>
                      <p:cNvPicPr/>
                      <p:nvPr/>
                    </p:nvPicPr>
                    <p:blipFill>
                      <a:blip r:embed="rId8"/>
                      <a:stretch>
                        <a:fillRect/>
                      </a:stretch>
                    </p:blipFill>
                    <p:spPr>
                      <a:xfrm>
                        <a:off x="1808163" y="3379788"/>
                        <a:ext cx="2005012" cy="1909762"/>
                      </a:xfrm>
                      <a:prstGeom prst="rect">
                        <a:avLst/>
                      </a:prstGeom>
                    </p:spPr>
                  </p:pic>
                </p:oleObj>
              </mc:Fallback>
            </mc:AlternateContent>
          </a:graphicData>
        </a:graphic>
      </p:graphicFrame>
      <p:sp>
        <p:nvSpPr>
          <p:cNvPr id="10" name="TextBox 9">
            <a:extLst>
              <a:ext uri="{FF2B5EF4-FFF2-40B4-BE49-F238E27FC236}">
                <a16:creationId xmlns:a16="http://schemas.microsoft.com/office/drawing/2014/main" id="{0E96ACCA-73F3-442E-B404-0E566F681E8E}"/>
              </a:ext>
            </a:extLst>
          </p:cNvPr>
          <p:cNvSpPr txBox="1"/>
          <p:nvPr/>
        </p:nvSpPr>
        <p:spPr>
          <a:xfrm>
            <a:off x="228600" y="5181600"/>
            <a:ext cx="1601052" cy="461665"/>
          </a:xfrm>
          <a:prstGeom prst="rect">
            <a:avLst/>
          </a:prstGeom>
          <a:noFill/>
        </p:spPr>
        <p:txBody>
          <a:bodyPr wrap="square" rtlCol="0">
            <a:spAutoFit/>
          </a:bodyPr>
          <a:lstStyle/>
          <a:p>
            <a:r>
              <a:rPr lang="en-US" sz="1200" dirty="0">
                <a:latin typeface="+mn-lt"/>
              </a:rPr>
              <a:t>%TMG1 reactive</a:t>
            </a:r>
          </a:p>
          <a:p>
            <a:r>
              <a:rPr lang="en-US" sz="1200" dirty="0">
                <a:latin typeface="+mn-lt"/>
              </a:rPr>
              <a:t>cells (of </a:t>
            </a:r>
            <a:r>
              <a:rPr lang="en-US" sz="1200" dirty="0"/>
              <a:t>total CD3</a:t>
            </a:r>
            <a:r>
              <a:rPr lang="en-US" sz="1200" dirty="0">
                <a:latin typeface="+mn-lt"/>
              </a:rPr>
              <a:t>):</a:t>
            </a:r>
          </a:p>
        </p:txBody>
      </p:sp>
      <p:sp>
        <p:nvSpPr>
          <p:cNvPr id="11" name="TextBox 10">
            <a:extLst>
              <a:ext uri="{FF2B5EF4-FFF2-40B4-BE49-F238E27FC236}">
                <a16:creationId xmlns:a16="http://schemas.microsoft.com/office/drawing/2014/main" id="{FBED3D61-13AE-4C97-9187-7C3B1798324E}"/>
              </a:ext>
            </a:extLst>
          </p:cNvPr>
          <p:cNvSpPr txBox="1"/>
          <p:nvPr/>
        </p:nvSpPr>
        <p:spPr>
          <a:xfrm>
            <a:off x="1487269" y="5361801"/>
            <a:ext cx="646331" cy="276999"/>
          </a:xfrm>
          <a:prstGeom prst="rect">
            <a:avLst/>
          </a:prstGeom>
          <a:noFill/>
        </p:spPr>
        <p:txBody>
          <a:bodyPr wrap="none" rtlCol="0">
            <a:spAutoFit/>
          </a:bodyPr>
          <a:lstStyle/>
          <a:p>
            <a:r>
              <a:rPr lang="en-US" sz="1200" dirty="0">
                <a:latin typeface="+mn-lt"/>
              </a:rPr>
              <a:t>~30.9%</a:t>
            </a:r>
          </a:p>
        </p:txBody>
      </p:sp>
      <p:sp>
        <p:nvSpPr>
          <p:cNvPr id="12" name="TextBox 11">
            <a:extLst>
              <a:ext uri="{FF2B5EF4-FFF2-40B4-BE49-F238E27FC236}">
                <a16:creationId xmlns:a16="http://schemas.microsoft.com/office/drawing/2014/main" id="{F5FBF0A8-69E7-4B98-8186-27B60847E64C}"/>
              </a:ext>
            </a:extLst>
          </p:cNvPr>
          <p:cNvSpPr txBox="1"/>
          <p:nvPr/>
        </p:nvSpPr>
        <p:spPr>
          <a:xfrm>
            <a:off x="2708816" y="5361801"/>
            <a:ext cx="567784" cy="276999"/>
          </a:xfrm>
          <a:prstGeom prst="rect">
            <a:avLst/>
          </a:prstGeom>
          <a:noFill/>
        </p:spPr>
        <p:txBody>
          <a:bodyPr wrap="none" rtlCol="0">
            <a:spAutoFit/>
          </a:bodyPr>
          <a:lstStyle/>
          <a:p>
            <a:r>
              <a:rPr lang="en-US" sz="1200" dirty="0">
                <a:latin typeface="+mn-lt"/>
              </a:rPr>
              <a:t>~2.5%</a:t>
            </a:r>
          </a:p>
        </p:txBody>
      </p:sp>
      <p:sp>
        <p:nvSpPr>
          <p:cNvPr id="13" name="TextBox 12">
            <a:extLst>
              <a:ext uri="{FF2B5EF4-FFF2-40B4-BE49-F238E27FC236}">
                <a16:creationId xmlns:a16="http://schemas.microsoft.com/office/drawing/2014/main" id="{BB960869-037B-4BE3-BD76-FF17D4D17719}"/>
              </a:ext>
            </a:extLst>
          </p:cNvPr>
          <p:cNvSpPr txBox="1"/>
          <p:nvPr/>
        </p:nvSpPr>
        <p:spPr>
          <a:xfrm>
            <a:off x="3702325" y="5361801"/>
            <a:ext cx="1022075" cy="276999"/>
          </a:xfrm>
          <a:prstGeom prst="rect">
            <a:avLst/>
          </a:prstGeom>
          <a:noFill/>
        </p:spPr>
        <p:txBody>
          <a:bodyPr wrap="none" rtlCol="0">
            <a:spAutoFit/>
          </a:bodyPr>
          <a:lstStyle/>
          <a:p>
            <a:r>
              <a:rPr lang="en-US" sz="1200" dirty="0">
                <a:latin typeface="+mn-lt"/>
              </a:rPr>
              <a:t>Not Detected</a:t>
            </a:r>
          </a:p>
        </p:txBody>
      </p:sp>
      <p:sp>
        <p:nvSpPr>
          <p:cNvPr id="14" name="TextBox 13">
            <a:extLst>
              <a:ext uri="{FF2B5EF4-FFF2-40B4-BE49-F238E27FC236}">
                <a16:creationId xmlns:a16="http://schemas.microsoft.com/office/drawing/2014/main" id="{45290767-47B8-44AB-9A6E-616C91756712}"/>
              </a:ext>
            </a:extLst>
          </p:cNvPr>
          <p:cNvSpPr txBox="1"/>
          <p:nvPr/>
        </p:nvSpPr>
        <p:spPr>
          <a:xfrm>
            <a:off x="1295400" y="3228201"/>
            <a:ext cx="950453" cy="276999"/>
          </a:xfrm>
          <a:prstGeom prst="rect">
            <a:avLst/>
          </a:prstGeom>
          <a:noFill/>
        </p:spPr>
        <p:txBody>
          <a:bodyPr wrap="none" rtlCol="0">
            <a:spAutoFit/>
          </a:bodyPr>
          <a:lstStyle/>
          <a:p>
            <a:r>
              <a:rPr lang="en-US" sz="1200" dirty="0"/>
              <a:t>pre-REP </a:t>
            </a:r>
            <a:r>
              <a:rPr lang="en-US" sz="1200" dirty="0">
                <a:latin typeface="+mn-lt"/>
              </a:rPr>
              <a:t>d18</a:t>
            </a:r>
          </a:p>
        </p:txBody>
      </p:sp>
      <p:sp>
        <p:nvSpPr>
          <p:cNvPr id="15" name="TextBox 14">
            <a:extLst>
              <a:ext uri="{FF2B5EF4-FFF2-40B4-BE49-F238E27FC236}">
                <a16:creationId xmlns:a16="http://schemas.microsoft.com/office/drawing/2014/main" id="{DD91108A-9C05-4602-BE68-37CACEF720BA}"/>
              </a:ext>
            </a:extLst>
          </p:cNvPr>
          <p:cNvSpPr txBox="1"/>
          <p:nvPr/>
        </p:nvSpPr>
        <p:spPr>
          <a:xfrm>
            <a:off x="2478547" y="3228201"/>
            <a:ext cx="950453" cy="276999"/>
          </a:xfrm>
          <a:prstGeom prst="rect">
            <a:avLst/>
          </a:prstGeom>
          <a:noFill/>
        </p:spPr>
        <p:txBody>
          <a:bodyPr wrap="none" rtlCol="0">
            <a:spAutoFit/>
          </a:bodyPr>
          <a:lstStyle/>
          <a:p>
            <a:r>
              <a:rPr lang="en-US" sz="1200" dirty="0">
                <a:latin typeface="+mn-lt"/>
              </a:rPr>
              <a:t>pre-REP d31</a:t>
            </a:r>
          </a:p>
        </p:txBody>
      </p:sp>
      <p:sp>
        <p:nvSpPr>
          <p:cNvPr id="16" name="TextBox 15">
            <a:extLst>
              <a:ext uri="{FF2B5EF4-FFF2-40B4-BE49-F238E27FC236}">
                <a16:creationId xmlns:a16="http://schemas.microsoft.com/office/drawing/2014/main" id="{71AAB4B1-EDEC-4CAD-8843-AC3EEC261E14}"/>
              </a:ext>
            </a:extLst>
          </p:cNvPr>
          <p:cNvSpPr txBox="1"/>
          <p:nvPr/>
        </p:nvSpPr>
        <p:spPr>
          <a:xfrm>
            <a:off x="3733037" y="3228201"/>
            <a:ext cx="1050159" cy="276999"/>
          </a:xfrm>
          <a:prstGeom prst="rect">
            <a:avLst/>
          </a:prstGeom>
          <a:noFill/>
        </p:spPr>
        <p:txBody>
          <a:bodyPr wrap="none" rtlCol="0">
            <a:spAutoFit/>
          </a:bodyPr>
          <a:lstStyle/>
          <a:p>
            <a:r>
              <a:rPr lang="en-US" sz="1200" dirty="0">
                <a:latin typeface="+mn-lt"/>
              </a:rPr>
              <a:t>post</a:t>
            </a:r>
            <a:r>
              <a:rPr lang="en-US" sz="1200" dirty="0"/>
              <a:t>-REP </a:t>
            </a:r>
            <a:r>
              <a:rPr lang="en-US" sz="1200" dirty="0">
                <a:latin typeface="+mn-lt"/>
              </a:rPr>
              <a:t>d14</a:t>
            </a:r>
          </a:p>
        </p:txBody>
      </p:sp>
      <p:graphicFrame>
        <p:nvGraphicFramePr>
          <p:cNvPr id="19" name="Object 18">
            <a:extLst>
              <a:ext uri="{FF2B5EF4-FFF2-40B4-BE49-F238E27FC236}">
                <a16:creationId xmlns:a16="http://schemas.microsoft.com/office/drawing/2014/main" id="{CE5F805E-BE36-4BD4-AB04-E096ED8C49E1}"/>
              </a:ext>
            </a:extLst>
          </p:cNvPr>
          <p:cNvGraphicFramePr>
            <a:graphicFrameLocks noChangeAspect="1"/>
          </p:cNvGraphicFramePr>
          <p:nvPr>
            <p:extLst/>
          </p:nvPr>
        </p:nvGraphicFramePr>
        <p:xfrm>
          <a:off x="706438" y="847725"/>
          <a:ext cx="2352675" cy="2139950"/>
        </p:xfrm>
        <a:graphic>
          <a:graphicData uri="http://schemas.openxmlformats.org/presentationml/2006/ole">
            <mc:AlternateContent xmlns:mc="http://schemas.openxmlformats.org/markup-compatibility/2006">
              <mc:Choice xmlns:v="urn:schemas-microsoft-com:vml" Requires="v">
                <p:oleObj spid="_x0000_s4109" name="Prism 7" r:id="rId9" imgW="3640612" imgH="3311616" progId="Prism7.Document">
                  <p:embed/>
                </p:oleObj>
              </mc:Choice>
              <mc:Fallback>
                <p:oleObj name="Prism 7" r:id="rId9" imgW="3640612" imgH="3311616" progId="Prism7.Document">
                  <p:embed/>
                  <p:pic>
                    <p:nvPicPr>
                      <p:cNvPr id="19" name="Object 18">
                        <a:extLst>
                          <a:ext uri="{FF2B5EF4-FFF2-40B4-BE49-F238E27FC236}">
                            <a16:creationId xmlns:a16="http://schemas.microsoft.com/office/drawing/2014/main" id="{CE5F805E-BE36-4BD4-AB04-E096ED8C49E1}"/>
                          </a:ext>
                        </a:extLst>
                      </p:cNvPr>
                      <p:cNvPicPr/>
                      <p:nvPr/>
                    </p:nvPicPr>
                    <p:blipFill>
                      <a:blip r:embed="rId10"/>
                      <a:stretch>
                        <a:fillRect/>
                      </a:stretch>
                    </p:blipFill>
                    <p:spPr>
                      <a:xfrm>
                        <a:off x="706438" y="847725"/>
                        <a:ext cx="2352675" cy="2139950"/>
                      </a:xfrm>
                      <a:prstGeom prst="rect">
                        <a:avLst/>
                      </a:prstGeom>
                    </p:spPr>
                  </p:pic>
                </p:oleObj>
              </mc:Fallback>
            </mc:AlternateContent>
          </a:graphicData>
        </a:graphic>
      </p:graphicFrame>
      <p:sp>
        <p:nvSpPr>
          <p:cNvPr id="21" name="TextBox 20">
            <a:extLst>
              <a:ext uri="{FF2B5EF4-FFF2-40B4-BE49-F238E27FC236}">
                <a16:creationId xmlns:a16="http://schemas.microsoft.com/office/drawing/2014/main" id="{13D73E54-2B87-4E43-A615-475537344C49}"/>
              </a:ext>
            </a:extLst>
          </p:cNvPr>
          <p:cNvSpPr txBox="1"/>
          <p:nvPr/>
        </p:nvSpPr>
        <p:spPr>
          <a:xfrm>
            <a:off x="1143000" y="485001"/>
            <a:ext cx="3810000" cy="276999"/>
          </a:xfrm>
          <a:prstGeom prst="rect">
            <a:avLst/>
          </a:prstGeom>
          <a:noFill/>
        </p:spPr>
        <p:txBody>
          <a:bodyPr wrap="square" rtlCol="0">
            <a:spAutoFit/>
          </a:bodyPr>
          <a:lstStyle/>
          <a:p>
            <a:r>
              <a:rPr lang="en-US" sz="1200" dirty="0"/>
              <a:t>Patient 3971 TIL F2 </a:t>
            </a:r>
          </a:p>
        </p:txBody>
      </p:sp>
      <p:sp>
        <p:nvSpPr>
          <p:cNvPr id="22" name="TextBox 21">
            <a:extLst>
              <a:ext uri="{FF2B5EF4-FFF2-40B4-BE49-F238E27FC236}">
                <a16:creationId xmlns:a16="http://schemas.microsoft.com/office/drawing/2014/main" id="{E8CD17DC-0DDA-4649-8271-7431662B2E15}"/>
              </a:ext>
            </a:extLst>
          </p:cNvPr>
          <p:cNvSpPr txBox="1"/>
          <p:nvPr/>
        </p:nvSpPr>
        <p:spPr>
          <a:xfrm>
            <a:off x="762000" y="457200"/>
            <a:ext cx="228600" cy="276999"/>
          </a:xfrm>
          <a:prstGeom prst="rect">
            <a:avLst/>
          </a:prstGeom>
          <a:noFill/>
        </p:spPr>
        <p:txBody>
          <a:bodyPr wrap="square" rtlCol="0">
            <a:spAutoFit/>
          </a:bodyPr>
          <a:lstStyle/>
          <a:p>
            <a:r>
              <a:rPr lang="en-US" sz="1200" dirty="0"/>
              <a:t>A</a:t>
            </a:r>
          </a:p>
        </p:txBody>
      </p:sp>
      <p:sp>
        <p:nvSpPr>
          <p:cNvPr id="25" name="TextBox 24">
            <a:extLst>
              <a:ext uri="{FF2B5EF4-FFF2-40B4-BE49-F238E27FC236}">
                <a16:creationId xmlns:a16="http://schemas.microsoft.com/office/drawing/2014/main" id="{46F4D41D-7331-41B8-9523-915CF720B08A}"/>
              </a:ext>
            </a:extLst>
          </p:cNvPr>
          <p:cNvSpPr txBox="1"/>
          <p:nvPr/>
        </p:nvSpPr>
        <p:spPr>
          <a:xfrm>
            <a:off x="762000" y="3228201"/>
            <a:ext cx="228600" cy="276999"/>
          </a:xfrm>
          <a:prstGeom prst="rect">
            <a:avLst/>
          </a:prstGeom>
          <a:noFill/>
        </p:spPr>
        <p:txBody>
          <a:bodyPr wrap="square" rtlCol="0">
            <a:spAutoFit/>
          </a:bodyPr>
          <a:lstStyle/>
          <a:p>
            <a:r>
              <a:rPr lang="en-US" sz="1200" dirty="0"/>
              <a:t>B</a:t>
            </a:r>
          </a:p>
        </p:txBody>
      </p:sp>
      <p:sp>
        <p:nvSpPr>
          <p:cNvPr id="17" name="TextBox 16">
            <a:extLst>
              <a:ext uri="{FF2B5EF4-FFF2-40B4-BE49-F238E27FC236}">
                <a16:creationId xmlns:a16="http://schemas.microsoft.com/office/drawing/2014/main" id="{D17218EB-F1A8-4510-9A5F-275946A9A2BF}"/>
              </a:ext>
            </a:extLst>
          </p:cNvPr>
          <p:cNvSpPr txBox="1"/>
          <p:nvPr/>
        </p:nvSpPr>
        <p:spPr>
          <a:xfrm>
            <a:off x="0" y="0"/>
            <a:ext cx="2209800" cy="307777"/>
          </a:xfrm>
          <a:prstGeom prst="rect">
            <a:avLst/>
          </a:prstGeom>
          <a:noFill/>
        </p:spPr>
        <p:txBody>
          <a:bodyPr wrap="square" rtlCol="0">
            <a:spAutoFit/>
          </a:bodyPr>
          <a:lstStyle/>
          <a:p>
            <a:r>
              <a:rPr lang="en-US" sz="1400" u="sng" dirty="0"/>
              <a:t>Supplementary Figure 7</a:t>
            </a:r>
          </a:p>
        </p:txBody>
      </p:sp>
    </p:spTree>
    <p:extLst>
      <p:ext uri="{BB962C8B-B14F-4D97-AF65-F5344CB8AC3E}">
        <p14:creationId xmlns:p14="http://schemas.microsoft.com/office/powerpoint/2010/main" val="40646540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8A3A3B9-1AF6-42A3-B1A7-A4EC9AAA51A9}"/>
              </a:ext>
            </a:extLst>
          </p:cNvPr>
          <p:cNvSpPr txBox="1"/>
          <p:nvPr/>
        </p:nvSpPr>
        <p:spPr>
          <a:xfrm>
            <a:off x="0" y="0"/>
            <a:ext cx="2209800" cy="307777"/>
          </a:xfrm>
          <a:prstGeom prst="rect">
            <a:avLst/>
          </a:prstGeom>
          <a:noFill/>
        </p:spPr>
        <p:txBody>
          <a:bodyPr wrap="square" rtlCol="0">
            <a:spAutoFit/>
          </a:bodyPr>
          <a:lstStyle/>
          <a:p>
            <a:r>
              <a:rPr lang="en-US" sz="1400" u="sng" dirty="0"/>
              <a:t>Supplementary Figure 8</a:t>
            </a:r>
          </a:p>
        </p:txBody>
      </p:sp>
      <p:pic>
        <p:nvPicPr>
          <p:cNvPr id="5" name="Picture 4">
            <a:extLst>
              <a:ext uri="{FF2B5EF4-FFF2-40B4-BE49-F238E27FC236}">
                <a16:creationId xmlns:a16="http://schemas.microsoft.com/office/drawing/2014/main" id="{8D17672A-8BCC-4295-B3F1-9597755870C1}"/>
              </a:ext>
            </a:extLst>
          </p:cNvPr>
          <p:cNvPicPr>
            <a:picLocks noChangeAspect="1"/>
          </p:cNvPicPr>
          <p:nvPr/>
        </p:nvPicPr>
        <p:blipFill rotWithShape="1">
          <a:blip r:embed="rId2"/>
          <a:srcRect l="29071" t="75243" r="38921" b="5816"/>
          <a:stretch/>
        </p:blipFill>
        <p:spPr>
          <a:xfrm>
            <a:off x="1292892" y="3200400"/>
            <a:ext cx="5493988" cy="1828800"/>
          </a:xfrm>
          <a:prstGeom prst="rect">
            <a:avLst/>
          </a:prstGeom>
        </p:spPr>
      </p:pic>
      <p:pic>
        <p:nvPicPr>
          <p:cNvPr id="6" name="Picture 5">
            <a:extLst>
              <a:ext uri="{FF2B5EF4-FFF2-40B4-BE49-F238E27FC236}">
                <a16:creationId xmlns:a16="http://schemas.microsoft.com/office/drawing/2014/main" id="{36E75E91-E0C2-489A-8ED7-E44E8EE10EC8}"/>
              </a:ext>
            </a:extLst>
          </p:cNvPr>
          <p:cNvPicPr>
            <a:picLocks noChangeAspect="1"/>
          </p:cNvPicPr>
          <p:nvPr/>
        </p:nvPicPr>
        <p:blipFill rotWithShape="1">
          <a:blip r:embed="rId3"/>
          <a:srcRect l="31799" t="74535" r="33805" b="5712"/>
          <a:stretch/>
        </p:blipFill>
        <p:spPr>
          <a:xfrm>
            <a:off x="1300480" y="721988"/>
            <a:ext cx="5486400" cy="1772292"/>
          </a:xfrm>
          <a:prstGeom prst="rect">
            <a:avLst/>
          </a:prstGeom>
        </p:spPr>
      </p:pic>
      <p:sp>
        <p:nvSpPr>
          <p:cNvPr id="7" name="TextBox 6">
            <a:extLst>
              <a:ext uri="{FF2B5EF4-FFF2-40B4-BE49-F238E27FC236}">
                <a16:creationId xmlns:a16="http://schemas.microsoft.com/office/drawing/2014/main" id="{F00CCC13-C179-4CE6-B0C9-4FF9227C4AD5}"/>
              </a:ext>
            </a:extLst>
          </p:cNvPr>
          <p:cNvSpPr txBox="1"/>
          <p:nvPr/>
        </p:nvSpPr>
        <p:spPr>
          <a:xfrm>
            <a:off x="30480" y="1706880"/>
            <a:ext cx="1711960" cy="261610"/>
          </a:xfrm>
          <a:prstGeom prst="rect">
            <a:avLst/>
          </a:prstGeom>
          <a:noFill/>
        </p:spPr>
        <p:txBody>
          <a:bodyPr wrap="square" rtlCol="0">
            <a:spAutoFit/>
          </a:bodyPr>
          <a:lstStyle/>
          <a:p>
            <a:r>
              <a:rPr lang="en-US" sz="1100" dirty="0"/>
              <a:t>Published TRAV25</a:t>
            </a:r>
          </a:p>
        </p:txBody>
      </p:sp>
      <p:sp>
        <p:nvSpPr>
          <p:cNvPr id="8" name="Left Brace 7">
            <a:extLst>
              <a:ext uri="{FF2B5EF4-FFF2-40B4-BE49-F238E27FC236}">
                <a16:creationId xmlns:a16="http://schemas.microsoft.com/office/drawing/2014/main" id="{170C5750-AF37-415C-9E41-29E0432471BD}"/>
              </a:ext>
            </a:extLst>
          </p:cNvPr>
          <p:cNvSpPr/>
          <p:nvPr/>
        </p:nvSpPr>
        <p:spPr>
          <a:xfrm>
            <a:off x="1224280" y="1010920"/>
            <a:ext cx="91440" cy="741680"/>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Left Brace 8">
            <a:extLst>
              <a:ext uri="{FF2B5EF4-FFF2-40B4-BE49-F238E27FC236}">
                <a16:creationId xmlns:a16="http://schemas.microsoft.com/office/drawing/2014/main" id="{A5B7583E-356F-4B86-A155-7F8BEFAA123D}"/>
              </a:ext>
            </a:extLst>
          </p:cNvPr>
          <p:cNvSpPr/>
          <p:nvPr/>
        </p:nvSpPr>
        <p:spPr>
          <a:xfrm>
            <a:off x="1183640" y="3611880"/>
            <a:ext cx="127000" cy="833120"/>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TextBox 9">
            <a:extLst>
              <a:ext uri="{FF2B5EF4-FFF2-40B4-BE49-F238E27FC236}">
                <a16:creationId xmlns:a16="http://schemas.microsoft.com/office/drawing/2014/main" id="{024BB760-412F-4111-84E6-4E946101B3E4}"/>
              </a:ext>
            </a:extLst>
          </p:cNvPr>
          <p:cNvSpPr txBox="1"/>
          <p:nvPr/>
        </p:nvSpPr>
        <p:spPr>
          <a:xfrm>
            <a:off x="20320" y="1234440"/>
            <a:ext cx="1432560" cy="261610"/>
          </a:xfrm>
          <a:prstGeom prst="rect">
            <a:avLst/>
          </a:prstGeom>
          <a:noFill/>
        </p:spPr>
        <p:txBody>
          <a:bodyPr wrap="square" rtlCol="0">
            <a:spAutoFit/>
          </a:bodyPr>
          <a:lstStyle/>
          <a:p>
            <a:r>
              <a:rPr lang="en-US" sz="1100" dirty="0"/>
              <a:t>TRAV25 sequence</a:t>
            </a:r>
          </a:p>
        </p:txBody>
      </p:sp>
      <p:sp>
        <p:nvSpPr>
          <p:cNvPr id="12" name="TextBox 11">
            <a:extLst>
              <a:ext uri="{FF2B5EF4-FFF2-40B4-BE49-F238E27FC236}">
                <a16:creationId xmlns:a16="http://schemas.microsoft.com/office/drawing/2014/main" id="{3E667D3D-F985-479A-A00B-43917E8346B3}"/>
              </a:ext>
            </a:extLst>
          </p:cNvPr>
          <p:cNvSpPr txBox="1"/>
          <p:nvPr/>
        </p:nvSpPr>
        <p:spPr>
          <a:xfrm>
            <a:off x="-5080" y="3883670"/>
            <a:ext cx="1432560" cy="261610"/>
          </a:xfrm>
          <a:prstGeom prst="rect">
            <a:avLst/>
          </a:prstGeom>
          <a:noFill/>
        </p:spPr>
        <p:txBody>
          <a:bodyPr wrap="square" rtlCol="0">
            <a:spAutoFit/>
          </a:bodyPr>
          <a:lstStyle/>
          <a:p>
            <a:r>
              <a:rPr lang="en-US" sz="1100" dirty="0"/>
              <a:t>TRAV41 sequence</a:t>
            </a:r>
          </a:p>
        </p:txBody>
      </p:sp>
      <p:sp>
        <p:nvSpPr>
          <p:cNvPr id="13" name="TextBox 12">
            <a:extLst>
              <a:ext uri="{FF2B5EF4-FFF2-40B4-BE49-F238E27FC236}">
                <a16:creationId xmlns:a16="http://schemas.microsoft.com/office/drawing/2014/main" id="{C9CACC9E-76F3-46DD-AD53-0FB3F8906C4D}"/>
              </a:ext>
            </a:extLst>
          </p:cNvPr>
          <p:cNvSpPr txBox="1"/>
          <p:nvPr/>
        </p:nvSpPr>
        <p:spPr>
          <a:xfrm>
            <a:off x="5080" y="4495800"/>
            <a:ext cx="1432560" cy="261610"/>
          </a:xfrm>
          <a:prstGeom prst="rect">
            <a:avLst/>
          </a:prstGeom>
          <a:noFill/>
        </p:spPr>
        <p:txBody>
          <a:bodyPr wrap="square" rtlCol="0">
            <a:spAutoFit/>
          </a:bodyPr>
          <a:lstStyle/>
          <a:p>
            <a:r>
              <a:rPr lang="en-US" sz="1100" dirty="0"/>
              <a:t>Consensus sequence</a:t>
            </a:r>
          </a:p>
        </p:txBody>
      </p:sp>
      <p:sp>
        <p:nvSpPr>
          <p:cNvPr id="14" name="TextBox 13">
            <a:extLst>
              <a:ext uri="{FF2B5EF4-FFF2-40B4-BE49-F238E27FC236}">
                <a16:creationId xmlns:a16="http://schemas.microsoft.com/office/drawing/2014/main" id="{6307D299-DB04-44D5-AE9A-7C503C3871F1}"/>
              </a:ext>
            </a:extLst>
          </p:cNvPr>
          <p:cNvSpPr txBox="1"/>
          <p:nvPr/>
        </p:nvSpPr>
        <p:spPr>
          <a:xfrm>
            <a:off x="233680" y="4724400"/>
            <a:ext cx="1432560" cy="261610"/>
          </a:xfrm>
          <a:prstGeom prst="rect">
            <a:avLst/>
          </a:prstGeom>
          <a:noFill/>
        </p:spPr>
        <p:txBody>
          <a:bodyPr wrap="square" rtlCol="0">
            <a:spAutoFit/>
          </a:bodyPr>
          <a:lstStyle/>
          <a:p>
            <a:r>
              <a:rPr lang="en-US" sz="1100" dirty="0"/>
              <a:t>CDR3 translation</a:t>
            </a:r>
          </a:p>
        </p:txBody>
      </p:sp>
      <p:sp>
        <p:nvSpPr>
          <p:cNvPr id="15" name="TextBox 14">
            <a:extLst>
              <a:ext uri="{FF2B5EF4-FFF2-40B4-BE49-F238E27FC236}">
                <a16:creationId xmlns:a16="http://schemas.microsoft.com/office/drawing/2014/main" id="{CC042536-D42E-4D85-82FF-EF58A3570BFE}"/>
              </a:ext>
            </a:extLst>
          </p:cNvPr>
          <p:cNvSpPr txBox="1"/>
          <p:nvPr/>
        </p:nvSpPr>
        <p:spPr>
          <a:xfrm>
            <a:off x="25400" y="1960880"/>
            <a:ext cx="1432560" cy="261610"/>
          </a:xfrm>
          <a:prstGeom prst="rect">
            <a:avLst/>
          </a:prstGeom>
          <a:noFill/>
        </p:spPr>
        <p:txBody>
          <a:bodyPr wrap="square" rtlCol="0">
            <a:spAutoFit/>
          </a:bodyPr>
          <a:lstStyle/>
          <a:p>
            <a:r>
              <a:rPr lang="en-US" sz="1100" dirty="0"/>
              <a:t>Consensus sequence</a:t>
            </a:r>
          </a:p>
        </p:txBody>
      </p:sp>
      <p:sp>
        <p:nvSpPr>
          <p:cNvPr id="16" name="TextBox 15">
            <a:extLst>
              <a:ext uri="{FF2B5EF4-FFF2-40B4-BE49-F238E27FC236}">
                <a16:creationId xmlns:a16="http://schemas.microsoft.com/office/drawing/2014/main" id="{FE48EC33-1209-4D82-8C8C-BB9C07358D37}"/>
              </a:ext>
            </a:extLst>
          </p:cNvPr>
          <p:cNvSpPr txBox="1"/>
          <p:nvPr/>
        </p:nvSpPr>
        <p:spPr>
          <a:xfrm>
            <a:off x="233680" y="2189480"/>
            <a:ext cx="1432560" cy="261610"/>
          </a:xfrm>
          <a:prstGeom prst="rect">
            <a:avLst/>
          </a:prstGeom>
          <a:noFill/>
        </p:spPr>
        <p:txBody>
          <a:bodyPr wrap="square" rtlCol="0">
            <a:spAutoFit/>
          </a:bodyPr>
          <a:lstStyle/>
          <a:p>
            <a:r>
              <a:rPr lang="en-US" sz="1100" dirty="0"/>
              <a:t>CDR3 translation</a:t>
            </a:r>
          </a:p>
        </p:txBody>
      </p:sp>
      <p:sp>
        <p:nvSpPr>
          <p:cNvPr id="17" name="TextBox 16">
            <a:extLst>
              <a:ext uri="{FF2B5EF4-FFF2-40B4-BE49-F238E27FC236}">
                <a16:creationId xmlns:a16="http://schemas.microsoft.com/office/drawing/2014/main" id="{1935E269-ECFC-4C5B-8363-05F32BE69B41}"/>
              </a:ext>
            </a:extLst>
          </p:cNvPr>
          <p:cNvSpPr txBox="1"/>
          <p:nvPr/>
        </p:nvSpPr>
        <p:spPr>
          <a:xfrm>
            <a:off x="3307080" y="421640"/>
            <a:ext cx="1879600" cy="261610"/>
          </a:xfrm>
          <a:prstGeom prst="rect">
            <a:avLst/>
          </a:prstGeom>
          <a:noFill/>
        </p:spPr>
        <p:txBody>
          <a:bodyPr wrap="square" rtlCol="0">
            <a:spAutoFit/>
          </a:bodyPr>
          <a:lstStyle/>
          <a:p>
            <a:pPr algn="ctr"/>
            <a:r>
              <a:rPr lang="en-US" sz="1100" dirty="0"/>
              <a:t>Published TRAJ47 sequence</a:t>
            </a:r>
          </a:p>
        </p:txBody>
      </p:sp>
      <p:sp>
        <p:nvSpPr>
          <p:cNvPr id="18" name="TextBox 17">
            <a:extLst>
              <a:ext uri="{FF2B5EF4-FFF2-40B4-BE49-F238E27FC236}">
                <a16:creationId xmlns:a16="http://schemas.microsoft.com/office/drawing/2014/main" id="{7C1160C1-DC2F-48DD-8268-D4F6B32E286E}"/>
              </a:ext>
            </a:extLst>
          </p:cNvPr>
          <p:cNvSpPr txBox="1"/>
          <p:nvPr/>
        </p:nvSpPr>
        <p:spPr>
          <a:xfrm>
            <a:off x="4653280" y="2936240"/>
            <a:ext cx="1879600" cy="261610"/>
          </a:xfrm>
          <a:prstGeom prst="rect">
            <a:avLst/>
          </a:prstGeom>
          <a:noFill/>
        </p:spPr>
        <p:txBody>
          <a:bodyPr wrap="square" rtlCol="0">
            <a:spAutoFit/>
          </a:bodyPr>
          <a:lstStyle/>
          <a:p>
            <a:pPr algn="ctr"/>
            <a:r>
              <a:rPr lang="en-US" sz="1100" dirty="0"/>
              <a:t>Published TRAJ49 sequence</a:t>
            </a:r>
          </a:p>
        </p:txBody>
      </p:sp>
      <p:sp>
        <p:nvSpPr>
          <p:cNvPr id="19" name="Rectangle 18">
            <a:extLst>
              <a:ext uri="{FF2B5EF4-FFF2-40B4-BE49-F238E27FC236}">
                <a16:creationId xmlns:a16="http://schemas.microsoft.com/office/drawing/2014/main" id="{912BDE48-729C-41B3-9321-EFC485D66705}"/>
              </a:ext>
            </a:extLst>
          </p:cNvPr>
          <p:cNvSpPr/>
          <p:nvPr/>
        </p:nvSpPr>
        <p:spPr>
          <a:xfrm>
            <a:off x="2326640" y="1803400"/>
            <a:ext cx="274320" cy="13208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BBBC44C6-CC18-439B-8E61-0B52D027F882}"/>
              </a:ext>
            </a:extLst>
          </p:cNvPr>
          <p:cNvSpPr/>
          <p:nvPr/>
        </p:nvSpPr>
        <p:spPr>
          <a:xfrm>
            <a:off x="4043680" y="3459480"/>
            <a:ext cx="274320" cy="13208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2" name="Straight Arrow Connector 21">
            <a:extLst>
              <a:ext uri="{FF2B5EF4-FFF2-40B4-BE49-F238E27FC236}">
                <a16:creationId xmlns:a16="http://schemas.microsoft.com/office/drawing/2014/main" id="{D1462CA7-1377-4258-8878-146F1529B843}"/>
              </a:ext>
            </a:extLst>
          </p:cNvPr>
          <p:cNvCxnSpPr/>
          <p:nvPr/>
        </p:nvCxnSpPr>
        <p:spPr>
          <a:xfrm>
            <a:off x="1188720" y="1833880"/>
            <a:ext cx="132080"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D4D8EE73-6782-4680-851B-1EAF1E85140F}"/>
              </a:ext>
            </a:extLst>
          </p:cNvPr>
          <p:cNvCxnSpPr>
            <a:cxnSpLocks/>
          </p:cNvCxnSpPr>
          <p:nvPr/>
        </p:nvCxnSpPr>
        <p:spPr>
          <a:xfrm flipH="1">
            <a:off x="3230880" y="645160"/>
            <a:ext cx="680720" cy="23368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16F5B123-D38A-4549-AB88-154844B0CA7B}"/>
              </a:ext>
            </a:extLst>
          </p:cNvPr>
          <p:cNvSpPr txBox="1"/>
          <p:nvPr/>
        </p:nvSpPr>
        <p:spPr>
          <a:xfrm>
            <a:off x="10160" y="3302000"/>
            <a:ext cx="1711960" cy="261610"/>
          </a:xfrm>
          <a:prstGeom prst="rect">
            <a:avLst/>
          </a:prstGeom>
          <a:noFill/>
        </p:spPr>
        <p:txBody>
          <a:bodyPr wrap="square" rtlCol="0">
            <a:spAutoFit/>
          </a:bodyPr>
          <a:lstStyle/>
          <a:p>
            <a:r>
              <a:rPr lang="en-US" sz="1100" dirty="0"/>
              <a:t>Published TRAV41</a:t>
            </a:r>
          </a:p>
        </p:txBody>
      </p:sp>
      <p:cxnSp>
        <p:nvCxnSpPr>
          <p:cNvPr id="27" name="Straight Arrow Connector 26">
            <a:extLst>
              <a:ext uri="{FF2B5EF4-FFF2-40B4-BE49-F238E27FC236}">
                <a16:creationId xmlns:a16="http://schemas.microsoft.com/office/drawing/2014/main" id="{29E09784-DABE-4CAE-80FC-355AA2DCE3F8}"/>
              </a:ext>
            </a:extLst>
          </p:cNvPr>
          <p:cNvCxnSpPr/>
          <p:nvPr/>
        </p:nvCxnSpPr>
        <p:spPr>
          <a:xfrm>
            <a:off x="1178560" y="3429000"/>
            <a:ext cx="162560"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8D1285EE-4E05-4E6D-99C7-7583511C9358}"/>
              </a:ext>
            </a:extLst>
          </p:cNvPr>
          <p:cNvCxnSpPr>
            <a:cxnSpLocks/>
          </p:cNvCxnSpPr>
          <p:nvPr/>
        </p:nvCxnSpPr>
        <p:spPr>
          <a:xfrm flipH="1">
            <a:off x="4439920" y="3164840"/>
            <a:ext cx="447040" cy="33528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7" name="TextBox 46">
            <a:extLst>
              <a:ext uri="{FF2B5EF4-FFF2-40B4-BE49-F238E27FC236}">
                <a16:creationId xmlns:a16="http://schemas.microsoft.com/office/drawing/2014/main" id="{74890BAA-45C5-4A08-9B2B-81B0BC1B8241}"/>
              </a:ext>
            </a:extLst>
          </p:cNvPr>
          <p:cNvSpPr txBox="1"/>
          <p:nvPr/>
        </p:nvSpPr>
        <p:spPr>
          <a:xfrm>
            <a:off x="76200" y="650240"/>
            <a:ext cx="254000" cy="261610"/>
          </a:xfrm>
          <a:prstGeom prst="rect">
            <a:avLst/>
          </a:prstGeom>
          <a:noFill/>
          <a:ln>
            <a:solidFill>
              <a:schemeClr val="tx1"/>
            </a:solidFill>
          </a:ln>
        </p:spPr>
        <p:txBody>
          <a:bodyPr wrap="square" rtlCol="0">
            <a:spAutoFit/>
          </a:bodyPr>
          <a:lstStyle/>
          <a:p>
            <a:pPr algn="ctr"/>
            <a:r>
              <a:rPr lang="en-US" sz="1100" dirty="0"/>
              <a:t>A</a:t>
            </a:r>
          </a:p>
        </p:txBody>
      </p:sp>
      <p:sp>
        <p:nvSpPr>
          <p:cNvPr id="48" name="TextBox 47">
            <a:extLst>
              <a:ext uri="{FF2B5EF4-FFF2-40B4-BE49-F238E27FC236}">
                <a16:creationId xmlns:a16="http://schemas.microsoft.com/office/drawing/2014/main" id="{A25F6146-B62B-45D5-88E5-4D6E07B72DCB}"/>
              </a:ext>
            </a:extLst>
          </p:cNvPr>
          <p:cNvSpPr txBox="1"/>
          <p:nvPr/>
        </p:nvSpPr>
        <p:spPr>
          <a:xfrm>
            <a:off x="76200" y="2903230"/>
            <a:ext cx="254000" cy="261610"/>
          </a:xfrm>
          <a:prstGeom prst="rect">
            <a:avLst/>
          </a:prstGeom>
          <a:noFill/>
          <a:ln>
            <a:solidFill>
              <a:schemeClr val="tx1"/>
            </a:solidFill>
          </a:ln>
        </p:spPr>
        <p:txBody>
          <a:bodyPr wrap="square" rtlCol="0">
            <a:spAutoFit/>
          </a:bodyPr>
          <a:lstStyle/>
          <a:p>
            <a:pPr algn="ctr"/>
            <a:r>
              <a:rPr lang="en-US" sz="1100" dirty="0"/>
              <a:t>B</a:t>
            </a:r>
          </a:p>
        </p:txBody>
      </p:sp>
    </p:spTree>
    <p:extLst>
      <p:ext uri="{BB962C8B-B14F-4D97-AF65-F5344CB8AC3E}">
        <p14:creationId xmlns:p14="http://schemas.microsoft.com/office/powerpoint/2010/main" val="18089617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4D29AEE-B496-447E-90F1-C5C959B59216}"/>
              </a:ext>
            </a:extLst>
          </p:cNvPr>
          <p:cNvPicPr>
            <a:picLocks noChangeAspect="1"/>
          </p:cNvPicPr>
          <p:nvPr/>
        </p:nvPicPr>
        <p:blipFill rotWithShape="1">
          <a:blip r:embed="rId2"/>
          <a:srcRect l="28112" t="64222" r="37354" b="5489"/>
          <a:stretch/>
        </p:blipFill>
        <p:spPr>
          <a:xfrm>
            <a:off x="1315720" y="1407160"/>
            <a:ext cx="5334000" cy="2631440"/>
          </a:xfrm>
          <a:prstGeom prst="rect">
            <a:avLst/>
          </a:prstGeom>
        </p:spPr>
      </p:pic>
      <p:sp>
        <p:nvSpPr>
          <p:cNvPr id="5" name="TextBox 4">
            <a:extLst>
              <a:ext uri="{FF2B5EF4-FFF2-40B4-BE49-F238E27FC236}">
                <a16:creationId xmlns:a16="http://schemas.microsoft.com/office/drawing/2014/main" id="{750A22A8-7D48-4BBD-A263-DDBAE497D1E1}"/>
              </a:ext>
            </a:extLst>
          </p:cNvPr>
          <p:cNvSpPr txBox="1"/>
          <p:nvPr/>
        </p:nvSpPr>
        <p:spPr>
          <a:xfrm>
            <a:off x="0" y="0"/>
            <a:ext cx="3124200" cy="307777"/>
          </a:xfrm>
          <a:prstGeom prst="rect">
            <a:avLst/>
          </a:prstGeom>
          <a:noFill/>
        </p:spPr>
        <p:txBody>
          <a:bodyPr wrap="square" rtlCol="0">
            <a:spAutoFit/>
          </a:bodyPr>
          <a:lstStyle/>
          <a:p>
            <a:r>
              <a:rPr lang="en-US" sz="1400" u="sng" dirty="0"/>
              <a:t>Supplementary Figure 8 (continued)</a:t>
            </a:r>
          </a:p>
        </p:txBody>
      </p:sp>
      <p:sp>
        <p:nvSpPr>
          <p:cNvPr id="6" name="TextBox 5">
            <a:extLst>
              <a:ext uri="{FF2B5EF4-FFF2-40B4-BE49-F238E27FC236}">
                <a16:creationId xmlns:a16="http://schemas.microsoft.com/office/drawing/2014/main" id="{52C18020-3238-4DC1-8D2E-7FBE45443C60}"/>
              </a:ext>
            </a:extLst>
          </p:cNvPr>
          <p:cNvSpPr txBox="1"/>
          <p:nvPr/>
        </p:nvSpPr>
        <p:spPr>
          <a:xfrm>
            <a:off x="76200" y="4361527"/>
            <a:ext cx="6705600" cy="1785104"/>
          </a:xfrm>
          <a:prstGeom prst="rect">
            <a:avLst/>
          </a:prstGeom>
          <a:noFill/>
        </p:spPr>
        <p:txBody>
          <a:bodyPr wrap="square" rtlCol="0">
            <a:spAutoFit/>
          </a:bodyPr>
          <a:lstStyle/>
          <a:p>
            <a:r>
              <a:rPr lang="en-US" sz="1100" u="sng" dirty="0"/>
              <a:t>Supplementary Figure 8: Nucleotide sequences of 1</a:t>
            </a:r>
            <a:r>
              <a:rPr lang="en-US" sz="1100" u="sng" dirty="0">
                <a:latin typeface="Symbol" panose="05050102010706020507" pitchFamily="18" charset="2"/>
              </a:rPr>
              <a:t>a</a:t>
            </a:r>
            <a:r>
              <a:rPr lang="en-US" sz="1100" u="sng" dirty="0"/>
              <a:t>1 and 1</a:t>
            </a:r>
            <a:r>
              <a:rPr lang="en-US" sz="1100" u="sng" dirty="0">
                <a:latin typeface="Symbol" panose="05050102010706020507" pitchFamily="18" charset="2"/>
              </a:rPr>
              <a:t>a</a:t>
            </a:r>
            <a:r>
              <a:rPr lang="en-US" sz="1100" u="sng" dirty="0"/>
              <a:t>2 TCRs from patient 4289</a:t>
            </a:r>
          </a:p>
          <a:p>
            <a:endParaRPr lang="en-US" sz="1100" dirty="0"/>
          </a:p>
          <a:p>
            <a:r>
              <a:rPr lang="en-US" sz="1100" dirty="0"/>
              <a:t>From patient 4289, we identified 3 TCRs that specifically mediated recognition of mutated, but not wild-type RAD21 (Fig. 2D). Interestingly, the </a:t>
            </a:r>
            <a:r>
              <a:rPr lang="en-US" sz="1100" dirty="0">
                <a:latin typeface="Symbol" panose="05050102010706020507" pitchFamily="18" charset="2"/>
              </a:rPr>
              <a:t>b</a:t>
            </a:r>
            <a:r>
              <a:rPr lang="en-US" sz="1100" dirty="0"/>
              <a:t> chains of the 2 TCRs with the highest avidities were identical in terms of amino acid sequence (Fig. 2C). (A) Nucleotide sequence of the CDR3 region for the TRAV25 sequence with CDR3 </a:t>
            </a:r>
            <a:r>
              <a:rPr lang="en-US" sz="1100" dirty="0">
                <a:solidFill>
                  <a:srgbClr val="000000"/>
                </a:solidFill>
              </a:rPr>
              <a:t>CAARMEYGNKLVF aligned with published TRAV25 and TRAJ47 sequences. (B) </a:t>
            </a:r>
            <a:r>
              <a:rPr lang="en-US" sz="1100" dirty="0"/>
              <a:t>Nucleotide sequence of the CDR3 region for the TRAV41 sequence with CDR3 </a:t>
            </a:r>
            <a:r>
              <a:rPr lang="en-US" sz="1100" dirty="0">
                <a:solidFill>
                  <a:srgbClr val="000000"/>
                </a:solidFill>
              </a:rPr>
              <a:t>CAVRSSPTGNQFYF aligned with published TRAV41 and TRAJ49 sequences. (C) Partial n</a:t>
            </a:r>
            <a:r>
              <a:rPr lang="en-US" sz="1100" dirty="0"/>
              <a:t>ucleotide sequences of the CDR3 regions for the two TRBV5-1 sequences with CDR3 </a:t>
            </a:r>
            <a:r>
              <a:rPr lang="en-US" sz="1100" dirty="0">
                <a:solidFill>
                  <a:srgbClr val="000000"/>
                </a:solidFill>
              </a:rPr>
              <a:t>CASSFGTGRGDTEAFF aligned with published TRBV5-1 and TRBJ1-1 sequences indicating that the </a:t>
            </a:r>
            <a:r>
              <a:rPr lang="en-US" sz="1100" dirty="0"/>
              <a:t>CDR3 regions were slightly different, containing 3 silent base pair differences noted in the red boxes.</a:t>
            </a:r>
          </a:p>
        </p:txBody>
      </p:sp>
      <p:sp>
        <p:nvSpPr>
          <p:cNvPr id="7" name="TextBox 6">
            <a:extLst>
              <a:ext uri="{FF2B5EF4-FFF2-40B4-BE49-F238E27FC236}">
                <a16:creationId xmlns:a16="http://schemas.microsoft.com/office/drawing/2014/main" id="{7E09EBB5-E580-434F-9A17-A69484DB067C}"/>
              </a:ext>
            </a:extLst>
          </p:cNvPr>
          <p:cNvSpPr txBox="1"/>
          <p:nvPr/>
        </p:nvSpPr>
        <p:spPr>
          <a:xfrm>
            <a:off x="25400" y="1153159"/>
            <a:ext cx="1711960" cy="430887"/>
          </a:xfrm>
          <a:prstGeom prst="rect">
            <a:avLst/>
          </a:prstGeom>
          <a:noFill/>
        </p:spPr>
        <p:txBody>
          <a:bodyPr wrap="square" rtlCol="0">
            <a:spAutoFit/>
          </a:bodyPr>
          <a:lstStyle/>
          <a:p>
            <a:r>
              <a:rPr lang="en-US" sz="1100" dirty="0"/>
              <a:t>Published TRBV5-1 sequence</a:t>
            </a:r>
          </a:p>
        </p:txBody>
      </p:sp>
      <p:sp>
        <p:nvSpPr>
          <p:cNvPr id="10" name="TextBox 9">
            <a:extLst>
              <a:ext uri="{FF2B5EF4-FFF2-40B4-BE49-F238E27FC236}">
                <a16:creationId xmlns:a16="http://schemas.microsoft.com/office/drawing/2014/main" id="{0E7436D6-E26A-413C-90B5-86B5936312E5}"/>
              </a:ext>
            </a:extLst>
          </p:cNvPr>
          <p:cNvSpPr txBox="1"/>
          <p:nvPr/>
        </p:nvSpPr>
        <p:spPr>
          <a:xfrm>
            <a:off x="4826000" y="1076959"/>
            <a:ext cx="1879600" cy="261610"/>
          </a:xfrm>
          <a:prstGeom prst="rect">
            <a:avLst/>
          </a:prstGeom>
          <a:noFill/>
        </p:spPr>
        <p:txBody>
          <a:bodyPr wrap="square" rtlCol="0">
            <a:spAutoFit/>
          </a:bodyPr>
          <a:lstStyle/>
          <a:p>
            <a:pPr algn="ctr"/>
            <a:r>
              <a:rPr lang="en-US" sz="1100" dirty="0"/>
              <a:t>Published TRBJ1-1 sequence</a:t>
            </a:r>
          </a:p>
        </p:txBody>
      </p:sp>
      <p:cxnSp>
        <p:nvCxnSpPr>
          <p:cNvPr id="12" name="Straight Arrow Connector 11">
            <a:extLst>
              <a:ext uri="{FF2B5EF4-FFF2-40B4-BE49-F238E27FC236}">
                <a16:creationId xmlns:a16="http://schemas.microsoft.com/office/drawing/2014/main" id="{66B5EBF6-4E1C-49A1-996A-F9F444C3102D}"/>
              </a:ext>
            </a:extLst>
          </p:cNvPr>
          <p:cNvCxnSpPr>
            <a:cxnSpLocks/>
            <a:stCxn id="10" idx="2"/>
          </p:cNvCxnSpPr>
          <p:nvPr/>
        </p:nvCxnSpPr>
        <p:spPr>
          <a:xfrm flipH="1">
            <a:off x="5207000" y="1338569"/>
            <a:ext cx="558800" cy="38355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3" name="Left Brace 12">
            <a:extLst>
              <a:ext uri="{FF2B5EF4-FFF2-40B4-BE49-F238E27FC236}">
                <a16:creationId xmlns:a16="http://schemas.microsoft.com/office/drawing/2014/main" id="{0C47E71F-F361-423E-98BD-B9AD35D4AFEF}"/>
              </a:ext>
            </a:extLst>
          </p:cNvPr>
          <p:cNvSpPr/>
          <p:nvPr/>
        </p:nvSpPr>
        <p:spPr>
          <a:xfrm>
            <a:off x="1224280" y="1823719"/>
            <a:ext cx="91440" cy="741680"/>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Left Brace 14">
            <a:extLst>
              <a:ext uri="{FF2B5EF4-FFF2-40B4-BE49-F238E27FC236}">
                <a16:creationId xmlns:a16="http://schemas.microsoft.com/office/drawing/2014/main" id="{1C5CF098-2A59-407E-AD23-EE4B1DDCA879}"/>
              </a:ext>
            </a:extLst>
          </p:cNvPr>
          <p:cNvSpPr/>
          <p:nvPr/>
        </p:nvSpPr>
        <p:spPr>
          <a:xfrm>
            <a:off x="1224280" y="2585719"/>
            <a:ext cx="91440" cy="741680"/>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TextBox 15">
            <a:extLst>
              <a:ext uri="{FF2B5EF4-FFF2-40B4-BE49-F238E27FC236}">
                <a16:creationId xmlns:a16="http://schemas.microsoft.com/office/drawing/2014/main" id="{BE550279-0E89-4C3A-A76E-0BB9ADFC5173}"/>
              </a:ext>
            </a:extLst>
          </p:cNvPr>
          <p:cNvSpPr txBox="1"/>
          <p:nvPr/>
        </p:nvSpPr>
        <p:spPr>
          <a:xfrm>
            <a:off x="25400" y="2004069"/>
            <a:ext cx="1432560" cy="430887"/>
          </a:xfrm>
          <a:prstGeom prst="rect">
            <a:avLst/>
          </a:prstGeom>
          <a:noFill/>
        </p:spPr>
        <p:txBody>
          <a:bodyPr wrap="square" rtlCol="0">
            <a:spAutoFit/>
          </a:bodyPr>
          <a:lstStyle/>
          <a:p>
            <a:r>
              <a:rPr lang="en-US" sz="1100" dirty="0"/>
              <a:t>TRBV5-1 sequence paired with TRAV41</a:t>
            </a:r>
          </a:p>
        </p:txBody>
      </p:sp>
      <p:cxnSp>
        <p:nvCxnSpPr>
          <p:cNvPr id="20" name="Straight Arrow Connector 19">
            <a:extLst>
              <a:ext uri="{FF2B5EF4-FFF2-40B4-BE49-F238E27FC236}">
                <a16:creationId xmlns:a16="http://schemas.microsoft.com/office/drawing/2014/main" id="{BABAB6CF-BAB7-40C1-8497-BA7DDBE91E13}"/>
              </a:ext>
            </a:extLst>
          </p:cNvPr>
          <p:cNvCxnSpPr/>
          <p:nvPr/>
        </p:nvCxnSpPr>
        <p:spPr>
          <a:xfrm>
            <a:off x="736600" y="1437639"/>
            <a:ext cx="619760" cy="23368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2C5EFE13-C0D3-4DC4-8996-8E3CC0946D1A}"/>
              </a:ext>
            </a:extLst>
          </p:cNvPr>
          <p:cNvSpPr txBox="1"/>
          <p:nvPr/>
        </p:nvSpPr>
        <p:spPr>
          <a:xfrm>
            <a:off x="25400" y="2755909"/>
            <a:ext cx="1432560" cy="430887"/>
          </a:xfrm>
          <a:prstGeom prst="rect">
            <a:avLst/>
          </a:prstGeom>
          <a:noFill/>
        </p:spPr>
        <p:txBody>
          <a:bodyPr wrap="square" rtlCol="0">
            <a:spAutoFit/>
          </a:bodyPr>
          <a:lstStyle/>
          <a:p>
            <a:r>
              <a:rPr lang="en-US" sz="1100" dirty="0"/>
              <a:t>TRBV5-1 sequence paired with TRAV25</a:t>
            </a:r>
          </a:p>
        </p:txBody>
      </p:sp>
      <p:sp>
        <p:nvSpPr>
          <p:cNvPr id="22" name="TextBox 21">
            <a:extLst>
              <a:ext uri="{FF2B5EF4-FFF2-40B4-BE49-F238E27FC236}">
                <a16:creationId xmlns:a16="http://schemas.microsoft.com/office/drawing/2014/main" id="{8BFB55FF-B689-4EF3-90C9-AB6586921B10}"/>
              </a:ext>
            </a:extLst>
          </p:cNvPr>
          <p:cNvSpPr txBox="1"/>
          <p:nvPr/>
        </p:nvSpPr>
        <p:spPr>
          <a:xfrm>
            <a:off x="25400" y="3482349"/>
            <a:ext cx="1432560" cy="261610"/>
          </a:xfrm>
          <a:prstGeom prst="rect">
            <a:avLst/>
          </a:prstGeom>
          <a:noFill/>
        </p:spPr>
        <p:txBody>
          <a:bodyPr wrap="square" rtlCol="0">
            <a:spAutoFit/>
          </a:bodyPr>
          <a:lstStyle/>
          <a:p>
            <a:r>
              <a:rPr lang="en-US" sz="1100" dirty="0"/>
              <a:t>Consensus sequence</a:t>
            </a:r>
          </a:p>
        </p:txBody>
      </p:sp>
      <p:sp>
        <p:nvSpPr>
          <p:cNvPr id="23" name="TextBox 22">
            <a:extLst>
              <a:ext uri="{FF2B5EF4-FFF2-40B4-BE49-F238E27FC236}">
                <a16:creationId xmlns:a16="http://schemas.microsoft.com/office/drawing/2014/main" id="{1BE6AE93-35E0-48EE-8C31-E6D7AED31DC1}"/>
              </a:ext>
            </a:extLst>
          </p:cNvPr>
          <p:cNvSpPr txBox="1"/>
          <p:nvPr/>
        </p:nvSpPr>
        <p:spPr>
          <a:xfrm>
            <a:off x="269240" y="3721109"/>
            <a:ext cx="1432560" cy="261610"/>
          </a:xfrm>
          <a:prstGeom prst="rect">
            <a:avLst/>
          </a:prstGeom>
          <a:noFill/>
        </p:spPr>
        <p:txBody>
          <a:bodyPr wrap="square" rtlCol="0">
            <a:spAutoFit/>
          </a:bodyPr>
          <a:lstStyle/>
          <a:p>
            <a:r>
              <a:rPr lang="en-US" sz="1100" dirty="0"/>
              <a:t>CDR3 translation</a:t>
            </a:r>
          </a:p>
        </p:txBody>
      </p:sp>
      <p:sp>
        <p:nvSpPr>
          <p:cNvPr id="27" name="Rectangle 26">
            <a:extLst>
              <a:ext uri="{FF2B5EF4-FFF2-40B4-BE49-F238E27FC236}">
                <a16:creationId xmlns:a16="http://schemas.microsoft.com/office/drawing/2014/main" id="{5F91F2C7-DF08-4879-977D-962C440DEEED}"/>
              </a:ext>
            </a:extLst>
          </p:cNvPr>
          <p:cNvSpPr/>
          <p:nvPr/>
        </p:nvSpPr>
        <p:spPr>
          <a:xfrm>
            <a:off x="4478338" y="1777047"/>
            <a:ext cx="119062" cy="204311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5BB0425F-42FA-4ACD-8CE7-F95AB2FC6F07}"/>
              </a:ext>
            </a:extLst>
          </p:cNvPr>
          <p:cNvSpPr/>
          <p:nvPr/>
        </p:nvSpPr>
        <p:spPr>
          <a:xfrm>
            <a:off x="4616449" y="1777036"/>
            <a:ext cx="119062" cy="204311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420D8376-5126-41F4-9BDD-19C4812056AE}"/>
              </a:ext>
            </a:extLst>
          </p:cNvPr>
          <p:cNvSpPr/>
          <p:nvPr/>
        </p:nvSpPr>
        <p:spPr>
          <a:xfrm>
            <a:off x="4887919" y="1777032"/>
            <a:ext cx="119062" cy="204311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a:extLst>
              <a:ext uri="{FF2B5EF4-FFF2-40B4-BE49-F238E27FC236}">
                <a16:creationId xmlns:a16="http://schemas.microsoft.com/office/drawing/2014/main" id="{29FE5F36-7F9C-4836-AE82-B0A8A7F8BB4E}"/>
              </a:ext>
            </a:extLst>
          </p:cNvPr>
          <p:cNvSpPr txBox="1"/>
          <p:nvPr/>
        </p:nvSpPr>
        <p:spPr>
          <a:xfrm>
            <a:off x="76200" y="685800"/>
            <a:ext cx="254000" cy="261610"/>
          </a:xfrm>
          <a:prstGeom prst="rect">
            <a:avLst/>
          </a:prstGeom>
          <a:noFill/>
          <a:ln>
            <a:solidFill>
              <a:schemeClr val="tx1"/>
            </a:solidFill>
          </a:ln>
        </p:spPr>
        <p:txBody>
          <a:bodyPr wrap="square" rtlCol="0">
            <a:spAutoFit/>
          </a:bodyPr>
          <a:lstStyle/>
          <a:p>
            <a:pPr algn="ctr"/>
            <a:r>
              <a:rPr lang="en-US" sz="1100" dirty="0"/>
              <a:t>C</a:t>
            </a:r>
          </a:p>
        </p:txBody>
      </p:sp>
    </p:spTree>
    <p:extLst>
      <p:ext uri="{BB962C8B-B14F-4D97-AF65-F5344CB8AC3E}">
        <p14:creationId xmlns:p14="http://schemas.microsoft.com/office/powerpoint/2010/main" val="64241019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13925</TotalTime>
  <Words>2046</Words>
  <Application>Microsoft Office PowerPoint</Application>
  <PresentationFormat>On-screen Show (4:3)</PresentationFormat>
  <Paragraphs>194</Paragraphs>
  <Slides>11</Slides>
  <Notes>0</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11</vt:i4>
      </vt:variant>
    </vt:vector>
  </HeadingPairs>
  <TitlesOfParts>
    <vt:vector size="17" baseType="lpstr">
      <vt:lpstr>Arial</vt:lpstr>
      <vt:lpstr>Calibri</vt:lpstr>
      <vt:lpstr>Symbol</vt:lpstr>
      <vt:lpstr>Times New Roman</vt:lpstr>
      <vt:lpstr>Office Theme</vt:lpstr>
      <vt:lpstr>Prism 7</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NCI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Temp</dc:creator>
  <cp:lastModifiedBy>Parkhurst, Maria R. (NIH/NCI) [E]</cp:lastModifiedBy>
  <cp:revision>728</cp:revision>
  <cp:lastPrinted>2018-07-27T12:22:12Z</cp:lastPrinted>
  <dcterms:created xsi:type="dcterms:W3CDTF">2014-11-19T15:04:33Z</dcterms:created>
  <dcterms:modified xsi:type="dcterms:W3CDTF">2019-05-28T15:07:10Z</dcterms:modified>
</cp:coreProperties>
</file>