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3" r:id="rId2"/>
    <p:sldId id="278" r:id="rId3"/>
    <p:sldId id="280" r:id="rId4"/>
    <p:sldId id="279" r:id="rId5"/>
    <p:sldId id="274" r:id="rId6"/>
    <p:sldId id="275" r:id="rId7"/>
    <p:sldId id="277" r:id="rId8"/>
    <p:sldId id="271" r:id="rId9"/>
    <p:sldId id="276" r:id="rId10"/>
    <p:sldId id="270" r:id="rId11"/>
    <p:sldId id="272" r:id="rId12"/>
  </p:sldIdLst>
  <p:sldSz cx="9144000" cy="144018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42" userDrawn="1">
          <p15:clr>
            <a:srgbClr val="A4A3A4"/>
          </p15:clr>
        </p15:guide>
        <p15:guide id="2" pos="703">
          <p15:clr>
            <a:srgbClr val="A4A3A4"/>
          </p15:clr>
        </p15:guide>
        <p15:guide id="3" pos="324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E53B"/>
    <a:srgbClr val="FF00FF"/>
    <a:srgbClr val="E200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93029" autoAdjust="0"/>
  </p:normalViewPr>
  <p:slideViewPr>
    <p:cSldViewPr>
      <p:cViewPr>
        <p:scale>
          <a:sx n="66" d="100"/>
          <a:sy n="66" d="100"/>
        </p:scale>
        <p:origin x="3096" y="-1362"/>
      </p:cViewPr>
      <p:guideLst>
        <p:guide orient="horz" pos="5942"/>
        <p:guide pos="703"/>
        <p:guide pos="324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7A12EA-F666-4E4C-82A5-33C2EE8E00E2}" type="datetimeFigureOut">
              <a:rPr lang="de-DE" smtClean="0"/>
              <a:t>22.01.2020</a:t>
            </a:fld>
            <a:endParaRPr lang="de-DE"/>
          </a:p>
        </p:txBody>
      </p:sp>
      <p:sp>
        <p:nvSpPr>
          <p:cNvPr id="4" name="Folienbildplatzhalter 3"/>
          <p:cNvSpPr>
            <a:spLocks noGrp="1" noRot="1" noChangeAspect="1"/>
          </p:cNvSpPr>
          <p:nvPr>
            <p:ph type="sldImg" idx="2"/>
          </p:nvPr>
        </p:nvSpPr>
        <p:spPr>
          <a:xfrm>
            <a:off x="2339975" y="685800"/>
            <a:ext cx="217805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0B4D42-D205-4DE8-BA91-4CEA95813DA7}" type="slidenum">
              <a:rPr lang="de-DE" smtClean="0"/>
              <a:t>‹Nr.›</a:t>
            </a:fld>
            <a:endParaRPr lang="de-DE"/>
          </a:p>
        </p:txBody>
      </p:sp>
    </p:spTree>
    <p:extLst>
      <p:ext uri="{BB962C8B-B14F-4D97-AF65-F5344CB8AC3E}">
        <p14:creationId xmlns:p14="http://schemas.microsoft.com/office/powerpoint/2010/main" val="209096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30B4D42-D205-4DE8-BA91-4CEA95813DA7}" type="slidenum">
              <a:rPr lang="de-DE" smtClean="0"/>
              <a:t>11</a:t>
            </a:fld>
            <a:endParaRPr lang="de-DE"/>
          </a:p>
        </p:txBody>
      </p:sp>
    </p:spTree>
    <p:extLst>
      <p:ext uri="{BB962C8B-B14F-4D97-AF65-F5344CB8AC3E}">
        <p14:creationId xmlns:p14="http://schemas.microsoft.com/office/powerpoint/2010/main" val="1895484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4473895"/>
            <a:ext cx="7772400" cy="3087052"/>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8161023"/>
            <a:ext cx="6400800" cy="368046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1F616146-C8EC-426E-9EA9-15C24E307CE1}" type="datetime1">
              <a:rPr lang="de-DE" smtClean="0"/>
              <a:t>22.01.2020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1922061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7CC9E7D-F550-4064-BA92-4FD6CD1022BC}" type="datetime1">
              <a:rPr lang="de-DE" smtClean="0"/>
              <a:t>22.01.2020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1482878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906781"/>
            <a:ext cx="2057400" cy="19355752"/>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906781"/>
            <a:ext cx="6019800" cy="19355752"/>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0167EDF-6B44-4379-8267-EACF6A4A0F09}" type="datetime1">
              <a:rPr lang="de-DE" smtClean="0"/>
              <a:t>22.01.2020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396260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1901FF8-951A-466E-873C-3791FFFA6A4A}" type="datetime1">
              <a:rPr lang="de-DE" smtClean="0"/>
              <a:t>22.01.2020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3977257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9254492"/>
            <a:ext cx="7772400" cy="2860357"/>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6104102"/>
            <a:ext cx="7772400" cy="315039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3A35AFBC-225A-4802-B13A-AA5273C737F6}" type="datetime1">
              <a:rPr lang="de-DE" smtClean="0"/>
              <a:t>22.01.2020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3791089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5294000"/>
            <a:ext cx="4038600" cy="14968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5294000"/>
            <a:ext cx="4038600" cy="14968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2BAB569A-FAAD-4DD9-B612-E07C698E5A4E}" type="datetime1">
              <a:rPr lang="de-DE" smtClean="0"/>
              <a:t>22.01.2020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2261331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576743"/>
            <a:ext cx="8229600" cy="24003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3223739"/>
            <a:ext cx="4040188" cy="13435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4567239"/>
            <a:ext cx="4040188" cy="82977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31" y="3223739"/>
            <a:ext cx="4041775" cy="13435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31" y="4567239"/>
            <a:ext cx="4041775" cy="82977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ADC88AA-CDBE-4D1E-B25D-7A20BF750BE4}" type="datetime1">
              <a:rPr lang="de-DE" smtClean="0"/>
              <a:t>22.01.2020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2297388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5F386423-1E04-46E2-AF8D-C5910E94360E}" type="datetime1">
              <a:rPr lang="de-DE" smtClean="0"/>
              <a:t>22.01.2020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441462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0D80934-0EE0-4A5A-B44F-CADF2BAD1B35}" type="datetime1">
              <a:rPr lang="de-DE" smtClean="0"/>
              <a:t>22.01.2020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3497143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2" y="573409"/>
            <a:ext cx="3008313" cy="2440305"/>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573410"/>
            <a:ext cx="5111750" cy="122915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2" y="3013711"/>
            <a:ext cx="3008313" cy="985123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F42C4AB0-28F8-40F1-A414-46114E9593DA}" type="datetime1">
              <a:rPr lang="de-DE" smtClean="0"/>
              <a:t>22.01.2020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3510628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10081260"/>
            <a:ext cx="5486400" cy="1190149"/>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1286828"/>
            <a:ext cx="5486400" cy="864108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11271409"/>
            <a:ext cx="5486400" cy="16902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B8FA92B0-B8CB-4418-9708-ABF999FF322A}" type="datetime1">
              <a:rPr lang="de-DE" smtClean="0"/>
              <a:t>22.01.2020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EBBF8CF2-4D53-4CDB-845D-F18BBE01F0C8}" type="slidenum">
              <a:rPr lang="de-DE" smtClean="0"/>
              <a:t>‹Nr.›</a:t>
            </a:fld>
            <a:endParaRPr lang="de-DE"/>
          </a:p>
        </p:txBody>
      </p:sp>
    </p:spTree>
    <p:extLst>
      <p:ext uri="{BB962C8B-B14F-4D97-AF65-F5344CB8AC3E}">
        <p14:creationId xmlns:p14="http://schemas.microsoft.com/office/powerpoint/2010/main" val="3136702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576743"/>
            <a:ext cx="8229600" cy="24003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3360421"/>
            <a:ext cx="8229600" cy="950452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13348337"/>
            <a:ext cx="2133600" cy="766763"/>
          </a:xfrm>
          <a:prstGeom prst="rect">
            <a:avLst/>
          </a:prstGeom>
        </p:spPr>
        <p:txBody>
          <a:bodyPr vert="horz" lIns="91440" tIns="45720" rIns="91440" bIns="45720" rtlCol="0" anchor="ctr"/>
          <a:lstStyle>
            <a:lvl1pPr algn="l">
              <a:defRPr sz="1200">
                <a:solidFill>
                  <a:schemeClr val="tx1">
                    <a:tint val="75000"/>
                  </a:schemeClr>
                </a:solidFill>
              </a:defRPr>
            </a:lvl1pPr>
          </a:lstStyle>
          <a:p>
            <a:fld id="{B7162724-1982-41A0-99D2-91F206494C2E}" type="datetime1">
              <a:rPr lang="de-DE" smtClean="0"/>
              <a:t>22.01.2020</a:t>
            </a:fld>
            <a:endParaRPr lang="de-DE"/>
          </a:p>
        </p:txBody>
      </p:sp>
      <p:sp>
        <p:nvSpPr>
          <p:cNvPr id="5" name="Fußzeilenplatzhalter 4"/>
          <p:cNvSpPr>
            <a:spLocks noGrp="1"/>
          </p:cNvSpPr>
          <p:nvPr>
            <p:ph type="ftr" sz="quarter" idx="3"/>
          </p:nvPr>
        </p:nvSpPr>
        <p:spPr>
          <a:xfrm>
            <a:off x="3124200" y="13348337"/>
            <a:ext cx="2895600" cy="76676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13348337"/>
            <a:ext cx="2133600" cy="766763"/>
          </a:xfrm>
          <a:prstGeom prst="rect">
            <a:avLst/>
          </a:prstGeom>
        </p:spPr>
        <p:txBody>
          <a:bodyPr vert="horz" lIns="91440" tIns="45720" rIns="91440" bIns="45720" rtlCol="0" anchor="ctr"/>
          <a:lstStyle>
            <a:lvl1pPr algn="r">
              <a:defRPr sz="1200">
                <a:solidFill>
                  <a:schemeClr val="tx1">
                    <a:tint val="75000"/>
                  </a:schemeClr>
                </a:solidFill>
              </a:defRPr>
            </a:lvl1pPr>
          </a:lstStyle>
          <a:p>
            <a:fld id="{EBBF8CF2-4D53-4CDB-845D-F18BBE01F0C8}" type="slidenum">
              <a:rPr lang="de-DE" smtClean="0"/>
              <a:t>‹Nr.›</a:t>
            </a:fld>
            <a:endParaRPr lang="de-DE"/>
          </a:p>
        </p:txBody>
      </p:sp>
    </p:spTree>
    <p:extLst>
      <p:ext uri="{BB962C8B-B14F-4D97-AF65-F5344CB8AC3E}">
        <p14:creationId xmlns:p14="http://schemas.microsoft.com/office/powerpoint/2010/main" val="1932873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greif@med.lmu.de"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36.emf"/><Relationship Id="rId3" Type="http://schemas.openxmlformats.org/officeDocument/2006/relationships/image" Target="../media/image31.emf"/><Relationship Id="rId7" Type="http://schemas.openxmlformats.org/officeDocument/2006/relationships/image" Target="../media/image35.emf"/><Relationship Id="rId12" Type="http://schemas.openxmlformats.org/officeDocument/2006/relationships/image" Target="../media/image40.emf"/><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emf"/><Relationship Id="rId11" Type="http://schemas.openxmlformats.org/officeDocument/2006/relationships/image" Target="../media/image39.emf"/><Relationship Id="rId5" Type="http://schemas.openxmlformats.org/officeDocument/2006/relationships/image" Target="../media/image33.emf"/><Relationship Id="rId10" Type="http://schemas.openxmlformats.org/officeDocument/2006/relationships/image" Target="../media/image38.emf"/><Relationship Id="rId4" Type="http://schemas.openxmlformats.org/officeDocument/2006/relationships/image" Target="../media/image32.emf"/><Relationship Id="rId9" Type="http://schemas.openxmlformats.org/officeDocument/2006/relationships/image" Target="../media/image37.emf"/></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3" Type="http://schemas.openxmlformats.org/officeDocument/2006/relationships/image" Target="../media/image25.emf"/><Relationship Id="rId7" Type="http://schemas.openxmlformats.org/officeDocument/2006/relationships/image" Target="../media/image29.emf"/><Relationship Id="rId2" Type="http://schemas.openxmlformats.org/officeDocument/2006/relationships/image" Target="../media/image24.emf"/><Relationship Id="rId1" Type="http://schemas.openxmlformats.org/officeDocument/2006/relationships/slideLayout" Target="../slideLayouts/slideLayout2.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263517"/>
            <a:ext cx="8229600" cy="1536783"/>
          </a:xfrm>
        </p:spPr>
        <p:txBody>
          <a:bodyPr>
            <a:normAutofit/>
          </a:bodyPr>
          <a:lstStyle/>
          <a:p>
            <a:pPr algn="l"/>
            <a:r>
              <a:rPr lang="de-DE" sz="2800" b="1" dirty="0" smtClean="0">
                <a:latin typeface="Arial" panose="020B0604020202020204" pitchFamily="34" charset="0"/>
                <a:cs typeface="Arial" panose="020B0604020202020204" pitchFamily="34" charset="0"/>
              </a:rPr>
              <a:t>SUPPLEMENTARY INFORMATION</a:t>
            </a:r>
            <a:endParaRPr lang="en-US" sz="2800" b="1" dirty="0">
              <a:latin typeface="Arial" panose="020B0604020202020204" pitchFamily="34" charset="0"/>
              <a:cs typeface="Arial" panose="020B0604020202020204" pitchFamily="34" charset="0"/>
            </a:endParaRPr>
          </a:p>
        </p:txBody>
      </p:sp>
      <p:sp>
        <p:nvSpPr>
          <p:cNvPr id="3" name="Inhaltsplatzhalter 2"/>
          <p:cNvSpPr>
            <a:spLocks noGrp="1"/>
          </p:cNvSpPr>
          <p:nvPr>
            <p:ph idx="1"/>
          </p:nvPr>
        </p:nvSpPr>
        <p:spPr>
          <a:xfrm>
            <a:off x="467544" y="2088865"/>
            <a:ext cx="8229600" cy="9504523"/>
          </a:xfrm>
        </p:spPr>
        <p:txBody>
          <a:bodyPr>
            <a:normAutofit/>
          </a:bodyPr>
          <a:lstStyle/>
          <a:p>
            <a:pPr marL="0" indent="0" algn="ctr" fontAlgn="auto">
              <a:buNone/>
            </a:pPr>
            <a:r>
              <a:rPr lang="en-US" sz="2400" b="1" dirty="0">
                <a:latin typeface="Arial" panose="020B0604020202020204" pitchFamily="34" charset="0"/>
                <a:cs typeface="Arial" panose="020B0604020202020204" pitchFamily="34" charset="0"/>
              </a:rPr>
              <a:t>ZBTB7A prevents </a:t>
            </a:r>
            <a:r>
              <a:rPr lang="en-US" sz="2400" b="1" dirty="0" smtClean="0">
                <a:latin typeface="Arial" panose="020B0604020202020204" pitchFamily="34" charset="0"/>
                <a:cs typeface="Arial" panose="020B0604020202020204" pitchFamily="34" charset="0"/>
              </a:rPr>
              <a:t>RUNX1-RUNX1T1-dependent </a:t>
            </a:r>
            <a:r>
              <a:rPr lang="en-US" sz="2400" b="1" dirty="0">
                <a:latin typeface="Arial" panose="020B0604020202020204" pitchFamily="34" charset="0"/>
                <a:cs typeface="Arial" panose="020B0604020202020204" pitchFamily="34" charset="0"/>
              </a:rPr>
              <a:t>clonal expansion of human hematopoietic stem and progenitor cells.</a:t>
            </a:r>
            <a:endParaRPr lang="en-US" sz="2400" dirty="0">
              <a:latin typeface="Arial" panose="020B0604020202020204" pitchFamily="34" charset="0"/>
              <a:cs typeface="Arial" panose="020B0604020202020204" pitchFamily="34" charset="0"/>
            </a:endParaRPr>
          </a:p>
          <a:p>
            <a:pPr marL="0" indent="0" fontAlgn="auto">
              <a:buNone/>
            </a:pPr>
            <a:r>
              <a:rPr lang="en-US" sz="1600" dirty="0">
                <a:latin typeface="Arial" panose="020B0604020202020204" pitchFamily="34" charset="0"/>
                <a:cs typeface="Arial" panose="020B0604020202020204" pitchFamily="34" charset="0"/>
              </a:rPr>
              <a:t> </a:t>
            </a:r>
          </a:p>
          <a:p>
            <a:pPr marL="0" indent="0" fontAlgn="auto">
              <a:buNone/>
            </a:pPr>
            <a:r>
              <a:rPr lang="en-US" sz="1600" dirty="0" smtClean="0">
                <a:latin typeface="Arial" panose="020B0604020202020204" pitchFamily="34" charset="0"/>
                <a:cs typeface="Arial" panose="020B0604020202020204" pitchFamily="34" charset="0"/>
              </a:rPr>
              <a:t>Enric Redondo Monte</a:t>
            </a:r>
            <a:r>
              <a:rPr lang="en-US" sz="1600" baseline="30000" dirty="0" smtClean="0">
                <a:latin typeface="Arial" panose="020B0604020202020204" pitchFamily="34" charset="0"/>
                <a:cs typeface="Arial" panose="020B0604020202020204" pitchFamily="34" charset="0"/>
              </a:rPr>
              <a:t>1-3</a:t>
            </a:r>
            <a:r>
              <a:rPr lang="en-US" sz="1600" dirty="0" smtClean="0">
                <a:latin typeface="Arial" panose="020B0604020202020204" pitchFamily="34" charset="0"/>
                <a:cs typeface="Arial" panose="020B0604020202020204" pitchFamily="34" charset="0"/>
              </a:rPr>
              <a:t>, Anja Wilding</a:t>
            </a:r>
            <a:r>
              <a:rPr lang="en-US" sz="1600" baseline="30000" dirty="0" smtClean="0">
                <a:latin typeface="Arial" panose="020B0604020202020204" pitchFamily="34" charset="0"/>
                <a:cs typeface="Arial" panose="020B0604020202020204" pitchFamily="34" charset="0"/>
              </a:rPr>
              <a:t>1-3</a:t>
            </a:r>
            <a:r>
              <a:rPr lang="en-US" sz="1600" dirty="0" smtClean="0">
                <a:latin typeface="Arial" panose="020B0604020202020204" pitchFamily="34" charset="0"/>
                <a:cs typeface="Arial" panose="020B0604020202020204" pitchFamily="34" charset="0"/>
              </a:rPr>
              <a:t>, Georg Leubolt</a:t>
            </a:r>
            <a:r>
              <a:rPr lang="en-US" sz="1600" baseline="30000" dirty="0" smtClean="0">
                <a:latin typeface="Arial" panose="020B0604020202020204" pitchFamily="34" charset="0"/>
                <a:cs typeface="Arial" panose="020B0604020202020204" pitchFamily="34" charset="0"/>
              </a:rPr>
              <a:t>1-3</a:t>
            </a:r>
            <a:r>
              <a:rPr lang="en-US" sz="1600" dirty="0" smtClean="0">
                <a:latin typeface="Arial" panose="020B0604020202020204" pitchFamily="34" charset="0"/>
                <a:cs typeface="Arial" panose="020B0604020202020204" pitchFamily="34" charset="0"/>
              </a:rPr>
              <a:t>, Paul Kerbs</a:t>
            </a:r>
            <a:r>
              <a:rPr lang="en-US" sz="1600" baseline="30000" dirty="0" smtClean="0">
                <a:latin typeface="Arial" panose="020B0604020202020204" pitchFamily="34" charset="0"/>
                <a:cs typeface="Arial" panose="020B0604020202020204" pitchFamily="34" charset="0"/>
              </a:rPr>
              <a:t>1-3</a:t>
            </a:r>
            <a:r>
              <a:rPr lang="en-US" sz="1600" dirty="0" smtClean="0">
                <a:latin typeface="Arial" panose="020B0604020202020204" pitchFamily="34" charset="0"/>
                <a:cs typeface="Arial" panose="020B0604020202020204" pitchFamily="34" charset="0"/>
              </a:rPr>
              <a:t>, Johannes W. Bagnoli</a:t>
            </a:r>
            <a:r>
              <a:rPr lang="en-US" sz="1600" baseline="30000" dirty="0" smtClean="0">
                <a:latin typeface="Arial" panose="020B0604020202020204" pitchFamily="34" charset="0"/>
                <a:cs typeface="Arial" panose="020B0604020202020204" pitchFamily="34" charset="0"/>
              </a:rPr>
              <a:t>4</a:t>
            </a:r>
            <a:r>
              <a:rPr lang="en-US" sz="1600" dirty="0" smtClean="0">
                <a:latin typeface="Arial" panose="020B0604020202020204" pitchFamily="34" charset="0"/>
                <a:cs typeface="Arial" panose="020B0604020202020204" pitchFamily="34" charset="0"/>
              </a:rPr>
              <a:t>, Luise Hartmann</a:t>
            </a:r>
            <a:r>
              <a:rPr lang="en-US" sz="1600" baseline="30000" dirty="0" smtClean="0">
                <a:latin typeface="Arial" panose="020B0604020202020204" pitchFamily="34" charset="0"/>
                <a:cs typeface="Arial" panose="020B0604020202020204" pitchFamily="34" charset="0"/>
              </a:rPr>
              <a:t>1-3</a:t>
            </a:r>
            <a:r>
              <a:rPr lang="en-US" sz="1600" dirty="0" smtClean="0">
                <a:latin typeface="Arial" panose="020B0604020202020204" pitchFamily="34" charset="0"/>
                <a:cs typeface="Arial" panose="020B0604020202020204" pitchFamily="34" charset="0"/>
              </a:rPr>
              <a:t>, Wolfgang Hiddemann</a:t>
            </a:r>
            <a:r>
              <a:rPr lang="en-US" sz="1600" baseline="30000" dirty="0" smtClean="0">
                <a:latin typeface="Arial" panose="020B0604020202020204" pitchFamily="34" charset="0"/>
                <a:cs typeface="Arial" panose="020B0604020202020204" pitchFamily="34" charset="0"/>
              </a:rPr>
              <a:t>1-3</a:t>
            </a:r>
            <a:r>
              <a:rPr lang="en-US" sz="1600" dirty="0" smtClean="0">
                <a:latin typeface="Arial" panose="020B0604020202020204" pitchFamily="34" charset="0"/>
                <a:cs typeface="Arial" panose="020B0604020202020204" pitchFamily="34" charset="0"/>
              </a:rPr>
              <a:t>, Linping Chen-Wichmann</a:t>
            </a:r>
            <a:r>
              <a:rPr lang="en-US" sz="1600" baseline="30000" dirty="0" smtClean="0">
                <a:latin typeface="Arial" panose="020B0604020202020204" pitchFamily="34" charset="0"/>
                <a:cs typeface="Arial" panose="020B0604020202020204" pitchFamily="34" charset="0"/>
              </a:rPr>
              <a:t>5</a:t>
            </a:r>
            <a:r>
              <a:rPr lang="en-US" sz="1600" dirty="0" smtClean="0">
                <a:latin typeface="Arial" panose="020B0604020202020204" pitchFamily="34" charset="0"/>
                <a:cs typeface="Arial" panose="020B0604020202020204" pitchFamily="34" charset="0"/>
              </a:rPr>
              <a:t>, Stefan Krebs</a:t>
            </a:r>
            <a:r>
              <a:rPr lang="en-US" sz="1600" baseline="30000" dirty="0" smtClean="0">
                <a:latin typeface="Arial" panose="020B0604020202020204" pitchFamily="34" charset="0"/>
                <a:cs typeface="Arial" panose="020B0604020202020204" pitchFamily="34" charset="0"/>
              </a:rPr>
              <a:t>6</a:t>
            </a:r>
            <a:r>
              <a:rPr lang="en-US" sz="1600" dirty="0" smtClean="0">
                <a:latin typeface="Arial" panose="020B0604020202020204" pitchFamily="34" charset="0"/>
                <a:cs typeface="Arial" panose="020B0604020202020204" pitchFamily="34" charset="0"/>
              </a:rPr>
              <a:t>, Helmut Blum</a:t>
            </a:r>
            <a:r>
              <a:rPr lang="en-US" sz="1600" baseline="30000" dirty="0" smtClean="0">
                <a:latin typeface="Arial" panose="020B0604020202020204" pitchFamily="34" charset="0"/>
                <a:cs typeface="Arial" panose="020B0604020202020204" pitchFamily="34" charset="0"/>
              </a:rPr>
              <a:t>6</a:t>
            </a:r>
            <a:r>
              <a:rPr lang="en-US" sz="1600" dirty="0" smtClean="0">
                <a:latin typeface="Arial" panose="020B0604020202020204" pitchFamily="34" charset="0"/>
                <a:cs typeface="Arial" panose="020B0604020202020204" pitchFamily="34" charset="0"/>
              </a:rPr>
              <a:t>, Monica Cusan</a:t>
            </a:r>
            <a:r>
              <a:rPr lang="en-US" sz="1600" baseline="30000" dirty="0" smtClean="0">
                <a:latin typeface="Arial" panose="020B0604020202020204" pitchFamily="34" charset="0"/>
                <a:cs typeface="Arial" panose="020B0604020202020204" pitchFamily="34" charset="0"/>
              </a:rPr>
              <a:t>1</a:t>
            </a:r>
            <a:r>
              <a:rPr lang="en-US" sz="1600" dirty="0" smtClean="0">
                <a:latin typeface="Arial" panose="020B0604020202020204" pitchFamily="34" charset="0"/>
                <a:cs typeface="Arial" panose="020B0604020202020204" pitchFamily="34" charset="0"/>
              </a:rPr>
              <a:t>, Binje Vick</a:t>
            </a:r>
            <a:r>
              <a:rPr lang="en-US" sz="1600" baseline="30000" dirty="0" smtClean="0">
                <a:latin typeface="Arial" panose="020B0604020202020204" pitchFamily="34" charset="0"/>
                <a:cs typeface="Arial" panose="020B0604020202020204" pitchFamily="34" charset="0"/>
              </a:rPr>
              <a:t>7</a:t>
            </a:r>
            <a:r>
              <a:rPr lang="en-US" sz="1600" dirty="0" smtClean="0">
                <a:latin typeface="Arial" panose="020B0604020202020204" pitchFamily="34" charset="0"/>
                <a:cs typeface="Arial" panose="020B0604020202020204" pitchFamily="34" charset="0"/>
              </a:rPr>
              <a:t>, Irmela Jeremias</a:t>
            </a:r>
            <a:r>
              <a:rPr lang="en-US" sz="1600" baseline="30000" dirty="0" smtClean="0">
                <a:latin typeface="Arial" panose="020B0604020202020204" pitchFamily="34" charset="0"/>
                <a:cs typeface="Arial" panose="020B0604020202020204" pitchFamily="34" charset="0"/>
              </a:rPr>
              <a:t>7</a:t>
            </a:r>
            <a:r>
              <a:rPr lang="en-US" sz="1600" dirty="0" smtClean="0">
                <a:latin typeface="Arial" panose="020B0604020202020204" pitchFamily="34" charset="0"/>
                <a:cs typeface="Arial" panose="020B0604020202020204" pitchFamily="34" charset="0"/>
              </a:rPr>
              <a:t>, Wolfgang Enard</a:t>
            </a:r>
            <a:r>
              <a:rPr lang="en-US" sz="1600" baseline="30000" dirty="0" smtClean="0">
                <a:latin typeface="Arial" panose="020B0604020202020204" pitchFamily="34" charset="0"/>
                <a:cs typeface="Arial" panose="020B0604020202020204" pitchFamily="34" charset="0"/>
              </a:rPr>
              <a:t>4</a:t>
            </a:r>
            <a:r>
              <a:rPr lang="en-US" sz="1600" dirty="0" smtClean="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Sebastian </a:t>
            </a:r>
            <a:r>
              <a:rPr lang="en-US" sz="1600" dirty="0" smtClean="0">
                <a:latin typeface="Arial" panose="020B0604020202020204" pitchFamily="34" charset="0"/>
                <a:cs typeface="Arial" panose="020B0604020202020204" pitchFamily="34" charset="0"/>
              </a:rPr>
              <a:t>Theurich</a:t>
            </a:r>
            <a:r>
              <a:rPr lang="en-US" sz="1600" baseline="30000" dirty="0" smtClean="0">
                <a:latin typeface="Arial" panose="020B0604020202020204" pitchFamily="34" charset="0"/>
                <a:cs typeface="Arial" panose="020B0604020202020204" pitchFamily="34" charset="0"/>
              </a:rPr>
              <a:t>1,8</a:t>
            </a:r>
            <a:r>
              <a:rPr lang="en-US" sz="1600" dirty="0" smtClean="0">
                <a:latin typeface="Arial" panose="020B0604020202020204" pitchFamily="34" charset="0"/>
                <a:cs typeface="Arial" panose="020B0604020202020204" pitchFamily="34" charset="0"/>
              </a:rPr>
              <a:t>, Christian Wichmann</a:t>
            </a:r>
            <a:r>
              <a:rPr lang="en-US" sz="1600" baseline="30000" dirty="0" smtClean="0">
                <a:latin typeface="Arial" panose="020B0604020202020204" pitchFamily="34" charset="0"/>
                <a:cs typeface="Arial" panose="020B0604020202020204" pitchFamily="34" charset="0"/>
              </a:rPr>
              <a:t>5</a:t>
            </a:r>
            <a:r>
              <a:rPr lang="en-US" sz="1600" dirty="0" smtClean="0">
                <a:latin typeface="Arial" panose="020B0604020202020204" pitchFamily="34" charset="0"/>
                <a:cs typeface="Arial" panose="020B0604020202020204" pitchFamily="34" charset="0"/>
              </a:rPr>
              <a:t> and Philipp A. Greif</a:t>
            </a:r>
            <a:r>
              <a:rPr lang="en-US" sz="1600" baseline="30000" dirty="0" smtClean="0">
                <a:latin typeface="Arial" panose="020B0604020202020204" pitchFamily="34" charset="0"/>
                <a:cs typeface="Arial" panose="020B0604020202020204" pitchFamily="34" charset="0"/>
              </a:rPr>
              <a:t>1-3</a:t>
            </a:r>
            <a:r>
              <a:rPr lang="en-US" sz="1600" dirty="0" smtClean="0">
                <a:latin typeface="Arial" panose="020B0604020202020204" pitchFamily="34" charset="0"/>
                <a:cs typeface="Arial" panose="020B0604020202020204" pitchFamily="34" charset="0"/>
              </a:rPr>
              <a:t>. </a:t>
            </a:r>
          </a:p>
          <a:p>
            <a:pPr marL="0" indent="0" fontAlgn="auto">
              <a:buNone/>
            </a:pPr>
            <a:endParaRPr lang="en-US" sz="1600" dirty="0" smtClean="0">
              <a:latin typeface="Arial" panose="020B0604020202020204" pitchFamily="34" charset="0"/>
              <a:cs typeface="Arial" panose="020B0604020202020204" pitchFamily="34" charset="0"/>
            </a:endParaRPr>
          </a:p>
          <a:p>
            <a:pPr marL="0" indent="0" algn="just" fontAlgn="auto">
              <a:buNone/>
            </a:pPr>
            <a:r>
              <a:rPr lang="en-US" sz="1600" dirty="0" smtClean="0">
                <a:latin typeface="Arial" panose="020B0604020202020204" pitchFamily="34" charset="0"/>
                <a:cs typeface="Arial" panose="020B0604020202020204" pitchFamily="34" charset="0"/>
              </a:rPr>
              <a:t>1) Department Medicine III, University Hospital, LMU Munich, 81377 Munich, Germany</a:t>
            </a:r>
          </a:p>
          <a:p>
            <a:pPr marL="0" indent="0" algn="just" fontAlgn="auto">
              <a:buNone/>
            </a:pPr>
            <a:r>
              <a:rPr lang="en-US" sz="1600" dirty="0" smtClean="0">
                <a:latin typeface="Arial" panose="020B0604020202020204" pitchFamily="34" charset="0"/>
                <a:cs typeface="Arial" panose="020B0604020202020204" pitchFamily="34" charset="0"/>
              </a:rPr>
              <a:t>2) German Cancer Consortium (DKTK), partner site Munich, 81377 Munich, Germany</a:t>
            </a:r>
          </a:p>
          <a:p>
            <a:pPr marL="0" indent="0" algn="just" fontAlgn="auto">
              <a:buNone/>
            </a:pPr>
            <a:r>
              <a:rPr lang="en-US" sz="1600" dirty="0" smtClean="0">
                <a:latin typeface="Arial" panose="020B0604020202020204" pitchFamily="34" charset="0"/>
                <a:cs typeface="Arial" panose="020B0604020202020204" pitchFamily="34" charset="0"/>
              </a:rPr>
              <a:t>3) German Cancer Research Center (DKFZ), 69121 Heidelberg, Germany.</a:t>
            </a:r>
          </a:p>
          <a:p>
            <a:pPr marL="0" indent="0" algn="just" fontAlgn="auto">
              <a:buNone/>
            </a:pPr>
            <a:r>
              <a:rPr lang="en-US" sz="1600" dirty="0" smtClean="0">
                <a:latin typeface="Arial" panose="020B0604020202020204" pitchFamily="34" charset="0"/>
                <a:cs typeface="Arial" panose="020B0604020202020204" pitchFamily="34" charset="0"/>
              </a:rPr>
              <a:t>4) Anthropology &amp; Human Genomics, Department of Biology II, LMU Munich, 82152 </a:t>
            </a:r>
            <a:r>
              <a:rPr lang="en-US" sz="1600" dirty="0" err="1" smtClean="0">
                <a:latin typeface="Arial" panose="020B0604020202020204" pitchFamily="34" charset="0"/>
                <a:cs typeface="Arial" panose="020B0604020202020204" pitchFamily="34" charset="0"/>
              </a:rPr>
              <a:t>Martinsried</a:t>
            </a:r>
            <a:r>
              <a:rPr lang="en-US" sz="1600" dirty="0" smtClean="0">
                <a:latin typeface="Arial" panose="020B0604020202020204" pitchFamily="34" charset="0"/>
                <a:cs typeface="Arial" panose="020B0604020202020204" pitchFamily="34" charset="0"/>
              </a:rPr>
              <a:t>, Germany</a:t>
            </a:r>
          </a:p>
          <a:p>
            <a:pPr marL="0" indent="0" algn="just" fontAlgn="auto">
              <a:buNone/>
            </a:pPr>
            <a:r>
              <a:rPr lang="en-US" sz="1600" dirty="0" smtClean="0">
                <a:latin typeface="Arial" panose="020B0604020202020204" pitchFamily="34" charset="0"/>
                <a:cs typeface="Arial" panose="020B0604020202020204" pitchFamily="34" charset="0"/>
              </a:rPr>
              <a:t>5) Department of Transfusion Medicine, Cell Therapeutics and Hemostasis, University Hospital, LMU Munich, 81377 Munich, Germany. </a:t>
            </a:r>
          </a:p>
          <a:p>
            <a:pPr marL="0" indent="0" algn="just" fontAlgn="auto">
              <a:buNone/>
            </a:pPr>
            <a:r>
              <a:rPr lang="en-US" sz="1600" dirty="0" smtClean="0">
                <a:latin typeface="Arial" panose="020B0604020202020204" pitchFamily="34" charset="0"/>
                <a:cs typeface="Arial" panose="020B0604020202020204" pitchFamily="34" charset="0"/>
              </a:rPr>
              <a:t>6) Gene Center - Laboratory for Functional Genome Analysis, LMU Munich, 81377 Munich, Germany</a:t>
            </a:r>
          </a:p>
          <a:p>
            <a:pPr marL="0" indent="0" algn="just" fontAlgn="auto">
              <a:buNone/>
            </a:pPr>
            <a:r>
              <a:rPr lang="en-US" sz="1600" dirty="0" smtClean="0">
                <a:latin typeface="Arial" panose="020B0604020202020204" pitchFamily="34" charset="0"/>
                <a:cs typeface="Arial" panose="020B0604020202020204" pitchFamily="34" charset="0"/>
              </a:rPr>
              <a:t>7) Research Unit Apoptosis in Hematopoietic Stem Cells, Helmholtz Center Munich, 81377 Munich, Germany</a:t>
            </a:r>
          </a:p>
          <a:p>
            <a:pPr marL="0" indent="0" algn="just" fontAlgn="auto">
              <a:buNone/>
            </a:pPr>
            <a:r>
              <a:rPr lang="en-US" sz="1600" dirty="0">
                <a:latin typeface="Arial" panose="020B0604020202020204" pitchFamily="34" charset="0"/>
                <a:cs typeface="Arial" panose="020B0604020202020204" pitchFamily="34" charset="0"/>
              </a:rPr>
              <a:t>8) Cancer &amp; </a:t>
            </a:r>
            <a:r>
              <a:rPr lang="en-US" sz="1600" dirty="0" err="1">
                <a:latin typeface="Arial" panose="020B0604020202020204" pitchFamily="34" charset="0"/>
                <a:cs typeface="Arial" panose="020B0604020202020204" pitchFamily="34" charset="0"/>
              </a:rPr>
              <a:t>Immunometabolism</a:t>
            </a:r>
            <a:r>
              <a:rPr lang="en-US" sz="1600" dirty="0">
                <a:latin typeface="Arial" panose="020B0604020202020204" pitchFamily="34" charset="0"/>
                <a:cs typeface="Arial" panose="020B0604020202020204" pitchFamily="34" charset="0"/>
              </a:rPr>
              <a:t> Research Group, Gene Center, LMU Munich, 81377 Munich, </a:t>
            </a:r>
            <a:r>
              <a:rPr lang="en-US" sz="1600" dirty="0" smtClean="0">
                <a:latin typeface="Arial" panose="020B0604020202020204" pitchFamily="34" charset="0"/>
                <a:cs typeface="Arial" panose="020B0604020202020204" pitchFamily="34" charset="0"/>
              </a:rPr>
              <a:t>Germany</a:t>
            </a:r>
          </a:p>
          <a:p>
            <a:pPr marL="0" indent="0" algn="just" fontAlgn="auto">
              <a:buNone/>
            </a:pPr>
            <a:endParaRPr lang="en-US" sz="1600" dirty="0" smtClean="0">
              <a:latin typeface="Arial" panose="020B0604020202020204" pitchFamily="34" charset="0"/>
              <a:cs typeface="Arial" panose="020B0604020202020204" pitchFamily="34" charset="0"/>
            </a:endParaRPr>
          </a:p>
          <a:p>
            <a:pPr marL="0" indent="0" algn="just" fontAlgn="auto">
              <a:buNone/>
            </a:pPr>
            <a:r>
              <a:rPr lang="en-US" sz="1600" dirty="0" smtClean="0">
                <a:latin typeface="Arial" panose="020B0604020202020204" pitchFamily="34" charset="0"/>
                <a:cs typeface="Arial" panose="020B0604020202020204" pitchFamily="34" charset="0"/>
              </a:rPr>
              <a:t>Correspondence: </a:t>
            </a:r>
            <a:r>
              <a:rPr lang="en-US" sz="1600" dirty="0" smtClean="0">
                <a:latin typeface="Arial" panose="020B0604020202020204" pitchFamily="34" charset="0"/>
                <a:cs typeface="Arial" panose="020B0604020202020204" pitchFamily="34" charset="0"/>
                <a:hlinkClick r:id="rId2"/>
              </a:rPr>
              <a:t>pgreif@med.lmu.de</a:t>
            </a:r>
            <a:endParaRPr lang="en-US" sz="1600" dirty="0" smtClean="0">
              <a:latin typeface="Arial" panose="020B0604020202020204" pitchFamily="34" charset="0"/>
              <a:cs typeface="Arial" panose="020B0604020202020204" pitchFamily="34" charset="0"/>
            </a:endParaRPr>
          </a:p>
          <a:p>
            <a:pPr marL="0" indent="0" algn="just" fontAlgn="auto">
              <a:buNone/>
            </a:pPr>
            <a:endParaRPr lang="de-DE" sz="1600" dirty="0">
              <a:latin typeface="Arial" panose="020B0604020202020204" pitchFamily="34" charset="0"/>
              <a:cs typeface="Arial" panose="020B0604020202020204" pitchFamily="34" charset="0"/>
            </a:endParaRPr>
          </a:p>
          <a:p>
            <a:pPr marL="0" indent="0" algn="just" fontAlgn="auto">
              <a:buNone/>
            </a:pPr>
            <a:r>
              <a:rPr lang="de-DE" sz="2400" b="1" dirty="0" smtClean="0">
                <a:latin typeface="Arial" panose="020B0604020202020204" pitchFamily="34" charset="0"/>
                <a:cs typeface="Arial" panose="020B0604020202020204" pitchFamily="34" charset="0"/>
              </a:rPr>
              <a:t>Content:</a:t>
            </a:r>
          </a:p>
          <a:p>
            <a:pPr marL="0" indent="0" algn="just" fontAlgn="auto">
              <a:buNone/>
            </a:pPr>
            <a:r>
              <a:rPr lang="de-DE" sz="2000" dirty="0" err="1" smtClean="0">
                <a:latin typeface="Arial" panose="020B0604020202020204" pitchFamily="34" charset="0"/>
                <a:cs typeface="Arial" panose="020B0604020202020204" pitchFamily="34" charset="0"/>
              </a:rPr>
              <a:t>Supplementary</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Methods</a:t>
            </a:r>
            <a:endParaRPr lang="de-DE" sz="2000" dirty="0" smtClean="0">
              <a:latin typeface="Arial" panose="020B0604020202020204" pitchFamily="34" charset="0"/>
              <a:cs typeface="Arial" panose="020B0604020202020204" pitchFamily="34" charset="0"/>
            </a:endParaRPr>
          </a:p>
          <a:p>
            <a:pPr marL="0" indent="0" algn="just" fontAlgn="auto">
              <a:buNone/>
            </a:pPr>
            <a:r>
              <a:rPr lang="de-DE" sz="2000" dirty="0" err="1" smtClean="0">
                <a:latin typeface="Arial" panose="020B0604020202020204" pitchFamily="34" charset="0"/>
                <a:cs typeface="Arial" panose="020B0604020202020204" pitchFamily="34" charset="0"/>
              </a:rPr>
              <a:t>Supplementary</a:t>
            </a:r>
            <a:r>
              <a:rPr lang="de-DE" sz="2000" dirty="0" smtClean="0">
                <a:latin typeface="Arial" panose="020B0604020202020204" pitchFamily="34" charset="0"/>
                <a:cs typeface="Arial" panose="020B0604020202020204" pitchFamily="34" charset="0"/>
              </a:rPr>
              <a:t> References</a:t>
            </a:r>
          </a:p>
          <a:p>
            <a:pPr marL="0" indent="0" algn="just" fontAlgn="auto">
              <a:buNone/>
            </a:pPr>
            <a:r>
              <a:rPr lang="de-DE" sz="2000" dirty="0" err="1" smtClean="0">
                <a:latin typeface="Arial" panose="020B0604020202020204" pitchFamily="34" charset="0"/>
                <a:cs typeface="Arial" panose="020B0604020202020204" pitchFamily="34" charset="0"/>
              </a:rPr>
              <a:t>Supplementary</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Figures</a:t>
            </a:r>
            <a:r>
              <a:rPr lang="de-DE" sz="2000" dirty="0" smtClean="0">
                <a:latin typeface="Arial" panose="020B0604020202020204" pitchFamily="34" charset="0"/>
                <a:cs typeface="Arial" panose="020B0604020202020204" pitchFamily="34" charset="0"/>
              </a:rPr>
              <a:t> 1-7</a:t>
            </a:r>
            <a:endParaRPr lang="en-US" sz="2000" dirty="0" smtClean="0">
              <a:latin typeface="Arial" panose="020B0604020202020204" pitchFamily="34" charset="0"/>
              <a:cs typeface="Arial" panose="020B0604020202020204" pitchFamily="34" charset="0"/>
            </a:endParaRPr>
          </a:p>
          <a:p>
            <a:pPr marL="0" indent="0">
              <a:buNone/>
            </a:pPr>
            <a:endParaRPr lang="en-US" sz="2000" dirty="0"/>
          </a:p>
        </p:txBody>
      </p:sp>
      <p:sp>
        <p:nvSpPr>
          <p:cNvPr id="4" name="Foliennummernplatzhalter 3"/>
          <p:cNvSpPr>
            <a:spLocks noGrp="1"/>
          </p:cNvSpPr>
          <p:nvPr>
            <p:ph type="sldNum" sz="quarter" idx="12"/>
          </p:nvPr>
        </p:nvSpPr>
        <p:spPr/>
        <p:txBody>
          <a:bodyPr/>
          <a:lstStyle/>
          <a:p>
            <a:fld id="{EBBF8CF2-4D53-4CDB-845D-F18BBE01F0C8}" type="slidenum">
              <a:rPr lang="de-DE" sz="1600" smtClean="0"/>
              <a:t>1</a:t>
            </a:fld>
            <a:endParaRPr lang="de-DE" sz="1600"/>
          </a:p>
        </p:txBody>
      </p:sp>
    </p:spTree>
    <p:extLst>
      <p:ext uri="{BB962C8B-B14F-4D97-AF65-F5344CB8AC3E}">
        <p14:creationId xmlns:p14="http://schemas.microsoft.com/office/powerpoint/2010/main" val="41695213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5328492"/>
            <a:ext cx="0" cy="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feld 18"/>
          <p:cNvSpPr txBox="1"/>
          <p:nvPr/>
        </p:nvSpPr>
        <p:spPr>
          <a:xfrm>
            <a:off x="377171" y="10513268"/>
            <a:ext cx="7657231" cy="1477328"/>
          </a:xfrm>
          <a:prstGeom prst="rect">
            <a:avLst/>
          </a:prstGeom>
          <a:noFill/>
        </p:spPr>
        <p:txBody>
          <a:bodyPr wrap="square" rtlCol="0">
            <a:spAutoFit/>
          </a:bodyPr>
          <a:lstStyle/>
          <a:p>
            <a:pPr algn="just"/>
            <a:r>
              <a:rPr lang="en-US" b="1" dirty="0" smtClean="0">
                <a:latin typeface="Arial" panose="020B0604020202020204" pitchFamily="34" charset="0"/>
                <a:cs typeface="Arial" panose="020B0604020202020204" pitchFamily="34" charset="0"/>
              </a:rPr>
              <a:t>Supplementary Figure </a:t>
            </a:r>
            <a:r>
              <a:rPr lang="de-DE" b="1" dirty="0" smtClean="0">
                <a:latin typeface="Arial" panose="020B0604020202020204" pitchFamily="34" charset="0"/>
                <a:cs typeface="Arial" panose="020B0604020202020204" pitchFamily="34" charset="0"/>
              </a:rPr>
              <a:t>6. </a:t>
            </a:r>
            <a:r>
              <a:rPr lang="en-US" b="1" dirty="0">
                <a:latin typeface="Arial" panose="020B0604020202020204" pitchFamily="34" charset="0"/>
                <a:cs typeface="Arial" panose="020B0604020202020204" pitchFamily="34" charset="0"/>
              </a:rPr>
              <a:t>ZBTB7A prevents RUNX1-RUNX1T1tr dependent clonal expansion of hCD34+ </a:t>
            </a:r>
            <a:r>
              <a:rPr lang="en-US" b="1" dirty="0" smtClean="0">
                <a:latin typeface="Arial" panose="020B0604020202020204" pitchFamily="34" charset="0"/>
                <a:cs typeface="Arial" panose="020B0604020202020204" pitchFamily="34" charset="0"/>
              </a:rPr>
              <a:t>cells</a:t>
            </a:r>
            <a:r>
              <a:rPr lang="en-US" dirty="0" smtClean="0">
                <a:latin typeface="Arial" panose="020B0604020202020204" pitchFamily="34" charset="0"/>
                <a:cs typeface="Arial" panose="020B0604020202020204" pitchFamily="34" charset="0"/>
              </a:rPr>
              <a:t>. (a-c) Three independent experiments, the </a:t>
            </a:r>
            <a:r>
              <a:rPr lang="en-US" dirty="0">
                <a:latin typeface="Arial" panose="020B0604020202020204" pitchFamily="34" charset="0"/>
                <a:cs typeface="Arial" panose="020B0604020202020204" pitchFamily="34" charset="0"/>
              </a:rPr>
              <a:t>read out assessed was expansion or non-expansion of GFP-tomato double positive cells. </a:t>
            </a:r>
            <a:r>
              <a:rPr lang="en-US" dirty="0" smtClean="0">
                <a:latin typeface="Arial" panose="020B0604020202020204" pitchFamily="34" charset="0"/>
                <a:cs typeface="Arial" panose="020B0604020202020204" pitchFamily="34" charset="0"/>
              </a:rPr>
              <a:t>(d) Summary of three independent experiments at final day of readout. </a:t>
            </a:r>
            <a:endParaRPr lang="de-DE" dirty="0">
              <a:latin typeface="Arial" panose="020B0604020202020204" pitchFamily="34" charset="0"/>
              <a:cs typeface="Arial" panose="020B0604020202020204" pitchFamily="34" charset="0"/>
            </a:endParaRPr>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877" y="1324545"/>
            <a:ext cx="255186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0532" y="1324545"/>
            <a:ext cx="255186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877" y="3528692"/>
            <a:ext cx="255186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8243" y="1324545"/>
            <a:ext cx="2551869"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8244" y="3528692"/>
            <a:ext cx="255186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20532" y="3528692"/>
            <a:ext cx="255186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877" y="5760940"/>
            <a:ext cx="255186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28244" y="5760940"/>
            <a:ext cx="255186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843" y="5760940"/>
            <a:ext cx="2510557"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1" name="Gruppieren 60"/>
          <p:cNvGrpSpPr/>
          <p:nvPr/>
        </p:nvGrpSpPr>
        <p:grpSpPr>
          <a:xfrm>
            <a:off x="944644" y="1480554"/>
            <a:ext cx="1570333" cy="493850"/>
            <a:chOff x="83519" y="6136988"/>
            <a:chExt cx="1442503" cy="392593"/>
          </a:xfrm>
        </p:grpSpPr>
        <p:cxnSp>
          <p:nvCxnSpPr>
            <p:cNvPr id="62" name="Gerade Verbindung 61"/>
            <p:cNvCxnSpPr/>
            <p:nvPr/>
          </p:nvCxnSpPr>
          <p:spPr>
            <a:xfrm>
              <a:off x="83519" y="6215452"/>
              <a:ext cx="180020" cy="0"/>
            </a:xfrm>
            <a:prstGeom prst="line">
              <a:avLst/>
            </a:prstGeom>
            <a:noFill/>
            <a:ln w="28575" cap="flat" cmpd="sng" algn="ctr">
              <a:solidFill>
                <a:srgbClr val="9BBB59">
                  <a:shade val="95000"/>
                  <a:satMod val="105000"/>
                </a:srgbClr>
              </a:solidFill>
              <a:prstDash val="solid"/>
            </a:ln>
            <a:effectLst/>
          </p:spPr>
        </p:cxnSp>
        <p:cxnSp>
          <p:nvCxnSpPr>
            <p:cNvPr id="63" name="Gerade Verbindung 62"/>
            <p:cNvCxnSpPr/>
            <p:nvPr/>
          </p:nvCxnSpPr>
          <p:spPr>
            <a:xfrm>
              <a:off x="83519" y="6332071"/>
              <a:ext cx="180020" cy="0"/>
            </a:xfrm>
            <a:prstGeom prst="line">
              <a:avLst/>
            </a:prstGeom>
            <a:noFill/>
            <a:ln w="28575" cap="flat" cmpd="sng" algn="ctr">
              <a:solidFill>
                <a:srgbClr val="C0504D">
                  <a:shade val="95000"/>
                  <a:satMod val="105000"/>
                </a:srgbClr>
              </a:solidFill>
              <a:prstDash val="solid"/>
            </a:ln>
            <a:effectLst/>
          </p:spPr>
        </p:cxnSp>
        <p:cxnSp>
          <p:nvCxnSpPr>
            <p:cNvPr id="64" name="Gerade Verbindung 63"/>
            <p:cNvCxnSpPr/>
            <p:nvPr/>
          </p:nvCxnSpPr>
          <p:spPr>
            <a:xfrm>
              <a:off x="83519" y="6450684"/>
              <a:ext cx="180020" cy="0"/>
            </a:xfrm>
            <a:prstGeom prst="line">
              <a:avLst/>
            </a:prstGeom>
            <a:noFill/>
            <a:ln w="28575" cap="flat" cmpd="sng" algn="ctr">
              <a:solidFill>
                <a:srgbClr val="FFC000"/>
              </a:solidFill>
              <a:prstDash val="solid"/>
            </a:ln>
            <a:effectLst/>
          </p:spPr>
        </p:cxnSp>
        <p:sp>
          <p:nvSpPr>
            <p:cNvPr id="65" name="Textfeld 64"/>
            <p:cNvSpPr txBox="1"/>
            <p:nvPr/>
          </p:nvSpPr>
          <p:spPr>
            <a:xfrm>
              <a:off x="211475" y="6136988"/>
              <a:ext cx="121287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ZBTB7A WT</a:t>
              </a:r>
              <a:endParaRPr lang="de-DE" sz="900" b="1" kern="0" dirty="0" smtClean="0">
                <a:latin typeface="Arial" panose="020B0604020202020204" pitchFamily="34" charset="0"/>
                <a:cs typeface="Arial" panose="020B0604020202020204" pitchFamily="34" charset="0"/>
              </a:endParaRPr>
            </a:p>
          </p:txBody>
        </p:sp>
        <p:sp>
          <p:nvSpPr>
            <p:cNvPr id="66" name="Textfeld 65"/>
            <p:cNvSpPr txBox="1"/>
            <p:nvPr/>
          </p:nvSpPr>
          <p:spPr>
            <a:xfrm>
              <a:off x="212581" y="6254244"/>
              <a:ext cx="131344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RUNX1-RUNX1T1tr</a:t>
              </a:r>
            </a:p>
          </p:txBody>
        </p:sp>
        <p:sp>
          <p:nvSpPr>
            <p:cNvPr id="67" name="Textfeld 66"/>
            <p:cNvSpPr txBox="1"/>
            <p:nvPr/>
          </p:nvSpPr>
          <p:spPr>
            <a:xfrm>
              <a:off x="212579" y="6370544"/>
              <a:ext cx="1200101" cy="159037"/>
            </a:xfrm>
            <a:prstGeom prst="rect">
              <a:avLst/>
            </a:prstGeom>
            <a:noFill/>
            <a:ln>
              <a:noFill/>
            </a:ln>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Double </a:t>
              </a:r>
              <a:r>
                <a:rPr lang="en-GB" sz="700" b="1" kern="0" dirty="0" smtClean="0">
                  <a:latin typeface="Arial" panose="020B0604020202020204" pitchFamily="34" charset="0"/>
                  <a:cs typeface="Arial" panose="020B0604020202020204" pitchFamily="34" charset="0"/>
                </a:rPr>
                <a:t>positive</a:t>
              </a:r>
            </a:p>
          </p:txBody>
        </p:sp>
      </p:grpSp>
      <p:grpSp>
        <p:nvGrpSpPr>
          <p:cNvPr id="84" name="Gruppieren 83"/>
          <p:cNvGrpSpPr/>
          <p:nvPr/>
        </p:nvGrpSpPr>
        <p:grpSpPr>
          <a:xfrm>
            <a:off x="944644" y="3672708"/>
            <a:ext cx="1570333" cy="493850"/>
            <a:chOff x="83519" y="6136988"/>
            <a:chExt cx="1442503" cy="392593"/>
          </a:xfrm>
        </p:grpSpPr>
        <p:cxnSp>
          <p:nvCxnSpPr>
            <p:cNvPr id="85" name="Gerade Verbindung 84"/>
            <p:cNvCxnSpPr/>
            <p:nvPr/>
          </p:nvCxnSpPr>
          <p:spPr>
            <a:xfrm>
              <a:off x="83519" y="6215452"/>
              <a:ext cx="180020" cy="0"/>
            </a:xfrm>
            <a:prstGeom prst="line">
              <a:avLst/>
            </a:prstGeom>
            <a:noFill/>
            <a:ln w="28575" cap="flat" cmpd="sng" algn="ctr">
              <a:solidFill>
                <a:srgbClr val="9BBB59">
                  <a:shade val="95000"/>
                  <a:satMod val="105000"/>
                </a:srgbClr>
              </a:solidFill>
              <a:prstDash val="solid"/>
            </a:ln>
            <a:effectLst/>
          </p:spPr>
        </p:cxnSp>
        <p:cxnSp>
          <p:nvCxnSpPr>
            <p:cNvPr id="86" name="Gerade Verbindung 85"/>
            <p:cNvCxnSpPr/>
            <p:nvPr/>
          </p:nvCxnSpPr>
          <p:spPr>
            <a:xfrm>
              <a:off x="83519" y="6332071"/>
              <a:ext cx="180020" cy="0"/>
            </a:xfrm>
            <a:prstGeom prst="line">
              <a:avLst/>
            </a:prstGeom>
            <a:noFill/>
            <a:ln w="28575" cap="flat" cmpd="sng" algn="ctr">
              <a:solidFill>
                <a:srgbClr val="C0504D">
                  <a:shade val="95000"/>
                  <a:satMod val="105000"/>
                </a:srgbClr>
              </a:solidFill>
              <a:prstDash val="solid"/>
            </a:ln>
            <a:effectLst/>
          </p:spPr>
        </p:cxnSp>
        <p:cxnSp>
          <p:nvCxnSpPr>
            <p:cNvPr id="87" name="Gerade Verbindung 86"/>
            <p:cNvCxnSpPr/>
            <p:nvPr/>
          </p:nvCxnSpPr>
          <p:spPr>
            <a:xfrm>
              <a:off x="83519" y="6450684"/>
              <a:ext cx="180020" cy="0"/>
            </a:xfrm>
            <a:prstGeom prst="line">
              <a:avLst/>
            </a:prstGeom>
            <a:noFill/>
            <a:ln w="28575" cap="flat" cmpd="sng" algn="ctr">
              <a:solidFill>
                <a:srgbClr val="FFC000"/>
              </a:solidFill>
              <a:prstDash val="solid"/>
            </a:ln>
            <a:effectLst/>
          </p:spPr>
        </p:cxnSp>
        <p:sp>
          <p:nvSpPr>
            <p:cNvPr id="88" name="Textfeld 87"/>
            <p:cNvSpPr txBox="1"/>
            <p:nvPr/>
          </p:nvSpPr>
          <p:spPr>
            <a:xfrm>
              <a:off x="211475" y="6136988"/>
              <a:ext cx="121287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ZBTB7A WT</a:t>
              </a:r>
              <a:endParaRPr lang="de-DE" sz="900" b="1" kern="0" dirty="0" smtClean="0">
                <a:latin typeface="Arial" panose="020B0604020202020204" pitchFamily="34" charset="0"/>
                <a:cs typeface="Arial" panose="020B0604020202020204" pitchFamily="34" charset="0"/>
              </a:endParaRPr>
            </a:p>
          </p:txBody>
        </p:sp>
        <p:sp>
          <p:nvSpPr>
            <p:cNvPr id="89" name="Textfeld 88"/>
            <p:cNvSpPr txBox="1"/>
            <p:nvPr/>
          </p:nvSpPr>
          <p:spPr>
            <a:xfrm>
              <a:off x="212581" y="6254244"/>
              <a:ext cx="131344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RUNX1-RUNX1T1tr</a:t>
              </a:r>
            </a:p>
          </p:txBody>
        </p:sp>
        <p:sp>
          <p:nvSpPr>
            <p:cNvPr id="90" name="Textfeld 89"/>
            <p:cNvSpPr txBox="1"/>
            <p:nvPr/>
          </p:nvSpPr>
          <p:spPr>
            <a:xfrm>
              <a:off x="212579" y="6370544"/>
              <a:ext cx="1200101" cy="159037"/>
            </a:xfrm>
            <a:prstGeom prst="rect">
              <a:avLst/>
            </a:prstGeom>
            <a:noFill/>
            <a:ln>
              <a:noFill/>
            </a:ln>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Double </a:t>
              </a:r>
              <a:r>
                <a:rPr lang="en-GB" sz="700" b="1" kern="0" dirty="0" smtClean="0">
                  <a:latin typeface="Arial" panose="020B0604020202020204" pitchFamily="34" charset="0"/>
                  <a:cs typeface="Arial" panose="020B0604020202020204" pitchFamily="34" charset="0"/>
                </a:rPr>
                <a:t>positive</a:t>
              </a:r>
            </a:p>
          </p:txBody>
        </p:sp>
      </p:grpSp>
      <p:grpSp>
        <p:nvGrpSpPr>
          <p:cNvPr id="91" name="Gruppieren 90"/>
          <p:cNvGrpSpPr/>
          <p:nvPr/>
        </p:nvGrpSpPr>
        <p:grpSpPr>
          <a:xfrm>
            <a:off x="958948" y="5883076"/>
            <a:ext cx="1570333" cy="493850"/>
            <a:chOff x="83519" y="6136988"/>
            <a:chExt cx="1442503" cy="392593"/>
          </a:xfrm>
        </p:grpSpPr>
        <p:cxnSp>
          <p:nvCxnSpPr>
            <p:cNvPr id="92" name="Gerade Verbindung 91"/>
            <p:cNvCxnSpPr/>
            <p:nvPr/>
          </p:nvCxnSpPr>
          <p:spPr>
            <a:xfrm>
              <a:off x="83519" y="6215452"/>
              <a:ext cx="180020" cy="0"/>
            </a:xfrm>
            <a:prstGeom prst="line">
              <a:avLst/>
            </a:prstGeom>
            <a:noFill/>
            <a:ln w="28575" cap="flat" cmpd="sng" algn="ctr">
              <a:solidFill>
                <a:srgbClr val="9BBB59">
                  <a:shade val="95000"/>
                  <a:satMod val="105000"/>
                </a:srgbClr>
              </a:solidFill>
              <a:prstDash val="solid"/>
            </a:ln>
            <a:effectLst/>
          </p:spPr>
        </p:cxnSp>
        <p:cxnSp>
          <p:nvCxnSpPr>
            <p:cNvPr id="93" name="Gerade Verbindung 92"/>
            <p:cNvCxnSpPr/>
            <p:nvPr/>
          </p:nvCxnSpPr>
          <p:spPr>
            <a:xfrm>
              <a:off x="83519" y="6332071"/>
              <a:ext cx="180020" cy="0"/>
            </a:xfrm>
            <a:prstGeom prst="line">
              <a:avLst/>
            </a:prstGeom>
            <a:noFill/>
            <a:ln w="28575" cap="flat" cmpd="sng" algn="ctr">
              <a:solidFill>
                <a:srgbClr val="C0504D">
                  <a:shade val="95000"/>
                  <a:satMod val="105000"/>
                </a:srgbClr>
              </a:solidFill>
              <a:prstDash val="solid"/>
            </a:ln>
            <a:effectLst/>
          </p:spPr>
        </p:cxnSp>
        <p:cxnSp>
          <p:nvCxnSpPr>
            <p:cNvPr id="94" name="Gerade Verbindung 93"/>
            <p:cNvCxnSpPr/>
            <p:nvPr/>
          </p:nvCxnSpPr>
          <p:spPr>
            <a:xfrm>
              <a:off x="83519" y="6450684"/>
              <a:ext cx="180020" cy="0"/>
            </a:xfrm>
            <a:prstGeom prst="line">
              <a:avLst/>
            </a:prstGeom>
            <a:noFill/>
            <a:ln w="28575" cap="flat" cmpd="sng" algn="ctr">
              <a:solidFill>
                <a:srgbClr val="FFC000"/>
              </a:solidFill>
              <a:prstDash val="solid"/>
            </a:ln>
            <a:effectLst/>
          </p:spPr>
        </p:cxnSp>
        <p:sp>
          <p:nvSpPr>
            <p:cNvPr id="95" name="Textfeld 94"/>
            <p:cNvSpPr txBox="1"/>
            <p:nvPr/>
          </p:nvSpPr>
          <p:spPr>
            <a:xfrm>
              <a:off x="211475" y="6136988"/>
              <a:ext cx="121287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ZBTB7A WT</a:t>
              </a:r>
              <a:endParaRPr lang="de-DE" sz="900" b="1" kern="0" dirty="0" smtClean="0">
                <a:latin typeface="Arial" panose="020B0604020202020204" pitchFamily="34" charset="0"/>
                <a:cs typeface="Arial" panose="020B0604020202020204" pitchFamily="34" charset="0"/>
              </a:endParaRPr>
            </a:p>
          </p:txBody>
        </p:sp>
        <p:sp>
          <p:nvSpPr>
            <p:cNvPr id="96" name="Textfeld 95"/>
            <p:cNvSpPr txBox="1"/>
            <p:nvPr/>
          </p:nvSpPr>
          <p:spPr>
            <a:xfrm>
              <a:off x="212581" y="6254244"/>
              <a:ext cx="131344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RUNX1-RUNX1T1tr</a:t>
              </a:r>
            </a:p>
          </p:txBody>
        </p:sp>
        <p:sp>
          <p:nvSpPr>
            <p:cNvPr id="97" name="Textfeld 96"/>
            <p:cNvSpPr txBox="1"/>
            <p:nvPr/>
          </p:nvSpPr>
          <p:spPr>
            <a:xfrm>
              <a:off x="212579" y="6370544"/>
              <a:ext cx="1200101" cy="159037"/>
            </a:xfrm>
            <a:prstGeom prst="rect">
              <a:avLst/>
            </a:prstGeom>
            <a:noFill/>
            <a:ln>
              <a:noFill/>
            </a:ln>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Double </a:t>
              </a:r>
              <a:r>
                <a:rPr lang="en-GB" sz="700" b="1" kern="0" dirty="0" smtClean="0">
                  <a:latin typeface="Arial" panose="020B0604020202020204" pitchFamily="34" charset="0"/>
                  <a:cs typeface="Arial" panose="020B0604020202020204" pitchFamily="34" charset="0"/>
                </a:rPr>
                <a:t>positive</a:t>
              </a:r>
            </a:p>
          </p:txBody>
        </p:sp>
      </p:grpSp>
      <p:grpSp>
        <p:nvGrpSpPr>
          <p:cNvPr id="105" name="Gruppieren 104"/>
          <p:cNvGrpSpPr/>
          <p:nvPr/>
        </p:nvGrpSpPr>
        <p:grpSpPr>
          <a:xfrm>
            <a:off x="3558616" y="1479028"/>
            <a:ext cx="1570333" cy="493850"/>
            <a:chOff x="83519" y="6136988"/>
            <a:chExt cx="1442503" cy="392593"/>
          </a:xfrm>
        </p:grpSpPr>
        <p:cxnSp>
          <p:nvCxnSpPr>
            <p:cNvPr id="106" name="Gerade Verbindung 105"/>
            <p:cNvCxnSpPr/>
            <p:nvPr/>
          </p:nvCxnSpPr>
          <p:spPr>
            <a:xfrm>
              <a:off x="83519" y="6215452"/>
              <a:ext cx="180020" cy="0"/>
            </a:xfrm>
            <a:prstGeom prst="line">
              <a:avLst/>
            </a:prstGeom>
            <a:noFill/>
            <a:ln w="28575" cap="flat" cmpd="sng" algn="ctr">
              <a:solidFill>
                <a:srgbClr val="9BBB59">
                  <a:shade val="95000"/>
                  <a:satMod val="105000"/>
                </a:srgbClr>
              </a:solidFill>
              <a:prstDash val="solid"/>
            </a:ln>
            <a:effectLst/>
          </p:spPr>
        </p:cxnSp>
        <p:cxnSp>
          <p:nvCxnSpPr>
            <p:cNvPr id="107" name="Gerade Verbindung 106"/>
            <p:cNvCxnSpPr/>
            <p:nvPr/>
          </p:nvCxnSpPr>
          <p:spPr>
            <a:xfrm>
              <a:off x="83519" y="6332071"/>
              <a:ext cx="180020" cy="0"/>
            </a:xfrm>
            <a:prstGeom prst="line">
              <a:avLst/>
            </a:prstGeom>
            <a:noFill/>
            <a:ln w="28575" cap="flat" cmpd="sng" algn="ctr">
              <a:solidFill>
                <a:srgbClr val="C0504D">
                  <a:shade val="95000"/>
                  <a:satMod val="105000"/>
                </a:srgbClr>
              </a:solidFill>
              <a:prstDash val="solid"/>
            </a:ln>
            <a:effectLst/>
          </p:spPr>
        </p:cxnSp>
        <p:cxnSp>
          <p:nvCxnSpPr>
            <p:cNvPr id="108" name="Gerade Verbindung 107"/>
            <p:cNvCxnSpPr/>
            <p:nvPr/>
          </p:nvCxnSpPr>
          <p:spPr>
            <a:xfrm>
              <a:off x="83519" y="6450684"/>
              <a:ext cx="180020" cy="0"/>
            </a:xfrm>
            <a:prstGeom prst="line">
              <a:avLst/>
            </a:prstGeom>
            <a:noFill/>
            <a:ln w="28575" cap="flat" cmpd="sng" algn="ctr">
              <a:solidFill>
                <a:srgbClr val="FFC000"/>
              </a:solidFill>
              <a:prstDash val="solid"/>
            </a:ln>
            <a:effectLst/>
          </p:spPr>
        </p:cxnSp>
        <p:sp>
          <p:nvSpPr>
            <p:cNvPr id="109" name="Textfeld 108"/>
            <p:cNvSpPr txBox="1"/>
            <p:nvPr/>
          </p:nvSpPr>
          <p:spPr>
            <a:xfrm>
              <a:off x="211475" y="6136988"/>
              <a:ext cx="121287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ZBTB7A R402C</a:t>
              </a:r>
              <a:endParaRPr lang="de-DE" sz="900" b="1" kern="0" dirty="0" smtClean="0">
                <a:latin typeface="Arial" panose="020B0604020202020204" pitchFamily="34" charset="0"/>
                <a:cs typeface="Arial" panose="020B0604020202020204" pitchFamily="34" charset="0"/>
              </a:endParaRPr>
            </a:p>
          </p:txBody>
        </p:sp>
        <p:sp>
          <p:nvSpPr>
            <p:cNvPr id="110" name="Textfeld 109"/>
            <p:cNvSpPr txBox="1"/>
            <p:nvPr/>
          </p:nvSpPr>
          <p:spPr>
            <a:xfrm>
              <a:off x="212581" y="6254244"/>
              <a:ext cx="131344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RUNX1-RUNX1T1tr</a:t>
              </a:r>
            </a:p>
          </p:txBody>
        </p:sp>
        <p:sp>
          <p:nvSpPr>
            <p:cNvPr id="111" name="Textfeld 110"/>
            <p:cNvSpPr txBox="1"/>
            <p:nvPr/>
          </p:nvSpPr>
          <p:spPr>
            <a:xfrm>
              <a:off x="212579" y="6370544"/>
              <a:ext cx="1200101" cy="159037"/>
            </a:xfrm>
            <a:prstGeom prst="rect">
              <a:avLst/>
            </a:prstGeom>
            <a:noFill/>
            <a:ln>
              <a:noFill/>
            </a:ln>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Double </a:t>
              </a:r>
              <a:r>
                <a:rPr lang="en-GB" sz="700" b="1" kern="0" dirty="0" smtClean="0">
                  <a:latin typeface="Arial" panose="020B0604020202020204" pitchFamily="34" charset="0"/>
                  <a:cs typeface="Arial" panose="020B0604020202020204" pitchFamily="34" charset="0"/>
                </a:rPr>
                <a:t>positive</a:t>
              </a:r>
            </a:p>
          </p:txBody>
        </p:sp>
      </p:grpSp>
      <p:grpSp>
        <p:nvGrpSpPr>
          <p:cNvPr id="112" name="Gruppieren 111"/>
          <p:cNvGrpSpPr/>
          <p:nvPr/>
        </p:nvGrpSpPr>
        <p:grpSpPr>
          <a:xfrm>
            <a:off x="3558616" y="3719577"/>
            <a:ext cx="1570333" cy="493850"/>
            <a:chOff x="83519" y="6136988"/>
            <a:chExt cx="1442503" cy="392593"/>
          </a:xfrm>
        </p:grpSpPr>
        <p:cxnSp>
          <p:nvCxnSpPr>
            <p:cNvPr id="113" name="Gerade Verbindung 112"/>
            <p:cNvCxnSpPr/>
            <p:nvPr/>
          </p:nvCxnSpPr>
          <p:spPr>
            <a:xfrm>
              <a:off x="83519" y="6215452"/>
              <a:ext cx="180020" cy="0"/>
            </a:xfrm>
            <a:prstGeom prst="line">
              <a:avLst/>
            </a:prstGeom>
            <a:noFill/>
            <a:ln w="28575" cap="flat" cmpd="sng" algn="ctr">
              <a:solidFill>
                <a:srgbClr val="9BBB59">
                  <a:shade val="95000"/>
                  <a:satMod val="105000"/>
                </a:srgbClr>
              </a:solidFill>
              <a:prstDash val="solid"/>
            </a:ln>
            <a:effectLst/>
          </p:spPr>
        </p:cxnSp>
        <p:cxnSp>
          <p:nvCxnSpPr>
            <p:cNvPr id="114" name="Gerade Verbindung 113"/>
            <p:cNvCxnSpPr/>
            <p:nvPr/>
          </p:nvCxnSpPr>
          <p:spPr>
            <a:xfrm>
              <a:off x="83519" y="6332071"/>
              <a:ext cx="180020" cy="0"/>
            </a:xfrm>
            <a:prstGeom prst="line">
              <a:avLst/>
            </a:prstGeom>
            <a:noFill/>
            <a:ln w="28575" cap="flat" cmpd="sng" algn="ctr">
              <a:solidFill>
                <a:srgbClr val="C0504D">
                  <a:shade val="95000"/>
                  <a:satMod val="105000"/>
                </a:srgbClr>
              </a:solidFill>
              <a:prstDash val="solid"/>
            </a:ln>
            <a:effectLst/>
          </p:spPr>
        </p:cxnSp>
        <p:cxnSp>
          <p:nvCxnSpPr>
            <p:cNvPr id="115" name="Gerade Verbindung 114"/>
            <p:cNvCxnSpPr/>
            <p:nvPr/>
          </p:nvCxnSpPr>
          <p:spPr>
            <a:xfrm>
              <a:off x="83519" y="6450684"/>
              <a:ext cx="180020" cy="0"/>
            </a:xfrm>
            <a:prstGeom prst="line">
              <a:avLst/>
            </a:prstGeom>
            <a:noFill/>
            <a:ln w="28575" cap="flat" cmpd="sng" algn="ctr">
              <a:solidFill>
                <a:srgbClr val="FFC000"/>
              </a:solidFill>
              <a:prstDash val="solid"/>
            </a:ln>
            <a:effectLst/>
          </p:spPr>
        </p:cxnSp>
        <p:sp>
          <p:nvSpPr>
            <p:cNvPr id="116" name="Textfeld 115"/>
            <p:cNvSpPr txBox="1"/>
            <p:nvPr/>
          </p:nvSpPr>
          <p:spPr>
            <a:xfrm>
              <a:off x="211475" y="6136988"/>
              <a:ext cx="121287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ZBTB7A R402C</a:t>
              </a:r>
              <a:endParaRPr lang="de-DE" sz="900" b="1" kern="0" dirty="0" smtClean="0">
                <a:latin typeface="Arial" panose="020B0604020202020204" pitchFamily="34" charset="0"/>
                <a:cs typeface="Arial" panose="020B0604020202020204" pitchFamily="34" charset="0"/>
              </a:endParaRPr>
            </a:p>
          </p:txBody>
        </p:sp>
        <p:sp>
          <p:nvSpPr>
            <p:cNvPr id="117" name="Textfeld 116"/>
            <p:cNvSpPr txBox="1"/>
            <p:nvPr/>
          </p:nvSpPr>
          <p:spPr>
            <a:xfrm>
              <a:off x="212581" y="6254244"/>
              <a:ext cx="131344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RUNX1-RUNX1T1tr</a:t>
              </a:r>
            </a:p>
          </p:txBody>
        </p:sp>
        <p:sp>
          <p:nvSpPr>
            <p:cNvPr id="118" name="Textfeld 117"/>
            <p:cNvSpPr txBox="1"/>
            <p:nvPr/>
          </p:nvSpPr>
          <p:spPr>
            <a:xfrm>
              <a:off x="212579" y="6370544"/>
              <a:ext cx="1200101" cy="159037"/>
            </a:xfrm>
            <a:prstGeom prst="rect">
              <a:avLst/>
            </a:prstGeom>
            <a:noFill/>
            <a:ln>
              <a:noFill/>
            </a:ln>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Double </a:t>
              </a:r>
              <a:r>
                <a:rPr lang="en-GB" sz="700" b="1" kern="0" dirty="0" smtClean="0">
                  <a:latin typeface="Arial" panose="020B0604020202020204" pitchFamily="34" charset="0"/>
                  <a:cs typeface="Arial" panose="020B0604020202020204" pitchFamily="34" charset="0"/>
                </a:rPr>
                <a:t>positive</a:t>
              </a:r>
            </a:p>
          </p:txBody>
        </p:sp>
      </p:grpSp>
      <p:grpSp>
        <p:nvGrpSpPr>
          <p:cNvPr id="119" name="Gruppieren 118"/>
          <p:cNvGrpSpPr/>
          <p:nvPr/>
        </p:nvGrpSpPr>
        <p:grpSpPr>
          <a:xfrm>
            <a:off x="3519010" y="5881550"/>
            <a:ext cx="1570333" cy="493850"/>
            <a:chOff x="83519" y="6136988"/>
            <a:chExt cx="1442503" cy="392593"/>
          </a:xfrm>
        </p:grpSpPr>
        <p:cxnSp>
          <p:nvCxnSpPr>
            <p:cNvPr id="120" name="Gerade Verbindung 119"/>
            <p:cNvCxnSpPr/>
            <p:nvPr/>
          </p:nvCxnSpPr>
          <p:spPr>
            <a:xfrm>
              <a:off x="83519" y="6215452"/>
              <a:ext cx="180020" cy="0"/>
            </a:xfrm>
            <a:prstGeom prst="line">
              <a:avLst/>
            </a:prstGeom>
            <a:noFill/>
            <a:ln w="28575" cap="flat" cmpd="sng" algn="ctr">
              <a:solidFill>
                <a:srgbClr val="9BBB59">
                  <a:shade val="95000"/>
                  <a:satMod val="105000"/>
                </a:srgbClr>
              </a:solidFill>
              <a:prstDash val="solid"/>
            </a:ln>
            <a:effectLst/>
          </p:spPr>
        </p:cxnSp>
        <p:cxnSp>
          <p:nvCxnSpPr>
            <p:cNvPr id="121" name="Gerade Verbindung 120"/>
            <p:cNvCxnSpPr/>
            <p:nvPr/>
          </p:nvCxnSpPr>
          <p:spPr>
            <a:xfrm>
              <a:off x="83519" y="6332071"/>
              <a:ext cx="180020" cy="0"/>
            </a:xfrm>
            <a:prstGeom prst="line">
              <a:avLst/>
            </a:prstGeom>
            <a:noFill/>
            <a:ln w="28575" cap="flat" cmpd="sng" algn="ctr">
              <a:solidFill>
                <a:srgbClr val="C0504D">
                  <a:shade val="95000"/>
                  <a:satMod val="105000"/>
                </a:srgbClr>
              </a:solidFill>
              <a:prstDash val="solid"/>
            </a:ln>
            <a:effectLst/>
          </p:spPr>
        </p:cxnSp>
        <p:cxnSp>
          <p:nvCxnSpPr>
            <p:cNvPr id="122" name="Gerade Verbindung 121"/>
            <p:cNvCxnSpPr/>
            <p:nvPr/>
          </p:nvCxnSpPr>
          <p:spPr>
            <a:xfrm>
              <a:off x="83519" y="6450684"/>
              <a:ext cx="180020" cy="0"/>
            </a:xfrm>
            <a:prstGeom prst="line">
              <a:avLst/>
            </a:prstGeom>
            <a:noFill/>
            <a:ln w="28575" cap="flat" cmpd="sng" algn="ctr">
              <a:solidFill>
                <a:srgbClr val="FFC000"/>
              </a:solidFill>
              <a:prstDash val="solid"/>
            </a:ln>
            <a:effectLst/>
          </p:spPr>
        </p:cxnSp>
        <p:sp>
          <p:nvSpPr>
            <p:cNvPr id="123" name="Textfeld 122"/>
            <p:cNvSpPr txBox="1"/>
            <p:nvPr/>
          </p:nvSpPr>
          <p:spPr>
            <a:xfrm>
              <a:off x="211475" y="6136988"/>
              <a:ext cx="121287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ZBTB7A R402C</a:t>
              </a:r>
              <a:endParaRPr lang="de-DE" sz="900" b="1" kern="0" dirty="0" smtClean="0">
                <a:latin typeface="Arial" panose="020B0604020202020204" pitchFamily="34" charset="0"/>
                <a:cs typeface="Arial" panose="020B0604020202020204" pitchFamily="34" charset="0"/>
              </a:endParaRPr>
            </a:p>
          </p:txBody>
        </p:sp>
        <p:sp>
          <p:nvSpPr>
            <p:cNvPr id="124" name="Textfeld 123"/>
            <p:cNvSpPr txBox="1"/>
            <p:nvPr/>
          </p:nvSpPr>
          <p:spPr>
            <a:xfrm>
              <a:off x="212581" y="6254244"/>
              <a:ext cx="131344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RUNX1-RUNX1T1tr</a:t>
              </a:r>
            </a:p>
          </p:txBody>
        </p:sp>
        <p:sp>
          <p:nvSpPr>
            <p:cNvPr id="125" name="Textfeld 124"/>
            <p:cNvSpPr txBox="1"/>
            <p:nvPr/>
          </p:nvSpPr>
          <p:spPr>
            <a:xfrm>
              <a:off x="212579" y="6370544"/>
              <a:ext cx="1200101" cy="159037"/>
            </a:xfrm>
            <a:prstGeom prst="rect">
              <a:avLst/>
            </a:prstGeom>
            <a:noFill/>
            <a:ln>
              <a:noFill/>
            </a:ln>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Double </a:t>
              </a:r>
              <a:r>
                <a:rPr lang="en-GB" sz="700" b="1" kern="0" dirty="0" smtClean="0">
                  <a:latin typeface="Arial" panose="020B0604020202020204" pitchFamily="34" charset="0"/>
                  <a:cs typeface="Arial" panose="020B0604020202020204" pitchFamily="34" charset="0"/>
                </a:rPr>
                <a:t>positive</a:t>
              </a:r>
            </a:p>
          </p:txBody>
        </p:sp>
      </p:grpSp>
      <p:grpSp>
        <p:nvGrpSpPr>
          <p:cNvPr id="126" name="Gruppieren 125"/>
          <p:cNvGrpSpPr/>
          <p:nvPr/>
        </p:nvGrpSpPr>
        <p:grpSpPr>
          <a:xfrm>
            <a:off x="6111299" y="3720178"/>
            <a:ext cx="1570333" cy="493850"/>
            <a:chOff x="83519" y="6136988"/>
            <a:chExt cx="1442503" cy="392593"/>
          </a:xfrm>
        </p:grpSpPr>
        <p:cxnSp>
          <p:nvCxnSpPr>
            <p:cNvPr id="127" name="Gerade Verbindung 126"/>
            <p:cNvCxnSpPr/>
            <p:nvPr/>
          </p:nvCxnSpPr>
          <p:spPr>
            <a:xfrm>
              <a:off x="83519" y="6215452"/>
              <a:ext cx="180020" cy="0"/>
            </a:xfrm>
            <a:prstGeom prst="line">
              <a:avLst/>
            </a:prstGeom>
            <a:noFill/>
            <a:ln w="28575" cap="flat" cmpd="sng" algn="ctr">
              <a:solidFill>
                <a:srgbClr val="9BBB59">
                  <a:shade val="95000"/>
                  <a:satMod val="105000"/>
                </a:srgbClr>
              </a:solidFill>
              <a:prstDash val="solid"/>
            </a:ln>
            <a:effectLst/>
          </p:spPr>
        </p:cxnSp>
        <p:cxnSp>
          <p:nvCxnSpPr>
            <p:cNvPr id="128" name="Gerade Verbindung 127"/>
            <p:cNvCxnSpPr/>
            <p:nvPr/>
          </p:nvCxnSpPr>
          <p:spPr>
            <a:xfrm>
              <a:off x="83519" y="6332071"/>
              <a:ext cx="180020" cy="0"/>
            </a:xfrm>
            <a:prstGeom prst="line">
              <a:avLst/>
            </a:prstGeom>
            <a:noFill/>
            <a:ln w="28575" cap="flat" cmpd="sng" algn="ctr">
              <a:solidFill>
                <a:srgbClr val="C0504D">
                  <a:shade val="95000"/>
                  <a:satMod val="105000"/>
                </a:srgbClr>
              </a:solidFill>
              <a:prstDash val="solid"/>
            </a:ln>
            <a:effectLst/>
          </p:spPr>
        </p:cxnSp>
        <p:cxnSp>
          <p:nvCxnSpPr>
            <p:cNvPr id="129" name="Gerade Verbindung 128"/>
            <p:cNvCxnSpPr/>
            <p:nvPr/>
          </p:nvCxnSpPr>
          <p:spPr>
            <a:xfrm>
              <a:off x="83519" y="6450684"/>
              <a:ext cx="180020" cy="0"/>
            </a:xfrm>
            <a:prstGeom prst="line">
              <a:avLst/>
            </a:prstGeom>
            <a:noFill/>
            <a:ln w="28575" cap="flat" cmpd="sng" algn="ctr">
              <a:solidFill>
                <a:srgbClr val="FFC000"/>
              </a:solidFill>
              <a:prstDash val="solid"/>
            </a:ln>
            <a:effectLst/>
          </p:spPr>
        </p:cxnSp>
        <p:sp>
          <p:nvSpPr>
            <p:cNvPr id="130" name="Textfeld 129"/>
            <p:cNvSpPr txBox="1"/>
            <p:nvPr/>
          </p:nvSpPr>
          <p:spPr>
            <a:xfrm>
              <a:off x="211475" y="6136988"/>
              <a:ext cx="121287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ZBTB7A A175fs</a:t>
              </a:r>
              <a:endParaRPr lang="de-DE" sz="900" b="1" kern="0" dirty="0" smtClean="0">
                <a:latin typeface="Arial" panose="020B0604020202020204" pitchFamily="34" charset="0"/>
                <a:cs typeface="Arial" panose="020B0604020202020204" pitchFamily="34" charset="0"/>
              </a:endParaRPr>
            </a:p>
          </p:txBody>
        </p:sp>
        <p:sp>
          <p:nvSpPr>
            <p:cNvPr id="131" name="Textfeld 130"/>
            <p:cNvSpPr txBox="1"/>
            <p:nvPr/>
          </p:nvSpPr>
          <p:spPr>
            <a:xfrm>
              <a:off x="212581" y="6254244"/>
              <a:ext cx="131344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RUNX1-RUNX1T1tr</a:t>
              </a:r>
            </a:p>
          </p:txBody>
        </p:sp>
        <p:sp>
          <p:nvSpPr>
            <p:cNvPr id="132" name="Textfeld 131"/>
            <p:cNvSpPr txBox="1"/>
            <p:nvPr/>
          </p:nvSpPr>
          <p:spPr>
            <a:xfrm>
              <a:off x="212579" y="6370544"/>
              <a:ext cx="1200101" cy="159037"/>
            </a:xfrm>
            <a:prstGeom prst="rect">
              <a:avLst/>
            </a:prstGeom>
            <a:noFill/>
            <a:ln>
              <a:noFill/>
            </a:ln>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Double </a:t>
              </a:r>
              <a:r>
                <a:rPr lang="en-GB" sz="700" b="1" kern="0" dirty="0" smtClean="0">
                  <a:latin typeface="Arial" panose="020B0604020202020204" pitchFamily="34" charset="0"/>
                  <a:cs typeface="Arial" panose="020B0604020202020204" pitchFamily="34" charset="0"/>
                </a:rPr>
                <a:t>positive</a:t>
              </a:r>
            </a:p>
          </p:txBody>
        </p:sp>
      </p:grpSp>
      <p:grpSp>
        <p:nvGrpSpPr>
          <p:cNvPr id="133" name="Gruppieren 132"/>
          <p:cNvGrpSpPr/>
          <p:nvPr/>
        </p:nvGrpSpPr>
        <p:grpSpPr>
          <a:xfrm>
            <a:off x="6156176" y="1479028"/>
            <a:ext cx="1570333" cy="493850"/>
            <a:chOff x="83519" y="6136988"/>
            <a:chExt cx="1442503" cy="392593"/>
          </a:xfrm>
        </p:grpSpPr>
        <p:cxnSp>
          <p:nvCxnSpPr>
            <p:cNvPr id="134" name="Gerade Verbindung 133"/>
            <p:cNvCxnSpPr/>
            <p:nvPr/>
          </p:nvCxnSpPr>
          <p:spPr>
            <a:xfrm>
              <a:off x="83519" y="6215452"/>
              <a:ext cx="180020" cy="0"/>
            </a:xfrm>
            <a:prstGeom prst="line">
              <a:avLst/>
            </a:prstGeom>
            <a:noFill/>
            <a:ln w="28575" cap="flat" cmpd="sng" algn="ctr">
              <a:solidFill>
                <a:srgbClr val="9BBB59">
                  <a:shade val="95000"/>
                  <a:satMod val="105000"/>
                </a:srgbClr>
              </a:solidFill>
              <a:prstDash val="solid"/>
            </a:ln>
            <a:effectLst/>
          </p:spPr>
        </p:cxnSp>
        <p:cxnSp>
          <p:nvCxnSpPr>
            <p:cNvPr id="135" name="Gerade Verbindung 134"/>
            <p:cNvCxnSpPr/>
            <p:nvPr/>
          </p:nvCxnSpPr>
          <p:spPr>
            <a:xfrm>
              <a:off x="83519" y="6332071"/>
              <a:ext cx="180020" cy="0"/>
            </a:xfrm>
            <a:prstGeom prst="line">
              <a:avLst/>
            </a:prstGeom>
            <a:noFill/>
            <a:ln w="28575" cap="flat" cmpd="sng" algn="ctr">
              <a:solidFill>
                <a:srgbClr val="C0504D">
                  <a:shade val="95000"/>
                  <a:satMod val="105000"/>
                </a:srgbClr>
              </a:solidFill>
              <a:prstDash val="solid"/>
            </a:ln>
            <a:effectLst/>
          </p:spPr>
        </p:cxnSp>
        <p:cxnSp>
          <p:nvCxnSpPr>
            <p:cNvPr id="136" name="Gerade Verbindung 135"/>
            <p:cNvCxnSpPr/>
            <p:nvPr/>
          </p:nvCxnSpPr>
          <p:spPr>
            <a:xfrm>
              <a:off x="83519" y="6450684"/>
              <a:ext cx="180020" cy="0"/>
            </a:xfrm>
            <a:prstGeom prst="line">
              <a:avLst/>
            </a:prstGeom>
            <a:noFill/>
            <a:ln w="28575" cap="flat" cmpd="sng" algn="ctr">
              <a:solidFill>
                <a:srgbClr val="FFC000"/>
              </a:solidFill>
              <a:prstDash val="solid"/>
            </a:ln>
            <a:effectLst/>
          </p:spPr>
        </p:cxnSp>
        <p:sp>
          <p:nvSpPr>
            <p:cNvPr id="137" name="Textfeld 136"/>
            <p:cNvSpPr txBox="1"/>
            <p:nvPr/>
          </p:nvSpPr>
          <p:spPr>
            <a:xfrm>
              <a:off x="211475" y="6136988"/>
              <a:ext cx="121287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ZBTB7A A175fs</a:t>
              </a:r>
              <a:endParaRPr lang="de-DE" sz="900" b="1" kern="0" dirty="0" smtClean="0">
                <a:latin typeface="Arial" panose="020B0604020202020204" pitchFamily="34" charset="0"/>
                <a:cs typeface="Arial" panose="020B0604020202020204" pitchFamily="34" charset="0"/>
              </a:endParaRPr>
            </a:p>
          </p:txBody>
        </p:sp>
        <p:sp>
          <p:nvSpPr>
            <p:cNvPr id="138" name="Textfeld 137"/>
            <p:cNvSpPr txBox="1"/>
            <p:nvPr/>
          </p:nvSpPr>
          <p:spPr>
            <a:xfrm>
              <a:off x="212581" y="6254244"/>
              <a:ext cx="131344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RUNX1-RUNX1T1tr</a:t>
              </a:r>
            </a:p>
          </p:txBody>
        </p:sp>
        <p:sp>
          <p:nvSpPr>
            <p:cNvPr id="139" name="Textfeld 138"/>
            <p:cNvSpPr txBox="1"/>
            <p:nvPr/>
          </p:nvSpPr>
          <p:spPr>
            <a:xfrm>
              <a:off x="212579" y="6370544"/>
              <a:ext cx="1200101" cy="159037"/>
            </a:xfrm>
            <a:prstGeom prst="rect">
              <a:avLst/>
            </a:prstGeom>
            <a:noFill/>
            <a:ln>
              <a:noFill/>
            </a:ln>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Double </a:t>
              </a:r>
              <a:r>
                <a:rPr lang="en-GB" sz="700" b="1" kern="0" dirty="0" smtClean="0">
                  <a:latin typeface="Arial" panose="020B0604020202020204" pitchFamily="34" charset="0"/>
                  <a:cs typeface="Arial" panose="020B0604020202020204" pitchFamily="34" charset="0"/>
                </a:rPr>
                <a:t>positive</a:t>
              </a:r>
            </a:p>
          </p:txBody>
        </p:sp>
      </p:grpSp>
      <p:grpSp>
        <p:nvGrpSpPr>
          <p:cNvPr id="140" name="Gruppieren 139"/>
          <p:cNvGrpSpPr/>
          <p:nvPr/>
        </p:nvGrpSpPr>
        <p:grpSpPr>
          <a:xfrm>
            <a:off x="6209285" y="5883677"/>
            <a:ext cx="1570333" cy="493850"/>
            <a:chOff x="83519" y="6136988"/>
            <a:chExt cx="1442503" cy="392593"/>
          </a:xfrm>
        </p:grpSpPr>
        <p:cxnSp>
          <p:nvCxnSpPr>
            <p:cNvPr id="141" name="Gerade Verbindung 140"/>
            <p:cNvCxnSpPr/>
            <p:nvPr/>
          </p:nvCxnSpPr>
          <p:spPr>
            <a:xfrm>
              <a:off x="83519" y="6215452"/>
              <a:ext cx="180020" cy="0"/>
            </a:xfrm>
            <a:prstGeom prst="line">
              <a:avLst/>
            </a:prstGeom>
            <a:noFill/>
            <a:ln w="28575" cap="flat" cmpd="sng" algn="ctr">
              <a:solidFill>
                <a:srgbClr val="9BBB59">
                  <a:shade val="95000"/>
                  <a:satMod val="105000"/>
                </a:srgbClr>
              </a:solidFill>
              <a:prstDash val="solid"/>
            </a:ln>
            <a:effectLst/>
          </p:spPr>
        </p:cxnSp>
        <p:cxnSp>
          <p:nvCxnSpPr>
            <p:cNvPr id="142" name="Gerade Verbindung 141"/>
            <p:cNvCxnSpPr/>
            <p:nvPr/>
          </p:nvCxnSpPr>
          <p:spPr>
            <a:xfrm>
              <a:off x="83519" y="6332071"/>
              <a:ext cx="180020" cy="0"/>
            </a:xfrm>
            <a:prstGeom prst="line">
              <a:avLst/>
            </a:prstGeom>
            <a:noFill/>
            <a:ln w="28575" cap="flat" cmpd="sng" algn="ctr">
              <a:solidFill>
                <a:srgbClr val="C0504D">
                  <a:shade val="95000"/>
                  <a:satMod val="105000"/>
                </a:srgbClr>
              </a:solidFill>
              <a:prstDash val="solid"/>
            </a:ln>
            <a:effectLst/>
          </p:spPr>
        </p:cxnSp>
        <p:cxnSp>
          <p:nvCxnSpPr>
            <p:cNvPr id="143" name="Gerade Verbindung 142"/>
            <p:cNvCxnSpPr/>
            <p:nvPr/>
          </p:nvCxnSpPr>
          <p:spPr>
            <a:xfrm>
              <a:off x="83519" y="6450684"/>
              <a:ext cx="180020" cy="0"/>
            </a:xfrm>
            <a:prstGeom prst="line">
              <a:avLst/>
            </a:prstGeom>
            <a:noFill/>
            <a:ln w="28575" cap="flat" cmpd="sng" algn="ctr">
              <a:solidFill>
                <a:srgbClr val="FFC000"/>
              </a:solidFill>
              <a:prstDash val="solid"/>
            </a:ln>
            <a:effectLst/>
          </p:spPr>
        </p:cxnSp>
        <p:sp>
          <p:nvSpPr>
            <p:cNvPr id="144" name="Textfeld 143"/>
            <p:cNvSpPr txBox="1"/>
            <p:nvPr/>
          </p:nvSpPr>
          <p:spPr>
            <a:xfrm>
              <a:off x="211475" y="6136988"/>
              <a:ext cx="121287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ZBTB7A A175fs</a:t>
              </a:r>
              <a:endParaRPr lang="de-DE" sz="900" b="1" kern="0" dirty="0" smtClean="0">
                <a:latin typeface="Arial" panose="020B0604020202020204" pitchFamily="34" charset="0"/>
                <a:cs typeface="Arial" panose="020B0604020202020204" pitchFamily="34" charset="0"/>
              </a:endParaRPr>
            </a:p>
          </p:txBody>
        </p:sp>
        <p:sp>
          <p:nvSpPr>
            <p:cNvPr id="145" name="Textfeld 144"/>
            <p:cNvSpPr txBox="1"/>
            <p:nvPr/>
          </p:nvSpPr>
          <p:spPr>
            <a:xfrm>
              <a:off x="212581" y="6254244"/>
              <a:ext cx="1313441" cy="159037"/>
            </a:xfrm>
            <a:prstGeom prst="rect">
              <a:avLst/>
            </a:prstGeom>
            <a:noFill/>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RUNX1-RUNX1T1tr</a:t>
              </a:r>
            </a:p>
          </p:txBody>
        </p:sp>
        <p:sp>
          <p:nvSpPr>
            <p:cNvPr id="146" name="Textfeld 145"/>
            <p:cNvSpPr txBox="1"/>
            <p:nvPr/>
          </p:nvSpPr>
          <p:spPr>
            <a:xfrm>
              <a:off x="212579" y="6370544"/>
              <a:ext cx="1200101" cy="159037"/>
            </a:xfrm>
            <a:prstGeom prst="rect">
              <a:avLst/>
            </a:prstGeom>
            <a:noFill/>
            <a:ln>
              <a:noFill/>
            </a:ln>
          </p:spPr>
          <p:txBody>
            <a:bodyPr wrap="square" rtlCol="0">
              <a:spAutoFit/>
            </a:bodyPr>
            <a:lstStyle/>
            <a:p>
              <a:pPr>
                <a:defRPr/>
              </a:pPr>
              <a:r>
                <a:rPr lang="de-DE" sz="700" b="1" kern="0" dirty="0" smtClean="0">
                  <a:latin typeface="Arial" panose="020B0604020202020204" pitchFamily="34" charset="0"/>
                  <a:cs typeface="Arial" panose="020B0604020202020204" pitchFamily="34" charset="0"/>
                </a:rPr>
                <a:t>Double </a:t>
              </a:r>
              <a:r>
                <a:rPr lang="en-GB" sz="700" b="1" kern="0" dirty="0" smtClean="0">
                  <a:latin typeface="Arial" panose="020B0604020202020204" pitchFamily="34" charset="0"/>
                  <a:cs typeface="Arial" panose="020B0604020202020204" pitchFamily="34" charset="0"/>
                </a:rPr>
                <a:t>positive</a:t>
              </a:r>
            </a:p>
          </p:txBody>
        </p:sp>
      </p:grpSp>
      <p:sp>
        <p:nvSpPr>
          <p:cNvPr id="2" name="Foliennummernplatzhalter 1"/>
          <p:cNvSpPr>
            <a:spLocks noGrp="1"/>
          </p:cNvSpPr>
          <p:nvPr>
            <p:ph type="sldNum" sz="quarter" idx="12"/>
          </p:nvPr>
        </p:nvSpPr>
        <p:spPr/>
        <p:txBody>
          <a:bodyPr/>
          <a:lstStyle/>
          <a:p>
            <a:fld id="{EBBF8CF2-4D53-4CDB-845D-F18BBE01F0C8}" type="slidenum">
              <a:rPr lang="de-DE" sz="1600" smtClean="0"/>
              <a:t>10</a:t>
            </a:fld>
            <a:endParaRPr lang="de-DE" dirty="0"/>
          </a:p>
        </p:txBody>
      </p:sp>
      <p:sp>
        <p:nvSpPr>
          <p:cNvPr id="82" name="Textfeld 81"/>
          <p:cNvSpPr txBox="1"/>
          <p:nvPr/>
        </p:nvSpPr>
        <p:spPr>
          <a:xfrm>
            <a:off x="235363" y="5160024"/>
            <a:ext cx="356188" cy="461665"/>
          </a:xfrm>
          <a:prstGeom prst="rect">
            <a:avLst/>
          </a:prstGeom>
          <a:noFill/>
        </p:spPr>
        <p:txBody>
          <a:bodyPr wrap="none" rtlCol="0">
            <a:spAutoFit/>
          </a:bodyPr>
          <a:lstStyle/>
          <a:p>
            <a:r>
              <a:rPr lang="de-DE" sz="2400" b="1" dirty="0" smtClean="0">
                <a:latin typeface="Arial" panose="020B0604020202020204" pitchFamily="34" charset="0"/>
                <a:cs typeface="Arial" panose="020B0604020202020204" pitchFamily="34" charset="0"/>
              </a:rPr>
              <a:t>c</a:t>
            </a:r>
            <a:endParaRPr lang="de-DE" sz="2400" b="1" dirty="0">
              <a:latin typeface="Arial" panose="020B0604020202020204" pitchFamily="34" charset="0"/>
              <a:cs typeface="Arial" panose="020B0604020202020204" pitchFamily="34" charset="0"/>
            </a:endParaRPr>
          </a:p>
        </p:txBody>
      </p:sp>
      <p:sp>
        <p:nvSpPr>
          <p:cNvPr id="98" name="Textfeld 97"/>
          <p:cNvSpPr txBox="1"/>
          <p:nvPr/>
        </p:nvSpPr>
        <p:spPr>
          <a:xfrm>
            <a:off x="235363" y="723629"/>
            <a:ext cx="356188" cy="461665"/>
          </a:xfrm>
          <a:prstGeom prst="rect">
            <a:avLst/>
          </a:prstGeom>
          <a:noFill/>
        </p:spPr>
        <p:txBody>
          <a:bodyPr wrap="none" rtlCol="0">
            <a:spAutoFit/>
          </a:bodyPr>
          <a:lstStyle/>
          <a:p>
            <a:r>
              <a:rPr lang="de-DE" sz="2400" b="1" dirty="0" smtClean="0">
                <a:latin typeface="Arial" panose="020B0604020202020204" pitchFamily="34" charset="0"/>
                <a:cs typeface="Arial" panose="020B0604020202020204" pitchFamily="34" charset="0"/>
              </a:rPr>
              <a:t>a</a:t>
            </a:r>
            <a:endParaRPr lang="de-DE" sz="2400" b="1" dirty="0">
              <a:latin typeface="Arial" panose="020B0604020202020204" pitchFamily="34" charset="0"/>
              <a:cs typeface="Arial" panose="020B0604020202020204" pitchFamily="34" charset="0"/>
            </a:endParaRPr>
          </a:p>
        </p:txBody>
      </p:sp>
      <p:sp>
        <p:nvSpPr>
          <p:cNvPr id="99" name="Textfeld 98"/>
          <p:cNvSpPr txBox="1"/>
          <p:nvPr/>
        </p:nvSpPr>
        <p:spPr>
          <a:xfrm>
            <a:off x="235363" y="3124545"/>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b</a:t>
            </a:r>
          </a:p>
        </p:txBody>
      </p:sp>
      <p:sp>
        <p:nvSpPr>
          <p:cNvPr id="100" name="Textfeld 99"/>
          <p:cNvSpPr txBox="1"/>
          <p:nvPr/>
        </p:nvSpPr>
        <p:spPr>
          <a:xfrm>
            <a:off x="235363" y="7614830"/>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d</a:t>
            </a:r>
          </a:p>
        </p:txBody>
      </p:sp>
      <p:pic>
        <p:nvPicPr>
          <p:cNvPr id="10" name="Grafik 9"/>
          <p:cNvPicPr>
            <a:picLocks noChangeAspect="1"/>
          </p:cNvPicPr>
          <p:nvPr/>
        </p:nvPicPr>
        <p:blipFill>
          <a:blip r:embed="rId12"/>
          <a:stretch>
            <a:fillRect/>
          </a:stretch>
        </p:blipFill>
        <p:spPr>
          <a:xfrm>
            <a:off x="610186" y="7937722"/>
            <a:ext cx="4568796" cy="2584750"/>
          </a:xfrm>
          <a:prstGeom prst="rect">
            <a:avLst/>
          </a:prstGeom>
        </p:spPr>
      </p:pic>
    </p:spTree>
    <p:extLst>
      <p:ext uri="{BB962C8B-B14F-4D97-AF65-F5344CB8AC3E}">
        <p14:creationId xmlns:p14="http://schemas.microsoft.com/office/powerpoint/2010/main" val="426032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7921" t="50000" r="9867" b="5087"/>
          <a:stretch/>
        </p:blipFill>
        <p:spPr bwMode="auto">
          <a:xfrm>
            <a:off x="786871" y="965821"/>
            <a:ext cx="3461887" cy="1576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9578" t="74433" r="9357" b="3017"/>
          <a:stretch/>
        </p:blipFill>
        <p:spPr bwMode="auto">
          <a:xfrm>
            <a:off x="821801" y="3551023"/>
            <a:ext cx="3497823"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4626" t="49701" r="14310" b="27641"/>
          <a:stretch/>
        </p:blipFill>
        <p:spPr bwMode="auto">
          <a:xfrm>
            <a:off x="4818593" y="934830"/>
            <a:ext cx="3497823" cy="1607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Textfeld 45"/>
          <p:cNvSpPr txBox="1"/>
          <p:nvPr/>
        </p:nvSpPr>
        <p:spPr>
          <a:xfrm>
            <a:off x="277763" y="448916"/>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a</a:t>
            </a:r>
            <a:endParaRPr lang="de-DE" b="1" dirty="0">
              <a:latin typeface="Arial" panose="020B0604020202020204" pitchFamily="34" charset="0"/>
              <a:cs typeface="Arial" panose="020B0604020202020204" pitchFamily="34" charset="0"/>
            </a:endParaRPr>
          </a:p>
        </p:txBody>
      </p:sp>
      <p:sp>
        <p:nvSpPr>
          <p:cNvPr id="31" name="Textfeld 30"/>
          <p:cNvSpPr txBox="1"/>
          <p:nvPr/>
        </p:nvSpPr>
        <p:spPr>
          <a:xfrm>
            <a:off x="431151" y="5845522"/>
            <a:ext cx="7885265" cy="1754326"/>
          </a:xfrm>
          <a:prstGeom prst="rect">
            <a:avLst/>
          </a:prstGeom>
          <a:noFill/>
        </p:spPr>
        <p:txBody>
          <a:bodyPr wrap="square" rtlCol="0">
            <a:spAutoFit/>
          </a:bodyPr>
          <a:lstStyle/>
          <a:p>
            <a:pPr algn="just"/>
            <a:r>
              <a:rPr lang="en-US" b="1" dirty="0" smtClean="0">
                <a:latin typeface="Arial" panose="020B0604020202020204" pitchFamily="34" charset="0"/>
                <a:cs typeface="Arial" panose="020B0604020202020204" pitchFamily="34" charset="0"/>
              </a:rPr>
              <a:t>Supplementary Figure 7</a:t>
            </a:r>
            <a:r>
              <a:rPr lang="de-DE"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Kasumi-1 cells do not differentiate upon ZBTB7A expression. </a:t>
            </a:r>
            <a:r>
              <a:rPr lang="en-US" dirty="0" smtClean="0">
                <a:latin typeface="Arial" panose="020B0604020202020204" pitchFamily="34" charset="0"/>
                <a:cs typeface="Arial" panose="020B0604020202020204" pitchFamily="34" charset="0"/>
              </a:rPr>
              <a:t>(a) </a:t>
            </a:r>
            <a:r>
              <a:rPr lang="en-US" dirty="0">
                <a:latin typeface="Arial" panose="020B0604020202020204" pitchFamily="34" charset="0"/>
                <a:cs typeface="Arial" panose="020B0604020202020204" pitchFamily="34" charset="0"/>
              </a:rPr>
              <a:t>Representative flow cytometry </a:t>
            </a:r>
            <a:r>
              <a:rPr lang="en-US" dirty="0" smtClean="0">
                <a:latin typeface="Arial" panose="020B0604020202020204" pitchFamily="34" charset="0"/>
                <a:cs typeface="Arial" panose="020B0604020202020204" pitchFamily="34" charset="0"/>
              </a:rPr>
              <a:t>plot </a:t>
            </a:r>
            <a:r>
              <a:rPr lang="en-US" dirty="0">
                <a:latin typeface="Arial" panose="020B0604020202020204" pitchFamily="34" charset="0"/>
                <a:cs typeface="Arial" panose="020B0604020202020204" pitchFamily="34" charset="0"/>
              </a:rPr>
              <a:t>showing the </a:t>
            </a:r>
            <a:r>
              <a:rPr lang="en-US" dirty="0" smtClean="0">
                <a:latin typeface="Arial" panose="020B0604020202020204" pitchFamily="34" charset="0"/>
                <a:cs typeface="Arial" panose="020B0604020202020204" pitchFamily="34" charset="0"/>
              </a:rPr>
              <a:t>CD11b </a:t>
            </a:r>
            <a:r>
              <a:rPr lang="en-US" dirty="0">
                <a:latin typeface="Arial" panose="020B0604020202020204" pitchFamily="34" charset="0"/>
                <a:cs typeface="Arial" panose="020B0604020202020204" pitchFamily="34" charset="0"/>
              </a:rPr>
              <a:t>surface expression </a:t>
            </a:r>
            <a:r>
              <a:rPr lang="en-US" dirty="0" smtClean="0">
                <a:latin typeface="Arial" panose="020B0604020202020204" pitchFamily="34" charset="0"/>
                <a:cs typeface="Arial" panose="020B0604020202020204" pitchFamily="34" charset="0"/>
              </a:rPr>
              <a:t>after transduction. (b) Representative plot showing CD14 expression. (c) Representative plot showing CD15 expression.</a:t>
            </a:r>
            <a:endParaRPr lang="de-DE" dirty="0">
              <a:latin typeface="Arial" panose="020B0604020202020204" pitchFamily="34" charset="0"/>
              <a:cs typeface="Arial" panose="020B0604020202020204" pitchFamily="34" charset="0"/>
            </a:endParaRPr>
          </a:p>
          <a:p>
            <a:pPr algn="just"/>
            <a:r>
              <a:rPr lang="en-US" dirty="0" smtClean="0">
                <a:latin typeface="Arial" panose="020B0604020202020204" pitchFamily="34" charset="0"/>
                <a:cs typeface="Arial" panose="020B0604020202020204" pitchFamily="34" charset="0"/>
              </a:rPr>
              <a:t> </a:t>
            </a:r>
            <a:endParaRPr lang="de-DE" dirty="0">
              <a:latin typeface="Arial" panose="020B0604020202020204" pitchFamily="34" charset="0"/>
              <a:cs typeface="Arial" panose="020B0604020202020204" pitchFamily="34" charset="0"/>
            </a:endParaRPr>
          </a:p>
        </p:txBody>
      </p:sp>
      <p:sp>
        <p:nvSpPr>
          <p:cNvPr id="32" name="Textfeld 31"/>
          <p:cNvSpPr txBox="1"/>
          <p:nvPr/>
        </p:nvSpPr>
        <p:spPr>
          <a:xfrm>
            <a:off x="277763" y="3211845"/>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c</a:t>
            </a:r>
            <a:endParaRPr lang="de-DE" b="1" dirty="0">
              <a:latin typeface="Arial" panose="020B0604020202020204" pitchFamily="34" charset="0"/>
              <a:cs typeface="Arial" panose="020B0604020202020204" pitchFamily="34" charset="0"/>
            </a:endParaRPr>
          </a:p>
        </p:txBody>
      </p:sp>
      <p:sp>
        <p:nvSpPr>
          <p:cNvPr id="56" name="Textfeld 55"/>
          <p:cNvSpPr txBox="1"/>
          <p:nvPr/>
        </p:nvSpPr>
        <p:spPr>
          <a:xfrm>
            <a:off x="4343783" y="448916"/>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b</a:t>
            </a:r>
            <a:endParaRPr lang="de-DE" b="1" dirty="0">
              <a:latin typeface="Arial" panose="020B0604020202020204" pitchFamily="34" charset="0"/>
              <a:cs typeface="Arial" panose="020B0604020202020204" pitchFamily="34" charset="0"/>
            </a:endParaRPr>
          </a:p>
        </p:txBody>
      </p:sp>
      <p:cxnSp>
        <p:nvCxnSpPr>
          <p:cNvPr id="66" name="Gerade Verbindung 65"/>
          <p:cNvCxnSpPr/>
          <p:nvPr/>
        </p:nvCxnSpPr>
        <p:spPr>
          <a:xfrm>
            <a:off x="6488400" y="1592653"/>
            <a:ext cx="288032"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7" name="Gerade Verbindung 66"/>
          <p:cNvCxnSpPr/>
          <p:nvPr/>
        </p:nvCxnSpPr>
        <p:spPr>
          <a:xfrm>
            <a:off x="6488400" y="1858662"/>
            <a:ext cx="288032" cy="0"/>
          </a:xfrm>
          <a:prstGeom prst="line">
            <a:avLst/>
          </a:prstGeom>
          <a:ln w="38100">
            <a:solidFill>
              <a:srgbClr val="9CE53B"/>
            </a:solidFill>
          </a:ln>
        </p:spPr>
        <p:style>
          <a:lnRef idx="1">
            <a:schemeClr val="accent1"/>
          </a:lnRef>
          <a:fillRef idx="0">
            <a:schemeClr val="accent1"/>
          </a:fillRef>
          <a:effectRef idx="0">
            <a:schemeClr val="accent1"/>
          </a:effectRef>
          <a:fontRef idx="minor">
            <a:schemeClr val="tx1"/>
          </a:fontRef>
        </p:style>
      </p:cxnSp>
      <p:sp>
        <p:nvSpPr>
          <p:cNvPr id="68" name="Textfeld 67"/>
          <p:cNvSpPr txBox="1"/>
          <p:nvPr/>
        </p:nvSpPr>
        <p:spPr>
          <a:xfrm>
            <a:off x="6804248" y="1438732"/>
            <a:ext cx="1031629" cy="307777"/>
          </a:xfrm>
          <a:prstGeom prst="rect">
            <a:avLst/>
          </a:prstGeom>
          <a:noFill/>
        </p:spPr>
        <p:txBody>
          <a:bodyPr wrap="none" rtlCol="0">
            <a:spAutoFit/>
          </a:bodyPr>
          <a:lstStyle/>
          <a:p>
            <a:r>
              <a:rPr lang="de-DE" sz="1400" dirty="0" smtClean="0"/>
              <a:t>ZBTB7A WT</a:t>
            </a:r>
            <a:endParaRPr lang="de-DE" sz="1400" dirty="0"/>
          </a:p>
        </p:txBody>
      </p:sp>
      <p:sp>
        <p:nvSpPr>
          <p:cNvPr id="69" name="Textfeld 68"/>
          <p:cNvSpPr txBox="1"/>
          <p:nvPr/>
        </p:nvSpPr>
        <p:spPr>
          <a:xfrm>
            <a:off x="6804248" y="1694901"/>
            <a:ext cx="1284134" cy="307777"/>
          </a:xfrm>
          <a:prstGeom prst="rect">
            <a:avLst/>
          </a:prstGeom>
          <a:noFill/>
        </p:spPr>
        <p:txBody>
          <a:bodyPr wrap="none" rtlCol="0">
            <a:spAutoFit/>
          </a:bodyPr>
          <a:lstStyle/>
          <a:p>
            <a:r>
              <a:rPr lang="de-DE" sz="1400" dirty="0" smtClean="0"/>
              <a:t>ZBTB7A A175fs</a:t>
            </a:r>
            <a:endParaRPr lang="de-DE" sz="1400" dirty="0"/>
          </a:p>
        </p:txBody>
      </p:sp>
      <p:cxnSp>
        <p:nvCxnSpPr>
          <p:cNvPr id="70" name="Gerade Verbindung 69"/>
          <p:cNvCxnSpPr/>
          <p:nvPr/>
        </p:nvCxnSpPr>
        <p:spPr>
          <a:xfrm>
            <a:off x="6488400" y="2150915"/>
            <a:ext cx="288032"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71" name="Textfeld 70"/>
          <p:cNvSpPr txBox="1"/>
          <p:nvPr/>
        </p:nvSpPr>
        <p:spPr>
          <a:xfrm>
            <a:off x="6804248" y="1982933"/>
            <a:ext cx="1251240" cy="307777"/>
          </a:xfrm>
          <a:prstGeom prst="rect">
            <a:avLst/>
          </a:prstGeom>
          <a:noFill/>
        </p:spPr>
        <p:txBody>
          <a:bodyPr wrap="none" rtlCol="0">
            <a:spAutoFit/>
          </a:bodyPr>
          <a:lstStyle/>
          <a:p>
            <a:r>
              <a:rPr lang="de-DE" sz="1400" dirty="0" smtClean="0"/>
              <a:t>ZBTB7A R402C</a:t>
            </a:r>
            <a:endParaRPr lang="de-DE" sz="1400" dirty="0"/>
          </a:p>
        </p:txBody>
      </p:sp>
      <p:sp>
        <p:nvSpPr>
          <p:cNvPr id="73" name="Textfeld 72"/>
          <p:cNvSpPr txBox="1"/>
          <p:nvPr/>
        </p:nvSpPr>
        <p:spPr>
          <a:xfrm>
            <a:off x="6804248" y="1130955"/>
            <a:ext cx="375424" cy="307777"/>
          </a:xfrm>
          <a:prstGeom prst="rect">
            <a:avLst/>
          </a:prstGeom>
          <a:noFill/>
        </p:spPr>
        <p:txBody>
          <a:bodyPr wrap="none" rtlCol="0">
            <a:spAutoFit/>
          </a:bodyPr>
          <a:lstStyle/>
          <a:p>
            <a:r>
              <a:rPr lang="de-DE" sz="1400" dirty="0" smtClean="0"/>
              <a:t>EV</a:t>
            </a:r>
            <a:endParaRPr lang="de-DE" sz="1400" dirty="0"/>
          </a:p>
        </p:txBody>
      </p:sp>
      <p:cxnSp>
        <p:nvCxnSpPr>
          <p:cNvPr id="74" name="Gerade Verbindung 73"/>
          <p:cNvCxnSpPr/>
          <p:nvPr/>
        </p:nvCxnSpPr>
        <p:spPr>
          <a:xfrm>
            <a:off x="2699792" y="4054571"/>
            <a:ext cx="288032"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a:off x="2699792" y="4320580"/>
            <a:ext cx="288032" cy="0"/>
          </a:xfrm>
          <a:prstGeom prst="line">
            <a:avLst/>
          </a:prstGeom>
          <a:ln w="38100">
            <a:solidFill>
              <a:srgbClr val="9CE53B"/>
            </a:solidFill>
          </a:ln>
        </p:spPr>
        <p:style>
          <a:lnRef idx="1">
            <a:schemeClr val="accent1"/>
          </a:lnRef>
          <a:fillRef idx="0">
            <a:schemeClr val="accent1"/>
          </a:fillRef>
          <a:effectRef idx="0">
            <a:schemeClr val="accent1"/>
          </a:effectRef>
          <a:fontRef idx="minor">
            <a:schemeClr val="tx1"/>
          </a:fontRef>
        </p:style>
      </p:cxnSp>
      <p:sp>
        <p:nvSpPr>
          <p:cNvPr id="76" name="Textfeld 75"/>
          <p:cNvSpPr txBox="1"/>
          <p:nvPr/>
        </p:nvSpPr>
        <p:spPr>
          <a:xfrm>
            <a:off x="3015640" y="3900650"/>
            <a:ext cx="1031629" cy="307777"/>
          </a:xfrm>
          <a:prstGeom prst="rect">
            <a:avLst/>
          </a:prstGeom>
          <a:noFill/>
        </p:spPr>
        <p:txBody>
          <a:bodyPr wrap="none" rtlCol="0">
            <a:spAutoFit/>
          </a:bodyPr>
          <a:lstStyle/>
          <a:p>
            <a:r>
              <a:rPr lang="de-DE" sz="1400" dirty="0" smtClean="0"/>
              <a:t>ZBTB7A WT</a:t>
            </a:r>
            <a:endParaRPr lang="de-DE" sz="1400" dirty="0"/>
          </a:p>
        </p:txBody>
      </p:sp>
      <p:sp>
        <p:nvSpPr>
          <p:cNvPr id="77" name="Textfeld 76"/>
          <p:cNvSpPr txBox="1"/>
          <p:nvPr/>
        </p:nvSpPr>
        <p:spPr>
          <a:xfrm>
            <a:off x="3015640" y="4156819"/>
            <a:ext cx="1284134" cy="307777"/>
          </a:xfrm>
          <a:prstGeom prst="rect">
            <a:avLst/>
          </a:prstGeom>
          <a:noFill/>
        </p:spPr>
        <p:txBody>
          <a:bodyPr wrap="none" rtlCol="0">
            <a:spAutoFit/>
          </a:bodyPr>
          <a:lstStyle/>
          <a:p>
            <a:r>
              <a:rPr lang="de-DE" sz="1400" dirty="0" smtClean="0"/>
              <a:t>ZBTB7A A175fs</a:t>
            </a:r>
            <a:endParaRPr lang="de-DE" sz="1400" dirty="0"/>
          </a:p>
        </p:txBody>
      </p:sp>
      <p:cxnSp>
        <p:nvCxnSpPr>
          <p:cNvPr id="78" name="Gerade Verbindung 77"/>
          <p:cNvCxnSpPr/>
          <p:nvPr/>
        </p:nvCxnSpPr>
        <p:spPr>
          <a:xfrm>
            <a:off x="2699792" y="4612833"/>
            <a:ext cx="288032"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79" name="Textfeld 78"/>
          <p:cNvSpPr txBox="1"/>
          <p:nvPr/>
        </p:nvSpPr>
        <p:spPr>
          <a:xfrm>
            <a:off x="3015640" y="4444851"/>
            <a:ext cx="1251240" cy="307777"/>
          </a:xfrm>
          <a:prstGeom prst="rect">
            <a:avLst/>
          </a:prstGeom>
          <a:noFill/>
        </p:spPr>
        <p:txBody>
          <a:bodyPr wrap="none" rtlCol="0">
            <a:spAutoFit/>
          </a:bodyPr>
          <a:lstStyle/>
          <a:p>
            <a:r>
              <a:rPr lang="de-DE" sz="1400" dirty="0" smtClean="0"/>
              <a:t>ZBTB7A R402C</a:t>
            </a:r>
            <a:endParaRPr lang="de-DE" sz="1400" dirty="0"/>
          </a:p>
        </p:txBody>
      </p:sp>
      <p:sp>
        <p:nvSpPr>
          <p:cNvPr id="81" name="Textfeld 80"/>
          <p:cNvSpPr txBox="1"/>
          <p:nvPr/>
        </p:nvSpPr>
        <p:spPr>
          <a:xfrm>
            <a:off x="3015640" y="3592873"/>
            <a:ext cx="375424" cy="307777"/>
          </a:xfrm>
          <a:prstGeom prst="rect">
            <a:avLst/>
          </a:prstGeom>
          <a:noFill/>
        </p:spPr>
        <p:txBody>
          <a:bodyPr wrap="none" rtlCol="0">
            <a:spAutoFit/>
          </a:bodyPr>
          <a:lstStyle/>
          <a:p>
            <a:r>
              <a:rPr lang="de-DE" sz="1400" dirty="0" smtClean="0"/>
              <a:t>EV</a:t>
            </a:r>
            <a:endParaRPr lang="de-DE" sz="1400" dirty="0"/>
          </a:p>
        </p:txBody>
      </p:sp>
      <p:sp>
        <p:nvSpPr>
          <p:cNvPr id="83" name="Textfeld 82"/>
          <p:cNvSpPr txBox="1"/>
          <p:nvPr/>
        </p:nvSpPr>
        <p:spPr>
          <a:xfrm>
            <a:off x="4650175" y="2582407"/>
            <a:ext cx="3666241" cy="369332"/>
          </a:xfrm>
          <a:prstGeom prst="rect">
            <a:avLst/>
          </a:prstGeom>
          <a:noFill/>
        </p:spPr>
        <p:txBody>
          <a:bodyPr wrap="square" rtlCol="0">
            <a:spAutoFit/>
          </a:bodyPr>
          <a:lstStyle/>
          <a:p>
            <a:pPr algn="ctr"/>
            <a:r>
              <a:rPr lang="de-DE" dirty="0" smtClean="0">
                <a:latin typeface="Arial" panose="020B0604020202020204" pitchFamily="34" charset="0"/>
                <a:cs typeface="Arial" panose="020B0604020202020204" pitchFamily="34" charset="0"/>
              </a:rPr>
              <a:t>CD14</a:t>
            </a:r>
            <a:endParaRPr lang="de-DE" dirty="0">
              <a:latin typeface="Arial" panose="020B0604020202020204" pitchFamily="34" charset="0"/>
              <a:cs typeface="Arial" panose="020B0604020202020204" pitchFamily="34" charset="0"/>
            </a:endParaRPr>
          </a:p>
        </p:txBody>
      </p:sp>
      <p:cxnSp>
        <p:nvCxnSpPr>
          <p:cNvPr id="95" name="Gerade Verbindung 94"/>
          <p:cNvCxnSpPr/>
          <p:nvPr/>
        </p:nvCxnSpPr>
        <p:spPr>
          <a:xfrm>
            <a:off x="6488400" y="1269719"/>
            <a:ext cx="2880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Gerade Verbindung mit Pfeil 6"/>
          <p:cNvCxnSpPr/>
          <p:nvPr/>
        </p:nvCxnSpPr>
        <p:spPr>
          <a:xfrm>
            <a:off x="4650175" y="2592388"/>
            <a:ext cx="3666241"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rot="16200000">
            <a:off x="4055812" y="1582354"/>
            <a:ext cx="800219" cy="369332"/>
          </a:xfrm>
          <a:prstGeom prst="rect">
            <a:avLst/>
          </a:prstGeom>
          <a:noFill/>
        </p:spPr>
        <p:txBody>
          <a:bodyPr wrap="none" rtlCol="0">
            <a:spAutoFit/>
          </a:bodyPr>
          <a:lstStyle/>
          <a:p>
            <a:r>
              <a:rPr lang="de-DE" dirty="0" smtClean="0">
                <a:latin typeface="Arial" panose="020B0604020202020204" pitchFamily="34" charset="0"/>
                <a:cs typeface="Arial" panose="020B0604020202020204" pitchFamily="34" charset="0"/>
              </a:rPr>
              <a:t>Count</a:t>
            </a:r>
            <a:endParaRPr lang="de-DE" dirty="0">
              <a:latin typeface="Arial" panose="020B0604020202020204" pitchFamily="34" charset="0"/>
              <a:cs typeface="Arial" panose="020B0604020202020204" pitchFamily="34" charset="0"/>
            </a:endParaRPr>
          </a:p>
        </p:txBody>
      </p:sp>
      <p:cxnSp>
        <p:nvCxnSpPr>
          <p:cNvPr id="96" name="Gerade Verbindung 95"/>
          <p:cNvCxnSpPr/>
          <p:nvPr/>
        </p:nvCxnSpPr>
        <p:spPr>
          <a:xfrm>
            <a:off x="2699792" y="3746761"/>
            <a:ext cx="2880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7" name="Textfeld 96"/>
          <p:cNvSpPr txBox="1"/>
          <p:nvPr/>
        </p:nvSpPr>
        <p:spPr>
          <a:xfrm>
            <a:off x="695387" y="5229345"/>
            <a:ext cx="3624237" cy="369332"/>
          </a:xfrm>
          <a:prstGeom prst="rect">
            <a:avLst/>
          </a:prstGeom>
          <a:noFill/>
        </p:spPr>
        <p:txBody>
          <a:bodyPr wrap="square" rtlCol="0">
            <a:spAutoFit/>
          </a:bodyPr>
          <a:lstStyle/>
          <a:p>
            <a:pPr algn="ctr"/>
            <a:r>
              <a:rPr lang="de-DE" dirty="0" smtClean="0">
                <a:latin typeface="Arial" panose="020B0604020202020204" pitchFamily="34" charset="0"/>
                <a:cs typeface="Arial" panose="020B0604020202020204" pitchFamily="34" charset="0"/>
              </a:rPr>
              <a:t>CD15</a:t>
            </a:r>
            <a:endParaRPr lang="de-DE" dirty="0">
              <a:latin typeface="Arial" panose="020B0604020202020204" pitchFamily="34" charset="0"/>
              <a:cs typeface="Arial" panose="020B0604020202020204" pitchFamily="34" charset="0"/>
            </a:endParaRPr>
          </a:p>
        </p:txBody>
      </p:sp>
      <p:cxnSp>
        <p:nvCxnSpPr>
          <p:cNvPr id="98" name="Gerade Verbindung mit Pfeil 97"/>
          <p:cNvCxnSpPr/>
          <p:nvPr/>
        </p:nvCxnSpPr>
        <p:spPr>
          <a:xfrm>
            <a:off x="709675" y="5243096"/>
            <a:ext cx="3666241"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9" name="Gerade Verbindung mit Pfeil 98"/>
          <p:cNvCxnSpPr/>
          <p:nvPr/>
        </p:nvCxnSpPr>
        <p:spPr>
          <a:xfrm flipV="1">
            <a:off x="709675" y="3585538"/>
            <a:ext cx="0" cy="164757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0" name="Textfeld 99"/>
          <p:cNvSpPr txBox="1"/>
          <p:nvPr/>
        </p:nvSpPr>
        <p:spPr>
          <a:xfrm rot="16200000">
            <a:off x="115312" y="4233062"/>
            <a:ext cx="800219" cy="369332"/>
          </a:xfrm>
          <a:prstGeom prst="rect">
            <a:avLst/>
          </a:prstGeom>
          <a:noFill/>
        </p:spPr>
        <p:txBody>
          <a:bodyPr wrap="none" rtlCol="0">
            <a:spAutoFit/>
          </a:bodyPr>
          <a:lstStyle/>
          <a:p>
            <a:r>
              <a:rPr lang="de-DE" dirty="0" smtClean="0">
                <a:latin typeface="Arial" panose="020B0604020202020204" pitchFamily="34" charset="0"/>
                <a:cs typeface="Arial" panose="020B0604020202020204" pitchFamily="34" charset="0"/>
              </a:rPr>
              <a:t>Count</a:t>
            </a:r>
            <a:endParaRPr lang="de-DE" dirty="0">
              <a:latin typeface="Arial" panose="020B0604020202020204" pitchFamily="34" charset="0"/>
              <a:cs typeface="Arial" panose="020B0604020202020204" pitchFamily="34" charset="0"/>
            </a:endParaRPr>
          </a:p>
        </p:txBody>
      </p:sp>
      <p:cxnSp>
        <p:nvCxnSpPr>
          <p:cNvPr id="102" name="Gerade Verbindung 101"/>
          <p:cNvCxnSpPr/>
          <p:nvPr/>
        </p:nvCxnSpPr>
        <p:spPr>
          <a:xfrm>
            <a:off x="2367136" y="1613164"/>
            <a:ext cx="288032"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3" name="Gerade Verbindung 102"/>
          <p:cNvCxnSpPr/>
          <p:nvPr/>
        </p:nvCxnSpPr>
        <p:spPr>
          <a:xfrm>
            <a:off x="2367136" y="1879173"/>
            <a:ext cx="288032" cy="0"/>
          </a:xfrm>
          <a:prstGeom prst="line">
            <a:avLst/>
          </a:prstGeom>
          <a:ln w="38100">
            <a:solidFill>
              <a:srgbClr val="9CE53B"/>
            </a:solidFill>
          </a:ln>
        </p:spPr>
        <p:style>
          <a:lnRef idx="1">
            <a:schemeClr val="accent1"/>
          </a:lnRef>
          <a:fillRef idx="0">
            <a:schemeClr val="accent1"/>
          </a:fillRef>
          <a:effectRef idx="0">
            <a:schemeClr val="accent1"/>
          </a:effectRef>
          <a:fontRef idx="minor">
            <a:schemeClr val="tx1"/>
          </a:fontRef>
        </p:style>
      </p:cxnSp>
      <p:sp>
        <p:nvSpPr>
          <p:cNvPr id="104" name="Textfeld 103"/>
          <p:cNvSpPr txBox="1"/>
          <p:nvPr/>
        </p:nvSpPr>
        <p:spPr>
          <a:xfrm>
            <a:off x="2682984" y="1459243"/>
            <a:ext cx="1031629" cy="307777"/>
          </a:xfrm>
          <a:prstGeom prst="rect">
            <a:avLst/>
          </a:prstGeom>
          <a:noFill/>
        </p:spPr>
        <p:txBody>
          <a:bodyPr wrap="none" rtlCol="0">
            <a:spAutoFit/>
          </a:bodyPr>
          <a:lstStyle/>
          <a:p>
            <a:r>
              <a:rPr lang="de-DE" sz="1400" dirty="0" smtClean="0"/>
              <a:t>ZBTB7A WT</a:t>
            </a:r>
            <a:endParaRPr lang="de-DE" sz="1400" dirty="0"/>
          </a:p>
        </p:txBody>
      </p:sp>
      <p:sp>
        <p:nvSpPr>
          <p:cNvPr id="105" name="Textfeld 104"/>
          <p:cNvSpPr txBox="1"/>
          <p:nvPr/>
        </p:nvSpPr>
        <p:spPr>
          <a:xfrm>
            <a:off x="2682984" y="1715412"/>
            <a:ext cx="1284134" cy="307777"/>
          </a:xfrm>
          <a:prstGeom prst="rect">
            <a:avLst/>
          </a:prstGeom>
          <a:noFill/>
        </p:spPr>
        <p:txBody>
          <a:bodyPr wrap="none" rtlCol="0">
            <a:spAutoFit/>
          </a:bodyPr>
          <a:lstStyle/>
          <a:p>
            <a:r>
              <a:rPr lang="de-DE" sz="1400" dirty="0" smtClean="0"/>
              <a:t>ZBTB7A A175fs</a:t>
            </a:r>
            <a:endParaRPr lang="de-DE" sz="1400" dirty="0"/>
          </a:p>
        </p:txBody>
      </p:sp>
      <p:cxnSp>
        <p:nvCxnSpPr>
          <p:cNvPr id="106" name="Gerade Verbindung 105"/>
          <p:cNvCxnSpPr/>
          <p:nvPr/>
        </p:nvCxnSpPr>
        <p:spPr>
          <a:xfrm>
            <a:off x="2367136" y="2171426"/>
            <a:ext cx="288032"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7" name="Textfeld 106"/>
          <p:cNvSpPr txBox="1"/>
          <p:nvPr/>
        </p:nvSpPr>
        <p:spPr>
          <a:xfrm>
            <a:off x="2682984" y="2003444"/>
            <a:ext cx="1251240" cy="307777"/>
          </a:xfrm>
          <a:prstGeom prst="rect">
            <a:avLst/>
          </a:prstGeom>
          <a:noFill/>
        </p:spPr>
        <p:txBody>
          <a:bodyPr wrap="none" rtlCol="0">
            <a:spAutoFit/>
          </a:bodyPr>
          <a:lstStyle/>
          <a:p>
            <a:r>
              <a:rPr lang="de-DE" sz="1400" dirty="0" smtClean="0"/>
              <a:t>ZBTB7A R402C</a:t>
            </a:r>
            <a:endParaRPr lang="de-DE" sz="1400" dirty="0"/>
          </a:p>
        </p:txBody>
      </p:sp>
      <p:sp>
        <p:nvSpPr>
          <p:cNvPr id="108" name="Textfeld 107"/>
          <p:cNvSpPr txBox="1"/>
          <p:nvPr/>
        </p:nvSpPr>
        <p:spPr>
          <a:xfrm>
            <a:off x="2682984" y="1151466"/>
            <a:ext cx="375424" cy="307777"/>
          </a:xfrm>
          <a:prstGeom prst="rect">
            <a:avLst/>
          </a:prstGeom>
          <a:noFill/>
        </p:spPr>
        <p:txBody>
          <a:bodyPr wrap="none" rtlCol="0">
            <a:spAutoFit/>
          </a:bodyPr>
          <a:lstStyle/>
          <a:p>
            <a:r>
              <a:rPr lang="de-DE" sz="1400" dirty="0" smtClean="0"/>
              <a:t>EV</a:t>
            </a:r>
            <a:endParaRPr lang="de-DE" sz="1400" dirty="0"/>
          </a:p>
        </p:txBody>
      </p:sp>
      <p:cxnSp>
        <p:nvCxnSpPr>
          <p:cNvPr id="109" name="Gerade Verbindung 108"/>
          <p:cNvCxnSpPr/>
          <p:nvPr/>
        </p:nvCxnSpPr>
        <p:spPr>
          <a:xfrm>
            <a:off x="2367136" y="1290230"/>
            <a:ext cx="2880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Gerade Verbindung mit Pfeil 109"/>
          <p:cNvCxnSpPr/>
          <p:nvPr/>
        </p:nvCxnSpPr>
        <p:spPr>
          <a:xfrm flipV="1">
            <a:off x="4658810" y="944811"/>
            <a:ext cx="0" cy="164757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1" name="Textfeld 110"/>
          <p:cNvSpPr txBox="1"/>
          <p:nvPr/>
        </p:nvSpPr>
        <p:spPr>
          <a:xfrm>
            <a:off x="702448" y="2599235"/>
            <a:ext cx="3617176" cy="369332"/>
          </a:xfrm>
          <a:prstGeom prst="rect">
            <a:avLst/>
          </a:prstGeom>
          <a:noFill/>
        </p:spPr>
        <p:txBody>
          <a:bodyPr wrap="square" rtlCol="0">
            <a:spAutoFit/>
          </a:bodyPr>
          <a:lstStyle/>
          <a:p>
            <a:pPr algn="ctr"/>
            <a:r>
              <a:rPr lang="de-DE" dirty="0" smtClean="0">
                <a:latin typeface="Arial" panose="020B0604020202020204" pitchFamily="34" charset="0"/>
                <a:cs typeface="Arial" panose="020B0604020202020204" pitchFamily="34" charset="0"/>
              </a:rPr>
              <a:t>CD11b</a:t>
            </a:r>
            <a:endParaRPr lang="de-DE" dirty="0">
              <a:latin typeface="Arial" panose="020B0604020202020204" pitchFamily="34" charset="0"/>
              <a:cs typeface="Arial" panose="020B0604020202020204" pitchFamily="34" charset="0"/>
            </a:endParaRPr>
          </a:p>
        </p:txBody>
      </p:sp>
      <p:cxnSp>
        <p:nvCxnSpPr>
          <p:cNvPr id="112" name="Gerade Verbindung mit Pfeil 111"/>
          <p:cNvCxnSpPr/>
          <p:nvPr/>
        </p:nvCxnSpPr>
        <p:spPr>
          <a:xfrm>
            <a:off x="702448" y="2609216"/>
            <a:ext cx="3666241"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3" name="Textfeld 112"/>
          <p:cNvSpPr txBox="1"/>
          <p:nvPr/>
        </p:nvSpPr>
        <p:spPr>
          <a:xfrm rot="16200000">
            <a:off x="108085" y="1599182"/>
            <a:ext cx="800219" cy="369332"/>
          </a:xfrm>
          <a:prstGeom prst="rect">
            <a:avLst/>
          </a:prstGeom>
          <a:noFill/>
        </p:spPr>
        <p:txBody>
          <a:bodyPr wrap="none" rtlCol="0">
            <a:spAutoFit/>
          </a:bodyPr>
          <a:lstStyle/>
          <a:p>
            <a:r>
              <a:rPr lang="de-DE" dirty="0" smtClean="0">
                <a:latin typeface="Arial" panose="020B0604020202020204" pitchFamily="34" charset="0"/>
                <a:cs typeface="Arial" panose="020B0604020202020204" pitchFamily="34" charset="0"/>
              </a:rPr>
              <a:t>Count</a:t>
            </a:r>
            <a:endParaRPr lang="de-DE" dirty="0">
              <a:latin typeface="Arial" panose="020B0604020202020204" pitchFamily="34" charset="0"/>
              <a:cs typeface="Arial" panose="020B0604020202020204" pitchFamily="34" charset="0"/>
            </a:endParaRPr>
          </a:p>
        </p:txBody>
      </p:sp>
      <p:cxnSp>
        <p:nvCxnSpPr>
          <p:cNvPr id="114" name="Gerade Verbindung mit Pfeil 113"/>
          <p:cNvCxnSpPr/>
          <p:nvPr/>
        </p:nvCxnSpPr>
        <p:spPr>
          <a:xfrm flipV="1">
            <a:off x="711083" y="961639"/>
            <a:ext cx="0" cy="164757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Foliennummernplatzhalter 1"/>
          <p:cNvSpPr>
            <a:spLocks noGrp="1"/>
          </p:cNvSpPr>
          <p:nvPr>
            <p:ph type="sldNum" sz="quarter" idx="12"/>
          </p:nvPr>
        </p:nvSpPr>
        <p:spPr/>
        <p:txBody>
          <a:bodyPr/>
          <a:lstStyle/>
          <a:p>
            <a:fld id="{EBBF8CF2-4D53-4CDB-845D-F18BBE01F0C8}" type="slidenum">
              <a:rPr lang="de-DE" sz="1600" smtClean="0"/>
              <a:t>11</a:t>
            </a:fld>
            <a:endParaRPr lang="de-DE" sz="1600" dirty="0"/>
          </a:p>
        </p:txBody>
      </p:sp>
    </p:spTree>
    <p:extLst>
      <p:ext uri="{BB962C8B-B14F-4D97-AF65-F5344CB8AC3E}">
        <p14:creationId xmlns:p14="http://schemas.microsoft.com/office/powerpoint/2010/main" val="8662941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a:spLocks noChangeArrowheads="1"/>
          </p:cNvSpPr>
          <p:nvPr/>
        </p:nvSpPr>
        <p:spPr bwMode="auto">
          <a:xfrm>
            <a:off x="323528" y="720180"/>
            <a:ext cx="6121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just" eaLnBrk="1" hangingPunct="1">
              <a:spcBef>
                <a:spcPct val="0"/>
              </a:spcBef>
              <a:buFontTx/>
              <a:buNone/>
            </a:pPr>
            <a:r>
              <a:rPr lang="de-DE" altLang="de-DE" sz="2400" b="1" dirty="0" err="1">
                <a:latin typeface="Arial" panose="020B0604020202020204" pitchFamily="34" charset="0"/>
                <a:cs typeface="Arial" panose="020B0604020202020204" pitchFamily="34" charset="0"/>
              </a:rPr>
              <a:t>Supplementary</a:t>
            </a:r>
            <a:r>
              <a:rPr lang="de-DE" altLang="de-DE" sz="2400" b="1" dirty="0">
                <a:latin typeface="Arial" panose="020B0604020202020204" pitchFamily="34" charset="0"/>
                <a:cs typeface="Arial" panose="020B0604020202020204" pitchFamily="34" charset="0"/>
              </a:rPr>
              <a:t> </a:t>
            </a:r>
            <a:r>
              <a:rPr lang="de-DE" altLang="de-DE" sz="2400" b="1" dirty="0" err="1" smtClean="0">
                <a:latin typeface="Arial" panose="020B0604020202020204" pitchFamily="34" charset="0"/>
                <a:cs typeface="Arial" panose="020B0604020202020204" pitchFamily="34" charset="0"/>
              </a:rPr>
              <a:t>Methods</a:t>
            </a:r>
            <a:endParaRPr lang="de-DE" altLang="de-DE" sz="2400" dirty="0">
              <a:latin typeface="Arial" panose="020B0604020202020204" pitchFamily="34" charset="0"/>
              <a:cs typeface="Arial" panose="020B0604020202020204" pitchFamily="34" charset="0"/>
            </a:endParaRPr>
          </a:p>
        </p:txBody>
      </p:sp>
      <p:sp>
        <p:nvSpPr>
          <p:cNvPr id="6" name="Textfeld 5"/>
          <p:cNvSpPr txBox="1"/>
          <p:nvPr/>
        </p:nvSpPr>
        <p:spPr>
          <a:xfrm>
            <a:off x="395536" y="1296244"/>
            <a:ext cx="7848872" cy="12695783"/>
          </a:xfrm>
          <a:prstGeom prst="rect">
            <a:avLst/>
          </a:prstGeom>
          <a:noFill/>
        </p:spPr>
        <p:txBody>
          <a:bodyPr wrap="square" rtlCol="0">
            <a:spAutoFit/>
          </a:bodyPr>
          <a:lstStyle/>
          <a:p>
            <a:pPr>
              <a:lnSpc>
                <a:spcPct val="150000"/>
              </a:lnSpc>
            </a:pPr>
            <a:r>
              <a:rPr lang="en-US" b="1" dirty="0">
                <a:latin typeface="Arial" panose="020B0604020202020204" pitchFamily="34" charset="0"/>
                <a:cs typeface="Arial" panose="020B0604020202020204" pitchFamily="34" charset="0"/>
              </a:rPr>
              <a:t>Retroviral </a:t>
            </a:r>
            <a:r>
              <a:rPr lang="en-US" b="1" dirty="0" smtClean="0">
                <a:latin typeface="Arial" panose="020B0604020202020204" pitchFamily="34" charset="0"/>
                <a:cs typeface="Arial" panose="020B0604020202020204" pitchFamily="34" charset="0"/>
              </a:rPr>
              <a:t>transduction</a:t>
            </a:r>
            <a:endParaRPr lang="en-US" dirty="0">
              <a:latin typeface="Arial" panose="020B0604020202020204" pitchFamily="34" charset="0"/>
              <a:cs typeface="Arial" panose="020B0604020202020204" pitchFamily="34" charset="0"/>
            </a:endParaRPr>
          </a:p>
          <a:p>
            <a:pPr algn="just">
              <a:lnSpc>
                <a:spcPct val="150000"/>
              </a:lnSpc>
            </a:pPr>
            <a:r>
              <a:rPr lang="en-US" dirty="0">
                <a:latin typeface="Arial" panose="020B0604020202020204" pitchFamily="34" charset="0"/>
                <a:cs typeface="Arial" panose="020B0604020202020204" pitchFamily="34" charset="0"/>
              </a:rPr>
              <a:t>Cell lines and primary human CD34+ bone marrow cells were transduced as follows: Wells in a 24-well-non-tissue-culture plate were coated with 400μL of </a:t>
            </a:r>
            <a:r>
              <a:rPr lang="en-US" dirty="0" err="1">
                <a:latin typeface="Arial" panose="020B0604020202020204" pitchFamily="34" charset="0"/>
                <a:cs typeface="Arial" panose="020B0604020202020204" pitchFamily="34" charset="0"/>
              </a:rPr>
              <a:t>Retronectin</a:t>
            </a:r>
            <a:r>
              <a:rPr lang="en-US" dirty="0">
                <a:latin typeface="Arial" panose="020B0604020202020204" pitchFamily="34" charset="0"/>
                <a:cs typeface="Arial" panose="020B0604020202020204" pitchFamily="34" charset="0"/>
              </a:rPr>
              <a:t> (50 </a:t>
            </a:r>
            <a:r>
              <a:rPr lang="en-US" dirty="0" err="1">
                <a:latin typeface="Arial" panose="020B0604020202020204" pitchFamily="34" charset="0"/>
                <a:cs typeface="Arial" panose="020B0604020202020204" pitchFamily="34" charset="0"/>
              </a:rPr>
              <a:t>μg</a:t>
            </a:r>
            <a:r>
              <a:rPr lang="en-US" dirty="0">
                <a:latin typeface="Arial" panose="020B0604020202020204" pitchFamily="34" charset="0"/>
                <a:cs typeface="Arial" panose="020B0604020202020204" pitchFamily="34" charset="0"/>
              </a:rPr>
              <a:t>/ml) (Takara, Saint </a:t>
            </a:r>
            <a:r>
              <a:rPr lang="en-US" dirty="0" err="1">
                <a:latin typeface="Arial" panose="020B0604020202020204" pitchFamily="34" charset="0"/>
                <a:cs typeface="Arial" panose="020B0604020202020204" pitchFamily="34" charset="0"/>
              </a:rPr>
              <a:t>Germain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Laye</a:t>
            </a:r>
            <a:r>
              <a:rPr lang="en-US" dirty="0">
                <a:latin typeface="Arial" panose="020B0604020202020204" pitchFamily="34" charset="0"/>
                <a:cs typeface="Arial" panose="020B0604020202020204" pitchFamily="34" charset="0"/>
              </a:rPr>
              <a:t>, France) overnight. The wells were blocked using 500µl of 2% bovine serum albumin (Sigma-Aldrich, </a:t>
            </a:r>
            <a:r>
              <a:rPr lang="en-US" dirty="0" err="1">
                <a:latin typeface="Arial" panose="020B0604020202020204" pitchFamily="34" charset="0"/>
                <a:cs typeface="Arial" panose="020B0604020202020204" pitchFamily="34" charset="0"/>
              </a:rPr>
              <a:t>Taufkirchen</a:t>
            </a:r>
            <a:r>
              <a:rPr lang="en-US" dirty="0">
                <a:latin typeface="Arial" panose="020B0604020202020204" pitchFamily="34" charset="0"/>
                <a:cs typeface="Arial" panose="020B0604020202020204" pitchFamily="34" charset="0"/>
              </a:rPr>
              <a:t>, Germany) in PBS (</a:t>
            </a:r>
            <a:r>
              <a:rPr lang="en-US" dirty="0" smtClean="0">
                <a:latin typeface="Arial" panose="020B0604020202020204" pitchFamily="34" charset="0"/>
                <a:cs typeface="Arial" panose="020B0604020202020204" pitchFamily="34" charset="0"/>
              </a:rPr>
              <a:t>PAN-Biotech,</a:t>
            </a:r>
            <a:r>
              <a:rPr lang="en-US" dirty="0"/>
              <a:t> </a:t>
            </a:r>
            <a:r>
              <a:rPr lang="en-US" dirty="0" err="1"/>
              <a:t>Aidenbach</a:t>
            </a:r>
            <a:r>
              <a:rPr lang="en-US" dirty="0"/>
              <a:t>, Germany</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at room temperature (RT) for 30min. The blocking solution was then aspirated and the wells washed two times with PBS. 400µL of retrovirus containing medium were then added to each well and the plate centrifuged at 3500 </a:t>
            </a:r>
            <a:r>
              <a:rPr lang="en-US" dirty="0" err="1">
                <a:latin typeface="Arial" panose="020B0604020202020204" pitchFamily="34" charset="0"/>
                <a:cs typeface="Arial" panose="020B0604020202020204" pitchFamily="34" charset="0"/>
              </a:rPr>
              <a:t>r.p.m</a:t>
            </a:r>
            <a:r>
              <a:rPr lang="en-US" dirty="0">
                <a:latin typeface="Arial" panose="020B0604020202020204" pitchFamily="34" charset="0"/>
                <a:cs typeface="Arial" panose="020B0604020202020204" pitchFamily="34" charset="0"/>
              </a:rPr>
              <a:t> for 1h at 4°C. The virus loading was then repeated for 3 additional times. The supernatant was discarded and 500µL of media containing between 5*10</a:t>
            </a:r>
            <a:r>
              <a:rPr lang="en-US" baseline="30000" dirty="0">
                <a:latin typeface="Arial" panose="020B0604020202020204" pitchFamily="34" charset="0"/>
                <a:cs typeface="Arial" panose="020B0604020202020204" pitchFamily="34" charset="0"/>
              </a:rPr>
              <a:t>4</a:t>
            </a:r>
            <a:r>
              <a:rPr lang="en-US" dirty="0">
                <a:latin typeface="Arial" panose="020B0604020202020204" pitchFamily="34" charset="0"/>
                <a:cs typeface="Arial" panose="020B0604020202020204" pitchFamily="34" charset="0"/>
              </a:rPr>
              <a:t> and a 10</a:t>
            </a:r>
            <a:r>
              <a:rPr lang="en-US" baseline="30000" dirty="0">
                <a:latin typeface="Arial" panose="020B0604020202020204" pitchFamily="34" charset="0"/>
                <a:cs typeface="Arial" panose="020B0604020202020204" pitchFamily="34" charset="0"/>
              </a:rPr>
              <a:t>6</a:t>
            </a:r>
            <a:r>
              <a:rPr lang="en-US" dirty="0">
                <a:latin typeface="Arial" panose="020B0604020202020204" pitchFamily="34" charset="0"/>
                <a:cs typeface="Arial" panose="020B0604020202020204" pitchFamily="34" charset="0"/>
              </a:rPr>
              <a:t> cells added to each well. The plate was incubated for 8h at 37°C and 5% CO</a:t>
            </a:r>
            <a:r>
              <a:rPr lang="en-US" baseline="-25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a:t>
            </a:r>
            <a:endParaRPr lang="en-US" dirty="0" smtClean="0">
              <a:latin typeface="Arial" panose="020B0604020202020204" pitchFamily="34" charset="0"/>
              <a:cs typeface="Arial" panose="020B0604020202020204" pitchFamily="34" charset="0"/>
            </a:endParaRPr>
          </a:p>
          <a:p>
            <a:pPr>
              <a:lnSpc>
                <a:spcPct val="150000"/>
              </a:lnSpc>
            </a:pPr>
            <a:r>
              <a:rPr lang="en-US" b="1" dirty="0" smtClean="0">
                <a:latin typeface="Arial" panose="020B0604020202020204" pitchFamily="34" charset="0"/>
                <a:cs typeface="Arial" panose="020B0604020202020204" pitchFamily="34" charset="0"/>
              </a:rPr>
              <a:t>Western blot</a:t>
            </a:r>
            <a:endParaRPr lang="en-US" dirty="0">
              <a:latin typeface="Arial" panose="020B0604020202020204" pitchFamily="34" charset="0"/>
              <a:cs typeface="Arial" panose="020B0604020202020204" pitchFamily="34" charset="0"/>
            </a:endParaRPr>
          </a:p>
          <a:p>
            <a:pPr algn="just">
              <a:lnSpc>
                <a:spcPct val="150000"/>
              </a:lnSpc>
            </a:pPr>
            <a:r>
              <a:rPr lang="en-US" dirty="0">
                <a:latin typeface="Arial" panose="020B0604020202020204" pitchFamily="34" charset="0"/>
                <a:cs typeface="Arial" panose="020B0604020202020204" pitchFamily="34" charset="0"/>
              </a:rPr>
              <a:t>Cell lysates were run on a 10% SDS-PAGE gel and transferred to a PVDF membrane. Membranes were then blocked for 20 minutes at room temperature with 5% dried nonfat milk. Anti-</a:t>
            </a:r>
            <a:r>
              <a:rPr lang="en-US" dirty="0" err="1">
                <a:latin typeface="Arial" panose="020B0604020202020204" pitchFamily="34" charset="0"/>
                <a:cs typeface="Arial" panose="020B0604020202020204" pitchFamily="34" charset="0"/>
              </a:rPr>
              <a:t>Pokemon</a:t>
            </a:r>
            <a:r>
              <a:rPr lang="en-US" dirty="0">
                <a:latin typeface="Arial" panose="020B0604020202020204" pitchFamily="34" charset="0"/>
                <a:cs typeface="Arial" panose="020B0604020202020204" pitchFamily="34" charset="0"/>
              </a:rPr>
              <a:t> (ZBTB7A) antibody (clone: 13E9; </a:t>
            </a:r>
            <a:r>
              <a:rPr lang="en-US" dirty="0" err="1">
                <a:latin typeface="Arial" panose="020B0604020202020204" pitchFamily="34" charset="0"/>
                <a:cs typeface="Arial" panose="020B0604020202020204" pitchFamily="34" charset="0"/>
              </a:rPr>
              <a:t>eBioscience</a:t>
            </a:r>
            <a:r>
              <a:rPr lang="en-US" dirty="0">
                <a:latin typeface="Arial" panose="020B0604020202020204" pitchFamily="34" charset="0"/>
                <a:cs typeface="Arial" panose="020B0604020202020204" pitchFamily="34" charset="0"/>
              </a:rPr>
              <a:t>, Frankfurt am Main, Germany) (1:2000 dilution) and secondary anti-Armenian hamster IgG-HRP (clone: sc-2443; Santa Cruz Biotechnology, Dallas, TX, USA) (1:5000 dilution) were used to asses ZBTB7A protein levels. Mouse anti-GAPDH (clone: sc-32233; Santa Cruz Biotechnology) (1:10000 dilution) and mouse-</a:t>
            </a:r>
            <a:r>
              <a:rPr lang="en-US" dirty="0" err="1">
                <a:latin typeface="Arial" panose="020B0604020202020204" pitchFamily="34" charset="0"/>
                <a:cs typeface="Arial" panose="020B0604020202020204" pitchFamily="34" charset="0"/>
              </a:rPr>
              <a:t>IgGκ</a:t>
            </a:r>
            <a:r>
              <a:rPr lang="en-US" dirty="0">
                <a:latin typeface="Arial" panose="020B0604020202020204" pitchFamily="34" charset="0"/>
                <a:cs typeface="Arial" panose="020B0604020202020204" pitchFamily="34" charset="0"/>
              </a:rPr>
              <a:t> BP-HRP (sc-516102; Santa Cruz Biotechnology) (1:10000 dilution) were used as a loading control</a:t>
            </a:r>
            <a:r>
              <a:rPr lang="en-US" dirty="0" smtClean="0">
                <a:latin typeface="Arial" panose="020B0604020202020204" pitchFamily="34" charset="0"/>
                <a:cs typeface="Arial" panose="020B0604020202020204" pitchFamily="34" charset="0"/>
              </a:rPr>
              <a:t>.</a:t>
            </a:r>
          </a:p>
          <a:p>
            <a:pPr>
              <a:lnSpc>
                <a:spcPct val="150000"/>
              </a:lnSpc>
            </a:pPr>
            <a:r>
              <a:rPr lang="en-US" b="1" dirty="0" smtClean="0">
                <a:latin typeface="Arial" panose="020B0604020202020204" pitchFamily="34" charset="0"/>
                <a:cs typeface="Arial" panose="020B0604020202020204" pitchFamily="34" charset="0"/>
              </a:rPr>
              <a:t>Cell </a:t>
            </a:r>
            <a:r>
              <a:rPr lang="en-US" b="1" dirty="0">
                <a:latin typeface="Arial" panose="020B0604020202020204" pitchFamily="34" charset="0"/>
                <a:cs typeface="Arial" panose="020B0604020202020204" pitchFamily="34" charset="0"/>
              </a:rPr>
              <a:t>proliferation </a:t>
            </a:r>
            <a:r>
              <a:rPr lang="en-US" b="1" dirty="0" smtClean="0">
                <a:latin typeface="Arial" panose="020B0604020202020204" pitchFamily="34" charset="0"/>
                <a:cs typeface="Arial" panose="020B0604020202020204" pitchFamily="34" charset="0"/>
              </a:rPr>
              <a:t>assay</a:t>
            </a:r>
            <a:endParaRPr lang="en-US" dirty="0">
              <a:latin typeface="Arial" panose="020B0604020202020204" pitchFamily="34" charset="0"/>
              <a:cs typeface="Arial" panose="020B0604020202020204" pitchFamily="34" charset="0"/>
            </a:endParaRPr>
          </a:p>
          <a:p>
            <a:pPr>
              <a:lnSpc>
                <a:spcPct val="150000"/>
              </a:lnSpc>
            </a:pPr>
            <a:r>
              <a:rPr lang="en-US" dirty="0">
                <a:latin typeface="Arial" panose="020B0604020202020204" pitchFamily="34" charset="0"/>
                <a:cs typeface="Arial" panose="020B0604020202020204" pitchFamily="34" charset="0"/>
              </a:rPr>
              <a:t>Cells were seeded at a concentration between 5x10</a:t>
            </a:r>
            <a:r>
              <a:rPr lang="en-US" baseline="30000" dirty="0">
                <a:latin typeface="Arial" panose="020B0604020202020204" pitchFamily="34" charset="0"/>
                <a:cs typeface="Arial" panose="020B0604020202020204" pitchFamily="34" charset="0"/>
              </a:rPr>
              <a:t>4</a:t>
            </a:r>
            <a:r>
              <a:rPr lang="en-US" dirty="0">
                <a:latin typeface="Arial" panose="020B0604020202020204" pitchFamily="34" charset="0"/>
                <a:cs typeface="Arial" panose="020B0604020202020204" pitchFamily="34" charset="0"/>
              </a:rPr>
              <a:t> and 10</a:t>
            </a:r>
            <a:r>
              <a:rPr lang="en-US" baseline="30000" dirty="0">
                <a:latin typeface="Arial" panose="020B0604020202020204" pitchFamily="34" charset="0"/>
                <a:cs typeface="Arial" panose="020B0604020202020204" pitchFamily="34" charset="0"/>
              </a:rPr>
              <a:t>5</a:t>
            </a:r>
            <a:r>
              <a:rPr lang="en-US" dirty="0">
                <a:latin typeface="Arial" panose="020B0604020202020204" pitchFamily="34" charset="0"/>
                <a:cs typeface="Arial" panose="020B0604020202020204" pitchFamily="34" charset="0"/>
              </a:rPr>
              <a:t> cells per ml in a t-25 flask in technical triplicates. Cell number was measured every 24 or 48h using Vi-CELL XR cell counter and cell viability analyzer (Beckman Coulter, Munich, Germany).</a:t>
            </a:r>
          </a:p>
          <a:p>
            <a:endParaRPr lang="en-US" b="1" dirty="0" smtClean="0">
              <a:latin typeface="Arial" panose="020B0604020202020204" pitchFamily="34" charset="0"/>
              <a:cs typeface="Arial" panose="020B0604020202020204" pitchFamily="34" charset="0"/>
            </a:endParaRPr>
          </a:p>
          <a:p>
            <a:endParaRPr lang="en-US" dirty="0"/>
          </a:p>
        </p:txBody>
      </p:sp>
      <p:sp>
        <p:nvSpPr>
          <p:cNvPr id="2" name="Foliennummernplatzhalter 1"/>
          <p:cNvSpPr>
            <a:spLocks noGrp="1"/>
          </p:cNvSpPr>
          <p:nvPr>
            <p:ph type="sldNum" sz="quarter" idx="12"/>
          </p:nvPr>
        </p:nvSpPr>
        <p:spPr>
          <a:xfrm>
            <a:off x="6758880" y="13706945"/>
            <a:ext cx="2133600" cy="766763"/>
          </a:xfrm>
        </p:spPr>
        <p:txBody>
          <a:bodyPr/>
          <a:lstStyle/>
          <a:p>
            <a:fld id="{EBBF8CF2-4D53-4CDB-845D-F18BBE01F0C8}" type="slidenum">
              <a:rPr lang="de-DE" sz="1600" smtClean="0"/>
              <a:t>2</a:t>
            </a:fld>
            <a:endParaRPr lang="de-DE" sz="1600"/>
          </a:p>
        </p:txBody>
      </p:sp>
    </p:spTree>
    <p:extLst>
      <p:ext uri="{BB962C8B-B14F-4D97-AF65-F5344CB8AC3E}">
        <p14:creationId xmlns:p14="http://schemas.microsoft.com/office/powerpoint/2010/main" val="2224548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a:spLocks noChangeArrowheads="1"/>
          </p:cNvSpPr>
          <p:nvPr/>
        </p:nvSpPr>
        <p:spPr bwMode="auto">
          <a:xfrm>
            <a:off x="323528" y="720180"/>
            <a:ext cx="6121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just" eaLnBrk="1" hangingPunct="1">
              <a:spcBef>
                <a:spcPct val="0"/>
              </a:spcBef>
              <a:buFontTx/>
              <a:buNone/>
            </a:pPr>
            <a:r>
              <a:rPr lang="de-DE" altLang="de-DE" sz="2400" b="1" dirty="0" err="1">
                <a:latin typeface="Arial" panose="020B0604020202020204" pitchFamily="34" charset="0"/>
                <a:cs typeface="Arial" panose="020B0604020202020204" pitchFamily="34" charset="0"/>
              </a:rPr>
              <a:t>Supplementary</a:t>
            </a:r>
            <a:r>
              <a:rPr lang="de-DE" altLang="de-DE" sz="2400" b="1" dirty="0">
                <a:latin typeface="Arial" panose="020B0604020202020204" pitchFamily="34" charset="0"/>
                <a:cs typeface="Arial" panose="020B0604020202020204" pitchFamily="34" charset="0"/>
              </a:rPr>
              <a:t> </a:t>
            </a:r>
            <a:r>
              <a:rPr lang="de-DE" altLang="de-DE" sz="2400" b="1" dirty="0" err="1" smtClean="0">
                <a:latin typeface="Arial" panose="020B0604020202020204" pitchFamily="34" charset="0"/>
                <a:cs typeface="Arial" panose="020B0604020202020204" pitchFamily="34" charset="0"/>
              </a:rPr>
              <a:t>Methods</a:t>
            </a:r>
            <a:endParaRPr lang="de-DE" altLang="de-DE" sz="2400" dirty="0">
              <a:latin typeface="Arial" panose="020B0604020202020204" pitchFamily="34" charset="0"/>
              <a:cs typeface="Arial" panose="020B0604020202020204" pitchFamily="34" charset="0"/>
            </a:endParaRPr>
          </a:p>
        </p:txBody>
      </p:sp>
      <p:sp>
        <p:nvSpPr>
          <p:cNvPr id="6" name="Textfeld 5"/>
          <p:cNvSpPr txBox="1"/>
          <p:nvPr/>
        </p:nvSpPr>
        <p:spPr>
          <a:xfrm>
            <a:off x="323528" y="1656284"/>
            <a:ext cx="8604448" cy="646331"/>
          </a:xfrm>
          <a:prstGeom prst="rect">
            <a:avLst/>
          </a:prstGeom>
          <a:noFill/>
        </p:spPr>
        <p:txBody>
          <a:bodyPr wrap="square" rtlCol="0">
            <a:spAutoFit/>
          </a:bodyPr>
          <a:lstStyle/>
          <a:p>
            <a:pPr algn="just"/>
            <a:endParaRPr lang="en-US" dirty="0">
              <a:latin typeface="Arial" panose="020B0604020202020204" pitchFamily="34" charset="0"/>
              <a:cs typeface="Arial" panose="020B0604020202020204" pitchFamily="34" charset="0"/>
            </a:endParaRPr>
          </a:p>
          <a:p>
            <a:endParaRPr lang="en-US" dirty="0"/>
          </a:p>
        </p:txBody>
      </p:sp>
      <p:sp>
        <p:nvSpPr>
          <p:cNvPr id="5" name="Textfeld 4"/>
          <p:cNvSpPr txBox="1"/>
          <p:nvPr/>
        </p:nvSpPr>
        <p:spPr>
          <a:xfrm>
            <a:off x="395536" y="1584276"/>
            <a:ext cx="7848872" cy="11449288"/>
          </a:xfrm>
          <a:prstGeom prst="rect">
            <a:avLst/>
          </a:prstGeom>
          <a:noFill/>
        </p:spPr>
        <p:txBody>
          <a:bodyPr wrap="square" rtlCol="0">
            <a:spAutoFit/>
          </a:bodyPr>
          <a:lstStyle/>
          <a:p>
            <a:pPr>
              <a:lnSpc>
                <a:spcPct val="150000"/>
              </a:lnSpc>
            </a:pPr>
            <a:r>
              <a:rPr lang="en-US" b="1" dirty="0">
                <a:latin typeface="Arial" panose="020B0604020202020204" pitchFamily="34" charset="0"/>
                <a:cs typeface="Arial" panose="020B0604020202020204" pitchFamily="34" charset="0"/>
              </a:rPr>
              <a:t>RNA-</a:t>
            </a:r>
            <a:r>
              <a:rPr lang="en-US" b="1" dirty="0" err="1">
                <a:latin typeface="Arial" panose="020B0604020202020204" pitchFamily="34" charset="0"/>
                <a:cs typeface="Arial" panose="020B0604020202020204" pitchFamily="34" charset="0"/>
              </a:rPr>
              <a:t>seq</a:t>
            </a:r>
            <a:r>
              <a:rPr lang="en-US" b="1"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algn="just">
              <a:lnSpc>
                <a:spcPct val="150000"/>
              </a:lnSpc>
            </a:pPr>
            <a:r>
              <a:rPr lang="en-US" dirty="0">
                <a:latin typeface="Arial" panose="020B0604020202020204" pitchFamily="34" charset="0"/>
                <a:cs typeface="Arial" panose="020B0604020202020204" pitchFamily="34" charset="0"/>
              </a:rPr>
              <a:t>10</a:t>
            </a:r>
            <a:r>
              <a:rPr lang="en-US" baseline="30000" dirty="0">
                <a:latin typeface="Arial" panose="020B0604020202020204" pitchFamily="34" charset="0"/>
                <a:cs typeface="Arial" panose="020B0604020202020204" pitchFamily="34" charset="0"/>
              </a:rPr>
              <a:t>4</a:t>
            </a:r>
            <a:r>
              <a:rPr lang="en-US" dirty="0">
                <a:latin typeface="Arial" panose="020B0604020202020204" pitchFamily="34" charset="0"/>
                <a:cs typeface="Arial" panose="020B0604020202020204" pitchFamily="34" charset="0"/>
              </a:rPr>
              <a:t> cells of each individual sample were lysed in RLT Plus (</a:t>
            </a:r>
            <a:r>
              <a:rPr lang="en-US" dirty="0" err="1">
                <a:latin typeface="Arial" panose="020B0604020202020204" pitchFamily="34" charset="0"/>
                <a:cs typeface="Arial" panose="020B0604020202020204" pitchFamily="34" charset="0"/>
              </a:rPr>
              <a:t>Qiagen</a:t>
            </a:r>
            <a:r>
              <a:rPr lang="en-US" dirty="0">
                <a:latin typeface="Arial" panose="020B0604020202020204" pitchFamily="34" charset="0"/>
                <a:cs typeface="Arial" panose="020B0604020202020204" pitchFamily="34" charset="0"/>
              </a:rPr>
              <a:t>, Hilden, Germany) supplemented with 1% 2-Mercapoethanol (Sigma-Aldrich) and stored at -80°C until processing. A modified SCRB-</a:t>
            </a:r>
            <a:r>
              <a:rPr lang="en-US" dirty="0" err="1">
                <a:latin typeface="Arial" panose="020B0604020202020204" pitchFamily="34" charset="0"/>
                <a:cs typeface="Arial" panose="020B0604020202020204" pitchFamily="34" charset="0"/>
              </a:rPr>
              <a:t>seq</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protocol (1) </a:t>
            </a:r>
            <a:r>
              <a:rPr lang="en-US" dirty="0">
                <a:latin typeface="Arial" panose="020B0604020202020204" pitchFamily="34" charset="0"/>
                <a:cs typeface="Arial" panose="020B0604020202020204" pitchFamily="34" charset="0"/>
              </a:rPr>
              <a:t>was used for library preparation. Briefly, proteins in the lysate were digested by Proteinase K (</a:t>
            </a:r>
            <a:r>
              <a:rPr lang="en-US" dirty="0" err="1">
                <a:latin typeface="Arial" panose="020B0604020202020204" pitchFamily="34" charset="0"/>
                <a:cs typeface="Arial" panose="020B0604020202020204" pitchFamily="34" charset="0"/>
              </a:rPr>
              <a:t>Thermo</a:t>
            </a:r>
            <a:r>
              <a:rPr lang="en-US" dirty="0">
                <a:latin typeface="Arial" panose="020B0604020202020204" pitchFamily="34" charset="0"/>
                <a:cs typeface="Arial" panose="020B0604020202020204" pitchFamily="34" charset="0"/>
              </a:rPr>
              <a:t> Fisher </a:t>
            </a:r>
            <a:r>
              <a:rPr lang="en-US" dirty="0" smtClean="0">
                <a:latin typeface="Arial" panose="020B0604020202020204" pitchFamily="34" charset="0"/>
                <a:cs typeface="Arial" panose="020B0604020202020204" pitchFamily="34" charset="0"/>
              </a:rPr>
              <a:t>Scientific,</a:t>
            </a:r>
            <a:r>
              <a:rPr lang="en-US" dirty="0"/>
              <a:t> </a:t>
            </a:r>
            <a:r>
              <a:rPr lang="en-US" dirty="0">
                <a:latin typeface="Arial" panose="020B0604020202020204" pitchFamily="34" charset="0"/>
                <a:cs typeface="Arial" panose="020B0604020202020204" pitchFamily="34" charset="0"/>
              </a:rPr>
              <a:t>Darmstadt, Germany</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RNA was cleaned up using SPRI beads (GE, 22%PEG). In order to remove isolated DNA, samples were treated with DNase I for 15 minutes at RT. cDNA was generated by oligo-</a:t>
            </a:r>
            <a:r>
              <a:rPr lang="en-US" dirty="0" err="1">
                <a:latin typeface="Arial" panose="020B0604020202020204" pitchFamily="34" charset="0"/>
                <a:cs typeface="Arial" panose="020B0604020202020204" pitchFamily="34" charset="0"/>
              </a:rPr>
              <a:t>dT</a:t>
            </a:r>
            <a:r>
              <a:rPr lang="en-US" dirty="0">
                <a:latin typeface="Arial" panose="020B0604020202020204" pitchFamily="34" charset="0"/>
                <a:cs typeface="Arial" panose="020B0604020202020204" pitchFamily="34" charset="0"/>
              </a:rPr>
              <a:t> primers containing well specific (sample specific) barcodes and unique molecular identifiers (UMIs). Unincorporated barcode primers were digested using Exonuclease I (</a:t>
            </a:r>
            <a:r>
              <a:rPr lang="en-US" dirty="0" err="1">
                <a:latin typeface="Arial" panose="020B0604020202020204" pitchFamily="34" charset="0"/>
                <a:cs typeface="Arial" panose="020B0604020202020204" pitchFamily="34" charset="0"/>
              </a:rPr>
              <a:t>Thermo</a:t>
            </a:r>
            <a:r>
              <a:rPr lang="en-US" dirty="0">
                <a:latin typeface="Arial" panose="020B0604020202020204" pitchFamily="34" charset="0"/>
                <a:cs typeface="Arial" panose="020B0604020202020204" pitchFamily="34" charset="0"/>
              </a:rPr>
              <a:t> Fisher Scientific). cDNA was pre-amplified using KAPA </a:t>
            </a:r>
            <a:r>
              <a:rPr lang="en-US" dirty="0" err="1">
                <a:latin typeface="Arial" panose="020B0604020202020204" pitchFamily="34" charset="0"/>
                <a:cs typeface="Arial" panose="020B0604020202020204" pitchFamily="34" charset="0"/>
              </a:rPr>
              <a:t>HiFi</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HotStart</a:t>
            </a:r>
            <a:r>
              <a:rPr lang="en-US" dirty="0">
                <a:latin typeface="Arial" panose="020B0604020202020204" pitchFamily="34" charset="0"/>
                <a:cs typeface="Arial" panose="020B0604020202020204" pitchFamily="34" charset="0"/>
              </a:rPr>
              <a:t> polymerase (Roche, Basel, Switzerland) and pooled before </a:t>
            </a:r>
            <a:r>
              <a:rPr lang="en-US" dirty="0" err="1">
                <a:latin typeface="Arial" panose="020B0604020202020204" pitchFamily="34" charset="0"/>
                <a:cs typeface="Arial" panose="020B0604020202020204" pitchFamily="34" charset="0"/>
              </a:rPr>
              <a:t>Nextera</a:t>
            </a:r>
            <a:r>
              <a:rPr lang="en-US" dirty="0">
                <a:latin typeface="Arial" panose="020B0604020202020204" pitchFamily="34" charset="0"/>
                <a:cs typeface="Arial" panose="020B0604020202020204" pitchFamily="34" charset="0"/>
              </a:rPr>
              <a:t> libraries were constructed from 0.8 ng of </a:t>
            </a:r>
            <a:r>
              <a:rPr lang="en-US" dirty="0" err="1">
                <a:latin typeface="Arial" panose="020B0604020202020204" pitchFamily="34" charset="0"/>
                <a:cs typeface="Arial" panose="020B0604020202020204" pitchFamily="34" charset="0"/>
              </a:rPr>
              <a:t>preamplified</a:t>
            </a:r>
            <a:r>
              <a:rPr lang="en-US" dirty="0">
                <a:latin typeface="Arial" panose="020B0604020202020204" pitchFamily="34" charset="0"/>
                <a:cs typeface="Arial" panose="020B0604020202020204" pitchFamily="34" charset="0"/>
              </a:rPr>
              <a:t> cleaned up cDNA using </a:t>
            </a:r>
            <a:r>
              <a:rPr lang="en-US" dirty="0" err="1">
                <a:latin typeface="Arial" panose="020B0604020202020204" pitchFamily="34" charset="0"/>
                <a:cs typeface="Arial" panose="020B0604020202020204" pitchFamily="34" charset="0"/>
              </a:rPr>
              <a:t>Nextera</a:t>
            </a:r>
            <a:r>
              <a:rPr lang="en-US" dirty="0">
                <a:latin typeface="Arial" panose="020B0604020202020204" pitchFamily="34" charset="0"/>
                <a:cs typeface="Arial" panose="020B0604020202020204" pitchFamily="34" charset="0"/>
              </a:rPr>
              <a:t> XT Kit (Illumina, Eindhoven, Netherlands). 3’ ends were enriched with a custom P5 primer (P5NEXTPT5, IDT) and libraries were size selected using a 2% E-Gel Agarose EX Gels (Life </a:t>
            </a:r>
            <a:r>
              <a:rPr lang="en-US" dirty="0" smtClean="0">
                <a:latin typeface="Arial" panose="020B0604020202020204" pitchFamily="34" charset="0"/>
                <a:cs typeface="Arial" panose="020B0604020202020204" pitchFamily="34" charset="0"/>
              </a:rPr>
              <a:t>Technologies</a:t>
            </a:r>
            <a:r>
              <a:rPr lang="en-US" dirty="0">
                <a:latin typeface="Arial" panose="020B0604020202020204" pitchFamily="34" charset="0"/>
                <a:cs typeface="Arial" panose="020B0604020202020204" pitchFamily="34" charset="0"/>
              </a:rPr>
              <a:t> , Darmstadt, Germany</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cut out in the range of 300–800 </a:t>
            </a:r>
            <a:r>
              <a:rPr lang="en-US" dirty="0" err="1">
                <a:latin typeface="Arial" panose="020B0604020202020204" pitchFamily="34" charset="0"/>
                <a:cs typeface="Arial" panose="020B0604020202020204" pitchFamily="34" charset="0"/>
              </a:rPr>
              <a:t>bp</a:t>
            </a:r>
            <a:r>
              <a:rPr lang="en-US" dirty="0">
                <a:latin typeface="Arial" panose="020B0604020202020204" pitchFamily="34" charset="0"/>
                <a:cs typeface="Arial" panose="020B0604020202020204" pitchFamily="34" charset="0"/>
              </a:rPr>
              <a:t>, and extracted using the </a:t>
            </a:r>
            <a:r>
              <a:rPr lang="en-US" dirty="0" err="1">
                <a:latin typeface="Arial" panose="020B0604020202020204" pitchFamily="34" charset="0"/>
                <a:cs typeface="Arial" panose="020B0604020202020204" pitchFamily="34" charset="0"/>
              </a:rPr>
              <a:t>MinElute</a:t>
            </a:r>
            <a:r>
              <a:rPr lang="en-US" dirty="0">
                <a:latin typeface="Arial" panose="020B0604020202020204" pitchFamily="34" charset="0"/>
                <a:cs typeface="Arial" panose="020B0604020202020204" pitchFamily="34" charset="0"/>
              </a:rPr>
              <a:t> Kit (</a:t>
            </a:r>
            <a:r>
              <a:rPr lang="en-US" dirty="0" err="1">
                <a:latin typeface="Arial" panose="020B0604020202020204" pitchFamily="34" charset="0"/>
                <a:cs typeface="Arial" panose="020B0604020202020204" pitchFamily="34" charset="0"/>
              </a:rPr>
              <a:t>Qiagen</a:t>
            </a:r>
            <a:r>
              <a:rPr lang="en-US" dirty="0">
                <a:latin typeface="Arial" panose="020B0604020202020204" pitchFamily="34" charset="0"/>
                <a:cs typeface="Arial" panose="020B0604020202020204" pitchFamily="34" charset="0"/>
              </a:rPr>
              <a:t>) according to manufacturer’s recommendations.</a:t>
            </a:r>
          </a:p>
          <a:p>
            <a:pPr algn="just">
              <a:lnSpc>
                <a:spcPct val="150000"/>
              </a:lnSpc>
            </a:pPr>
            <a:r>
              <a:rPr lang="en-US" dirty="0">
                <a:latin typeface="Arial" panose="020B0604020202020204" pitchFamily="34" charset="0"/>
                <a:cs typeface="Arial" panose="020B0604020202020204" pitchFamily="34" charset="0"/>
              </a:rPr>
              <a:t>All raw FASTQ data were processed with </a:t>
            </a:r>
            <a:r>
              <a:rPr lang="en-US" dirty="0" err="1" smtClean="0">
                <a:latin typeface="Arial" panose="020B0604020202020204" pitchFamily="34" charset="0"/>
                <a:cs typeface="Arial" panose="020B0604020202020204" pitchFamily="34" charset="0"/>
              </a:rPr>
              <a:t>zUMIs</a:t>
            </a:r>
            <a:r>
              <a:rPr lang="en-US" dirty="0" smtClean="0">
                <a:latin typeface="Arial" panose="020B0604020202020204" pitchFamily="34" charset="0"/>
                <a:cs typeface="Arial" panose="020B0604020202020204" pitchFamily="34" charset="0"/>
              </a:rPr>
              <a:t> (2) </a:t>
            </a:r>
            <a:r>
              <a:rPr lang="en-US" dirty="0">
                <a:latin typeface="Arial" panose="020B0604020202020204" pitchFamily="34" charset="0"/>
                <a:cs typeface="Arial" panose="020B0604020202020204" pitchFamily="34" charset="0"/>
              </a:rPr>
              <a:t>and mapped to the </a:t>
            </a:r>
            <a:r>
              <a:rPr lang="en-US" dirty="0" err="1">
                <a:latin typeface="Arial" panose="020B0604020202020204" pitchFamily="34" charset="0"/>
                <a:cs typeface="Arial" panose="020B0604020202020204" pitchFamily="34" charset="0"/>
              </a:rPr>
              <a:t>humanpeq</a:t>
            </a:r>
            <a:r>
              <a:rPr lang="en-US" dirty="0">
                <a:latin typeface="Arial" panose="020B0604020202020204" pitchFamily="34" charset="0"/>
                <a:cs typeface="Arial" panose="020B0604020202020204" pitchFamily="34" charset="0"/>
              </a:rPr>
              <a:t> genome (hg38) using the software </a:t>
            </a:r>
            <a:r>
              <a:rPr lang="en-US" dirty="0" smtClean="0">
                <a:latin typeface="Arial" panose="020B0604020202020204" pitchFamily="34" charset="0"/>
                <a:cs typeface="Arial" panose="020B0604020202020204" pitchFamily="34" charset="0"/>
              </a:rPr>
              <a:t>STAR (3). </a:t>
            </a:r>
            <a:r>
              <a:rPr lang="en-US" dirty="0">
                <a:latin typeface="Arial" panose="020B0604020202020204" pitchFamily="34" charset="0"/>
                <a:cs typeface="Arial" panose="020B0604020202020204" pitchFamily="34" charset="0"/>
              </a:rPr>
              <a:t>Gene annotations were obtained from </a:t>
            </a:r>
            <a:r>
              <a:rPr lang="en-US" dirty="0" err="1">
                <a:latin typeface="Arial" panose="020B0604020202020204" pitchFamily="34" charset="0"/>
                <a:cs typeface="Arial" panose="020B0604020202020204" pitchFamily="34" charset="0"/>
              </a:rPr>
              <a:t>Ensembl</a:t>
            </a:r>
            <a:r>
              <a:rPr lang="en-US" dirty="0">
                <a:latin typeface="Arial" panose="020B0604020202020204" pitchFamily="34" charset="0"/>
                <a:cs typeface="Arial" panose="020B0604020202020204" pitchFamily="34" charset="0"/>
              </a:rPr>
              <a:t> (GRCh38.84). Differential expression was assessed using the </a:t>
            </a:r>
            <a:r>
              <a:rPr lang="en-US" dirty="0" err="1">
                <a:latin typeface="Arial" panose="020B0604020202020204" pitchFamily="34" charset="0"/>
                <a:cs typeface="Arial" panose="020B0604020202020204" pitchFamily="34" charset="0"/>
              </a:rPr>
              <a:t>Limma</a:t>
            </a:r>
            <a:r>
              <a:rPr lang="en-US" dirty="0">
                <a:latin typeface="Arial" panose="020B0604020202020204" pitchFamily="34" charset="0"/>
                <a:cs typeface="Arial" panose="020B0604020202020204" pitchFamily="34" charset="0"/>
              </a:rPr>
              <a:t> package </a:t>
            </a:r>
            <a:r>
              <a:rPr lang="en-US" dirty="0" smtClean="0">
                <a:latin typeface="Arial" panose="020B0604020202020204" pitchFamily="34" charset="0"/>
                <a:cs typeface="Arial" panose="020B0604020202020204" pitchFamily="34" charset="0"/>
              </a:rPr>
              <a:t>(4). </a:t>
            </a:r>
            <a:r>
              <a:rPr lang="en-US" dirty="0">
                <a:latin typeface="Arial" panose="020B0604020202020204" pitchFamily="34" charset="0"/>
                <a:cs typeface="Arial" panose="020B0604020202020204" pitchFamily="34" charset="0"/>
              </a:rPr>
              <a:t>Gene set enrichment analysis, was performed using the GSEA software </a:t>
            </a:r>
            <a:r>
              <a:rPr lang="en-US" dirty="0" smtClean="0">
                <a:latin typeface="Arial" panose="020B0604020202020204" pitchFamily="34" charset="0"/>
                <a:cs typeface="Arial" panose="020B0604020202020204" pitchFamily="34" charset="0"/>
              </a:rPr>
              <a:t>(5). </a:t>
            </a:r>
            <a:r>
              <a:rPr lang="en-US" dirty="0" err="1">
                <a:latin typeface="Arial" panose="020B0604020202020204" pitchFamily="34" charset="0"/>
                <a:cs typeface="Arial" panose="020B0604020202020204" pitchFamily="34" charset="0"/>
              </a:rPr>
              <a:t>Reactome</a:t>
            </a:r>
            <a:r>
              <a:rPr lang="en-US" dirty="0">
                <a:latin typeface="Arial" panose="020B0604020202020204" pitchFamily="34" charset="0"/>
                <a:cs typeface="Arial" panose="020B0604020202020204" pitchFamily="34" charset="0"/>
              </a:rPr>
              <a:t> Pathway was used as the gene set database for the GSEA analysis </a:t>
            </a:r>
            <a:r>
              <a:rPr lang="en-US" dirty="0" smtClean="0">
                <a:latin typeface="Arial" panose="020B0604020202020204" pitchFamily="34" charset="0"/>
                <a:cs typeface="Arial" panose="020B0604020202020204" pitchFamily="34" charset="0"/>
              </a:rPr>
              <a:t>(6) </a:t>
            </a:r>
            <a:r>
              <a:rPr lang="en-US" dirty="0">
                <a:latin typeface="Arial" panose="020B0604020202020204" pitchFamily="34" charset="0"/>
                <a:cs typeface="Arial" panose="020B0604020202020204" pitchFamily="34" charset="0"/>
              </a:rPr>
              <a:t>only pathways with a false discovery rate smaller than 0.05 were considered.   </a:t>
            </a:r>
          </a:p>
          <a:p>
            <a:endParaRPr lang="en-US" b="1" dirty="0" smtClean="0">
              <a:latin typeface="Arial" panose="020B0604020202020204" pitchFamily="34" charset="0"/>
              <a:cs typeface="Arial" panose="020B0604020202020204" pitchFamily="34" charset="0"/>
            </a:endParaRPr>
          </a:p>
          <a:p>
            <a:endParaRPr lang="en-US" dirty="0"/>
          </a:p>
        </p:txBody>
      </p:sp>
      <p:sp>
        <p:nvSpPr>
          <p:cNvPr id="2" name="Foliennummernplatzhalter 1"/>
          <p:cNvSpPr>
            <a:spLocks noGrp="1"/>
          </p:cNvSpPr>
          <p:nvPr>
            <p:ph type="sldNum" sz="quarter" idx="12"/>
          </p:nvPr>
        </p:nvSpPr>
        <p:spPr/>
        <p:txBody>
          <a:bodyPr/>
          <a:lstStyle/>
          <a:p>
            <a:fld id="{EBBF8CF2-4D53-4CDB-845D-F18BBE01F0C8}" type="slidenum">
              <a:rPr lang="de-DE" sz="1600" smtClean="0"/>
              <a:t>3</a:t>
            </a:fld>
            <a:endParaRPr lang="de-DE" sz="1600" dirty="0"/>
          </a:p>
        </p:txBody>
      </p:sp>
    </p:spTree>
    <p:extLst>
      <p:ext uri="{BB962C8B-B14F-4D97-AF65-F5344CB8AC3E}">
        <p14:creationId xmlns:p14="http://schemas.microsoft.com/office/powerpoint/2010/main" val="189238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a:spLocks noChangeArrowheads="1"/>
          </p:cNvSpPr>
          <p:nvPr/>
        </p:nvSpPr>
        <p:spPr bwMode="auto">
          <a:xfrm>
            <a:off x="323528" y="792188"/>
            <a:ext cx="6121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just" eaLnBrk="1" hangingPunct="1">
              <a:spcBef>
                <a:spcPct val="0"/>
              </a:spcBef>
              <a:buFontTx/>
              <a:buNone/>
            </a:pPr>
            <a:r>
              <a:rPr lang="de-DE" altLang="de-DE" sz="2400" b="1" dirty="0" err="1">
                <a:latin typeface="Arial" panose="020B0604020202020204" pitchFamily="34" charset="0"/>
                <a:cs typeface="Arial" panose="020B0604020202020204" pitchFamily="34" charset="0"/>
              </a:rPr>
              <a:t>Supplementary</a:t>
            </a:r>
            <a:r>
              <a:rPr lang="de-DE" altLang="de-DE" sz="2400" b="1" dirty="0">
                <a:latin typeface="Arial" panose="020B0604020202020204" pitchFamily="34" charset="0"/>
                <a:cs typeface="Arial" panose="020B0604020202020204" pitchFamily="34" charset="0"/>
              </a:rPr>
              <a:t> </a:t>
            </a:r>
            <a:r>
              <a:rPr lang="de-DE" altLang="de-DE" sz="2400" b="1" dirty="0" smtClean="0">
                <a:latin typeface="Arial" panose="020B0604020202020204" pitchFamily="34" charset="0"/>
                <a:cs typeface="Arial" panose="020B0604020202020204" pitchFamily="34" charset="0"/>
              </a:rPr>
              <a:t>References</a:t>
            </a:r>
            <a:endParaRPr lang="de-DE" altLang="de-DE" sz="2400" dirty="0">
              <a:latin typeface="Arial" panose="020B0604020202020204" pitchFamily="34" charset="0"/>
              <a:cs typeface="Arial" panose="020B0604020202020204" pitchFamily="34" charset="0"/>
            </a:endParaRPr>
          </a:p>
        </p:txBody>
      </p:sp>
      <p:sp>
        <p:nvSpPr>
          <p:cNvPr id="6" name="Textfeld 5"/>
          <p:cNvSpPr txBox="1"/>
          <p:nvPr/>
        </p:nvSpPr>
        <p:spPr>
          <a:xfrm>
            <a:off x="323528" y="1656284"/>
            <a:ext cx="8604448" cy="8402300"/>
          </a:xfrm>
          <a:prstGeom prst="rect">
            <a:avLst/>
          </a:prstGeom>
          <a:noFill/>
        </p:spPr>
        <p:txBody>
          <a:bodyPr wrap="square" rtlCol="0">
            <a:spAutoFit/>
          </a:bodyPr>
          <a:lstStyle/>
          <a:p>
            <a:pPr>
              <a:lnSpc>
                <a:spcPct val="150000"/>
              </a:lnSpc>
            </a:pPr>
            <a:r>
              <a:rPr lang="en-US" dirty="0">
                <a:latin typeface="Arial" panose="020B0604020202020204" pitchFamily="34" charset="0"/>
                <a:cs typeface="Arial" panose="020B0604020202020204" pitchFamily="34" charset="0"/>
              </a:rPr>
              <a:t>1</a:t>
            </a:r>
            <a:r>
              <a:rPr lang="en-US" dirty="0" smtClean="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Soumillon</a:t>
            </a:r>
            <a:r>
              <a:rPr lang="en-US" dirty="0">
                <a:latin typeface="Arial" panose="020B0604020202020204" pitchFamily="34" charset="0"/>
                <a:cs typeface="Arial" panose="020B0604020202020204" pitchFamily="34" charset="0"/>
              </a:rPr>
              <a:t> M, </a:t>
            </a:r>
            <a:r>
              <a:rPr lang="en-US" dirty="0" err="1">
                <a:latin typeface="Arial" panose="020B0604020202020204" pitchFamily="34" charset="0"/>
                <a:cs typeface="Arial" panose="020B0604020202020204" pitchFamily="34" charset="0"/>
              </a:rPr>
              <a:t>Cacchiarelli</a:t>
            </a:r>
            <a:r>
              <a:rPr lang="en-US" dirty="0">
                <a:latin typeface="Arial" panose="020B0604020202020204" pitchFamily="34" charset="0"/>
                <a:cs typeface="Arial" panose="020B0604020202020204" pitchFamily="34" charset="0"/>
              </a:rPr>
              <a:t> D, </a:t>
            </a:r>
            <a:r>
              <a:rPr lang="en-US" dirty="0" err="1">
                <a:latin typeface="Arial" panose="020B0604020202020204" pitchFamily="34" charset="0"/>
                <a:cs typeface="Arial" panose="020B0604020202020204" pitchFamily="34" charset="0"/>
              </a:rPr>
              <a:t>Semrau</a:t>
            </a:r>
            <a:r>
              <a:rPr lang="en-US" dirty="0">
                <a:latin typeface="Arial" panose="020B0604020202020204" pitchFamily="34" charset="0"/>
                <a:cs typeface="Arial" panose="020B0604020202020204" pitchFamily="34" charset="0"/>
              </a:rPr>
              <a:t> S, van </a:t>
            </a:r>
            <a:r>
              <a:rPr lang="en-US" dirty="0" err="1">
                <a:latin typeface="Arial" panose="020B0604020202020204" pitchFamily="34" charset="0"/>
                <a:cs typeface="Arial" panose="020B0604020202020204" pitchFamily="34" charset="0"/>
              </a:rPr>
              <a:t>Oudenaarden</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Mikkelsen</a:t>
            </a:r>
            <a:r>
              <a:rPr lang="en-US" dirty="0">
                <a:latin typeface="Arial" panose="020B0604020202020204" pitchFamily="34" charset="0"/>
                <a:cs typeface="Arial" panose="020B0604020202020204" pitchFamily="34" charset="0"/>
              </a:rPr>
              <a:t> TS. Characterization of directed differentiation by high-throughput single-cell RNA-Seq. </a:t>
            </a:r>
            <a:r>
              <a:rPr lang="en-US" dirty="0" err="1">
                <a:latin typeface="Arial" panose="020B0604020202020204" pitchFamily="34" charset="0"/>
                <a:cs typeface="Arial" panose="020B0604020202020204" pitchFamily="34" charset="0"/>
              </a:rPr>
              <a:t>bioRxiv</a:t>
            </a:r>
            <a:r>
              <a:rPr lang="en-US" dirty="0">
                <a:latin typeface="Arial" panose="020B0604020202020204" pitchFamily="34" charset="0"/>
                <a:cs typeface="Arial" panose="020B0604020202020204" pitchFamily="34" charset="0"/>
              </a:rPr>
              <a:t>. 2014:003236</a:t>
            </a:r>
            <a:r>
              <a:rPr lang="en-US" dirty="0" smtClean="0">
                <a:latin typeface="Arial" panose="020B0604020202020204" pitchFamily="34" charset="0"/>
                <a:cs typeface="Arial" panose="020B0604020202020204" pitchFamily="34" charset="0"/>
              </a:rPr>
              <a:t>.</a:t>
            </a:r>
          </a:p>
          <a:p>
            <a:pPr>
              <a:lnSpc>
                <a:spcPct val="150000"/>
              </a:lnSpc>
            </a:pPr>
            <a:r>
              <a:rPr lang="en-US" dirty="0">
                <a:latin typeface="Arial" panose="020B0604020202020204" pitchFamily="34" charset="0"/>
                <a:cs typeface="Arial" panose="020B0604020202020204" pitchFamily="34" charset="0"/>
              </a:rPr>
              <a:t>2</a:t>
            </a:r>
            <a:r>
              <a:rPr lang="en-US" dirty="0" smtClean="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Parekh </a:t>
            </a:r>
            <a:r>
              <a:rPr lang="en-US" dirty="0">
                <a:latin typeface="Arial" panose="020B0604020202020204" pitchFamily="34" charset="0"/>
                <a:cs typeface="Arial" panose="020B0604020202020204" pitchFamily="34" charset="0"/>
              </a:rPr>
              <a:t>S, </a:t>
            </a:r>
            <a:r>
              <a:rPr lang="en-US" dirty="0" err="1">
                <a:latin typeface="Arial" panose="020B0604020202020204" pitchFamily="34" charset="0"/>
                <a:cs typeface="Arial" panose="020B0604020202020204" pitchFamily="34" charset="0"/>
              </a:rPr>
              <a:t>Ziegenhain</a:t>
            </a:r>
            <a:r>
              <a:rPr lang="en-US" dirty="0">
                <a:latin typeface="Arial" panose="020B0604020202020204" pitchFamily="34" charset="0"/>
                <a:cs typeface="Arial" panose="020B0604020202020204" pitchFamily="34" charset="0"/>
              </a:rPr>
              <a:t> C, </a:t>
            </a:r>
            <a:r>
              <a:rPr lang="en-US" dirty="0" err="1">
                <a:latin typeface="Arial" panose="020B0604020202020204" pitchFamily="34" charset="0"/>
                <a:cs typeface="Arial" panose="020B0604020202020204" pitchFamily="34" charset="0"/>
              </a:rPr>
              <a:t>Vieth</a:t>
            </a:r>
            <a:r>
              <a:rPr lang="en-US" dirty="0">
                <a:latin typeface="Arial" panose="020B0604020202020204" pitchFamily="34" charset="0"/>
                <a:cs typeface="Arial" panose="020B0604020202020204" pitchFamily="34" charset="0"/>
              </a:rPr>
              <a:t> B, </a:t>
            </a:r>
            <a:r>
              <a:rPr lang="en-US" dirty="0" err="1">
                <a:latin typeface="Arial" panose="020B0604020202020204" pitchFamily="34" charset="0"/>
                <a:cs typeface="Arial" panose="020B0604020202020204" pitchFamily="34" charset="0"/>
              </a:rPr>
              <a:t>Enard</a:t>
            </a:r>
            <a:r>
              <a:rPr lang="en-US" dirty="0">
                <a:latin typeface="Arial" panose="020B0604020202020204" pitchFamily="34" charset="0"/>
                <a:cs typeface="Arial" panose="020B0604020202020204" pitchFamily="34" charset="0"/>
              </a:rPr>
              <a:t> W, Hellmann I. </a:t>
            </a:r>
            <a:r>
              <a:rPr lang="en-US" dirty="0" err="1">
                <a:latin typeface="Arial" panose="020B0604020202020204" pitchFamily="34" charset="0"/>
                <a:cs typeface="Arial" panose="020B0604020202020204" pitchFamily="34" charset="0"/>
              </a:rPr>
              <a:t>zUMIs</a:t>
            </a:r>
            <a:r>
              <a:rPr lang="en-US" dirty="0">
                <a:latin typeface="Arial" panose="020B0604020202020204" pitchFamily="34" charset="0"/>
                <a:cs typeface="Arial" panose="020B0604020202020204" pitchFamily="34" charset="0"/>
              </a:rPr>
              <a:t> - A fast and flexible pipeline to process RNA sequencing data with UMIs. </a:t>
            </a:r>
            <a:r>
              <a:rPr lang="en-US" dirty="0" err="1">
                <a:latin typeface="Arial" panose="020B0604020202020204" pitchFamily="34" charset="0"/>
                <a:cs typeface="Arial" panose="020B0604020202020204" pitchFamily="34" charset="0"/>
              </a:rPr>
              <a:t>Gigascience</a:t>
            </a:r>
            <a:r>
              <a:rPr lang="en-US" dirty="0">
                <a:latin typeface="Arial" panose="020B0604020202020204" pitchFamily="34" charset="0"/>
                <a:cs typeface="Arial" panose="020B0604020202020204" pitchFamily="34" charset="0"/>
              </a:rPr>
              <a:t>. 2018;7(6).</a:t>
            </a:r>
            <a:endParaRPr lang="de-DE" dirty="0">
              <a:latin typeface="Arial" panose="020B0604020202020204" pitchFamily="34" charset="0"/>
              <a:cs typeface="Arial" panose="020B0604020202020204" pitchFamily="34" charset="0"/>
            </a:endParaRPr>
          </a:p>
          <a:p>
            <a:pPr>
              <a:lnSpc>
                <a:spcPct val="150000"/>
              </a:lnSpc>
            </a:pPr>
            <a:r>
              <a:rPr lang="en-US" dirty="0">
                <a:latin typeface="Arial" panose="020B0604020202020204" pitchFamily="34" charset="0"/>
                <a:cs typeface="Arial" panose="020B0604020202020204" pitchFamily="34" charset="0"/>
              </a:rPr>
              <a:t>3</a:t>
            </a:r>
            <a:r>
              <a:rPr lang="en-US" dirty="0" smtClean="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Dobin</a:t>
            </a:r>
            <a:r>
              <a:rPr lang="en-US" dirty="0">
                <a:latin typeface="Arial" panose="020B0604020202020204" pitchFamily="34" charset="0"/>
                <a:cs typeface="Arial" panose="020B0604020202020204" pitchFamily="34" charset="0"/>
              </a:rPr>
              <a:t> A, Davis CA, Schlesinger F, </a:t>
            </a:r>
            <a:r>
              <a:rPr lang="en-US" dirty="0" err="1">
                <a:latin typeface="Arial" panose="020B0604020202020204" pitchFamily="34" charset="0"/>
                <a:cs typeface="Arial" panose="020B0604020202020204" pitchFamily="34" charset="0"/>
              </a:rPr>
              <a:t>Drenkow</a:t>
            </a:r>
            <a:r>
              <a:rPr lang="en-US" dirty="0">
                <a:latin typeface="Arial" panose="020B0604020202020204" pitchFamily="34" charset="0"/>
                <a:cs typeface="Arial" panose="020B0604020202020204" pitchFamily="34" charset="0"/>
              </a:rPr>
              <a:t> J, </a:t>
            </a:r>
            <a:r>
              <a:rPr lang="en-US" dirty="0" err="1">
                <a:latin typeface="Arial" panose="020B0604020202020204" pitchFamily="34" charset="0"/>
                <a:cs typeface="Arial" panose="020B0604020202020204" pitchFamily="34" charset="0"/>
              </a:rPr>
              <a:t>Zaleski</a:t>
            </a:r>
            <a:r>
              <a:rPr lang="en-US" dirty="0">
                <a:latin typeface="Arial" panose="020B0604020202020204" pitchFamily="34" charset="0"/>
                <a:cs typeface="Arial" panose="020B0604020202020204" pitchFamily="34" charset="0"/>
              </a:rPr>
              <a:t> C, </a:t>
            </a:r>
            <a:r>
              <a:rPr lang="en-US" dirty="0" err="1">
                <a:latin typeface="Arial" panose="020B0604020202020204" pitchFamily="34" charset="0"/>
                <a:cs typeface="Arial" panose="020B0604020202020204" pitchFamily="34" charset="0"/>
              </a:rPr>
              <a:t>Jha</a:t>
            </a:r>
            <a:r>
              <a:rPr lang="en-US" dirty="0">
                <a:latin typeface="Arial" panose="020B0604020202020204" pitchFamily="34" charset="0"/>
                <a:cs typeface="Arial" panose="020B0604020202020204" pitchFamily="34" charset="0"/>
              </a:rPr>
              <a:t> S, et al. STAR: ultrafast universal RNA-</a:t>
            </a:r>
            <a:r>
              <a:rPr lang="en-US" dirty="0" err="1">
                <a:latin typeface="Arial" panose="020B0604020202020204" pitchFamily="34" charset="0"/>
                <a:cs typeface="Arial" panose="020B0604020202020204" pitchFamily="34" charset="0"/>
              </a:rPr>
              <a:t>seq</a:t>
            </a:r>
            <a:r>
              <a:rPr lang="en-US" dirty="0">
                <a:latin typeface="Arial" panose="020B0604020202020204" pitchFamily="34" charset="0"/>
                <a:cs typeface="Arial" panose="020B0604020202020204" pitchFamily="34" charset="0"/>
              </a:rPr>
              <a:t> aligner. Bioinformatics. 2013;29(1):15-21.</a:t>
            </a:r>
            <a:endParaRPr lang="de-DE" dirty="0">
              <a:latin typeface="Arial" panose="020B0604020202020204" pitchFamily="34" charset="0"/>
              <a:cs typeface="Arial" panose="020B0604020202020204" pitchFamily="34" charset="0"/>
            </a:endParaRPr>
          </a:p>
          <a:p>
            <a:pPr>
              <a:lnSpc>
                <a:spcPct val="150000"/>
              </a:lnSpc>
            </a:pPr>
            <a:r>
              <a:rPr lang="en-US" dirty="0">
                <a:latin typeface="Arial" panose="020B0604020202020204" pitchFamily="34" charset="0"/>
                <a:cs typeface="Arial" panose="020B0604020202020204" pitchFamily="34" charset="0"/>
              </a:rPr>
              <a:t>4</a:t>
            </a:r>
            <a:r>
              <a:rPr lang="en-US" dirty="0" smtClean="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Ritchie ME, </a:t>
            </a:r>
            <a:r>
              <a:rPr lang="en-US" dirty="0" err="1">
                <a:latin typeface="Arial" panose="020B0604020202020204" pitchFamily="34" charset="0"/>
                <a:cs typeface="Arial" panose="020B0604020202020204" pitchFamily="34" charset="0"/>
              </a:rPr>
              <a:t>Phipson</a:t>
            </a:r>
            <a:r>
              <a:rPr lang="en-US" dirty="0">
                <a:latin typeface="Arial" panose="020B0604020202020204" pitchFamily="34" charset="0"/>
                <a:cs typeface="Arial" panose="020B0604020202020204" pitchFamily="34" charset="0"/>
              </a:rPr>
              <a:t> B, Wu D, Hu Y, Law CW, Shi W, et al. </a:t>
            </a:r>
            <a:r>
              <a:rPr lang="en-US" dirty="0" err="1">
                <a:latin typeface="Arial" panose="020B0604020202020204" pitchFamily="34" charset="0"/>
                <a:cs typeface="Arial" panose="020B0604020202020204" pitchFamily="34" charset="0"/>
              </a:rPr>
              <a:t>limma</a:t>
            </a:r>
            <a:r>
              <a:rPr lang="en-US" dirty="0">
                <a:latin typeface="Arial" panose="020B0604020202020204" pitchFamily="34" charset="0"/>
                <a:cs typeface="Arial" panose="020B0604020202020204" pitchFamily="34" charset="0"/>
              </a:rPr>
              <a:t> powers differential expression analyses for RNA-sequencing and microarray studies. Nucleic Acids Res. 2015;43(7):e47.</a:t>
            </a:r>
            <a:endParaRPr lang="de-DE" dirty="0">
              <a:latin typeface="Arial" panose="020B0604020202020204" pitchFamily="34" charset="0"/>
              <a:cs typeface="Arial" panose="020B0604020202020204" pitchFamily="34" charset="0"/>
            </a:endParaRPr>
          </a:p>
          <a:p>
            <a:pPr>
              <a:lnSpc>
                <a:spcPct val="150000"/>
              </a:lnSpc>
            </a:pPr>
            <a:r>
              <a:rPr lang="en-US" dirty="0">
                <a:latin typeface="Arial" panose="020B0604020202020204" pitchFamily="34" charset="0"/>
                <a:cs typeface="Arial" panose="020B0604020202020204" pitchFamily="34" charset="0"/>
              </a:rPr>
              <a:t>5</a:t>
            </a:r>
            <a:r>
              <a:rPr lang="en-US" dirty="0" smtClean="0">
                <a:latin typeface="Arial" panose="020B0604020202020204" pitchFamily="34" charset="0"/>
                <a:cs typeface="Arial" panose="020B0604020202020204" pitchFamily="34" charset="0"/>
              </a:rPr>
              <a:t>.	Subramanian </a:t>
            </a:r>
            <a:r>
              <a:rPr lang="en-US" dirty="0">
                <a:latin typeface="Arial" panose="020B0604020202020204" pitchFamily="34" charset="0"/>
                <a:cs typeface="Arial" panose="020B0604020202020204" pitchFamily="34" charset="0"/>
              </a:rPr>
              <a:t>A, Tamayo P, </a:t>
            </a:r>
            <a:r>
              <a:rPr lang="en-US" dirty="0" err="1">
                <a:latin typeface="Arial" panose="020B0604020202020204" pitchFamily="34" charset="0"/>
                <a:cs typeface="Arial" panose="020B0604020202020204" pitchFamily="34" charset="0"/>
              </a:rPr>
              <a:t>Mootha</a:t>
            </a:r>
            <a:r>
              <a:rPr lang="en-US" dirty="0">
                <a:latin typeface="Arial" panose="020B0604020202020204" pitchFamily="34" charset="0"/>
                <a:cs typeface="Arial" panose="020B0604020202020204" pitchFamily="34" charset="0"/>
              </a:rPr>
              <a:t> VK, Mukherjee S, Ebert BL, Gillette MA, et al. Gene set enrichment analysis: a knowledge-based approach for interpreting genome-wide expression profiles. Proc Natl </a:t>
            </a:r>
            <a:r>
              <a:rPr lang="en-US" dirty="0" err="1">
                <a:latin typeface="Arial" panose="020B0604020202020204" pitchFamily="34" charset="0"/>
                <a:cs typeface="Arial" panose="020B0604020202020204" pitchFamily="34" charset="0"/>
              </a:rPr>
              <a:t>Acad</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Sci</a:t>
            </a:r>
            <a:r>
              <a:rPr lang="en-US" dirty="0">
                <a:latin typeface="Arial" panose="020B0604020202020204" pitchFamily="34" charset="0"/>
                <a:cs typeface="Arial" panose="020B0604020202020204" pitchFamily="34" charset="0"/>
              </a:rPr>
              <a:t> U S A. 2005;102(43):15545-50.</a:t>
            </a:r>
            <a:endParaRPr lang="de-DE" dirty="0">
              <a:latin typeface="Arial" panose="020B0604020202020204" pitchFamily="34" charset="0"/>
              <a:cs typeface="Arial" panose="020B0604020202020204" pitchFamily="34" charset="0"/>
            </a:endParaRPr>
          </a:p>
          <a:p>
            <a:pPr>
              <a:lnSpc>
                <a:spcPct val="150000"/>
              </a:lnSpc>
            </a:pPr>
            <a:r>
              <a:rPr lang="en-US" dirty="0">
                <a:latin typeface="Arial" panose="020B0604020202020204" pitchFamily="34" charset="0"/>
                <a:cs typeface="Arial" panose="020B0604020202020204" pitchFamily="34" charset="0"/>
              </a:rPr>
              <a:t>6</a:t>
            </a:r>
            <a:r>
              <a:rPr lang="en-US" dirty="0" smtClean="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Fabregat</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Sidiropoulos</a:t>
            </a:r>
            <a:r>
              <a:rPr lang="en-US" dirty="0">
                <a:latin typeface="Arial" panose="020B0604020202020204" pitchFamily="34" charset="0"/>
                <a:cs typeface="Arial" panose="020B0604020202020204" pitchFamily="34" charset="0"/>
              </a:rPr>
              <a:t> K, </a:t>
            </a:r>
            <a:r>
              <a:rPr lang="en-US" dirty="0" err="1">
                <a:latin typeface="Arial" panose="020B0604020202020204" pitchFamily="34" charset="0"/>
                <a:cs typeface="Arial" panose="020B0604020202020204" pitchFamily="34" charset="0"/>
              </a:rPr>
              <a:t>Viteri</a:t>
            </a:r>
            <a:r>
              <a:rPr lang="en-US" dirty="0">
                <a:latin typeface="Arial" panose="020B0604020202020204" pitchFamily="34" charset="0"/>
                <a:cs typeface="Arial" panose="020B0604020202020204" pitchFamily="34" charset="0"/>
              </a:rPr>
              <a:t> G, </a:t>
            </a:r>
            <a:r>
              <a:rPr lang="en-US" dirty="0" err="1">
                <a:latin typeface="Arial" panose="020B0604020202020204" pitchFamily="34" charset="0"/>
                <a:cs typeface="Arial" panose="020B0604020202020204" pitchFamily="34" charset="0"/>
              </a:rPr>
              <a:t>Forner</a:t>
            </a:r>
            <a:r>
              <a:rPr lang="en-US" dirty="0">
                <a:latin typeface="Arial" panose="020B0604020202020204" pitchFamily="34" charset="0"/>
                <a:cs typeface="Arial" panose="020B0604020202020204" pitchFamily="34" charset="0"/>
              </a:rPr>
              <a:t> O, Marin-Garcia P, </a:t>
            </a:r>
            <a:r>
              <a:rPr lang="en-US" dirty="0" err="1">
                <a:latin typeface="Arial" panose="020B0604020202020204" pitchFamily="34" charset="0"/>
                <a:cs typeface="Arial" panose="020B0604020202020204" pitchFamily="34" charset="0"/>
              </a:rPr>
              <a:t>Arnau</a:t>
            </a:r>
            <a:r>
              <a:rPr lang="en-US" dirty="0">
                <a:latin typeface="Arial" panose="020B0604020202020204" pitchFamily="34" charset="0"/>
                <a:cs typeface="Arial" panose="020B0604020202020204" pitchFamily="34" charset="0"/>
              </a:rPr>
              <a:t> V, et al. </a:t>
            </a:r>
            <a:r>
              <a:rPr lang="en-US" dirty="0" err="1">
                <a:latin typeface="Arial" panose="020B0604020202020204" pitchFamily="34" charset="0"/>
                <a:cs typeface="Arial" panose="020B0604020202020204" pitchFamily="34" charset="0"/>
              </a:rPr>
              <a:t>Reactome</a:t>
            </a:r>
            <a:r>
              <a:rPr lang="en-US" dirty="0">
                <a:latin typeface="Arial" panose="020B0604020202020204" pitchFamily="34" charset="0"/>
                <a:cs typeface="Arial" panose="020B0604020202020204" pitchFamily="34" charset="0"/>
              </a:rPr>
              <a:t> pathway analysis: a high-performance in-memory approach. BMC Bioinformatics. 2017;18(1):142.</a:t>
            </a:r>
            <a:endParaRPr lang="de-DE" dirty="0">
              <a:latin typeface="Arial" panose="020B0604020202020204" pitchFamily="34" charset="0"/>
              <a:cs typeface="Arial" panose="020B0604020202020204" pitchFamily="34" charset="0"/>
            </a:endParaRPr>
          </a:p>
          <a:p>
            <a:pPr marL="342900" indent="-342900" algn="just">
              <a:buAutoNum type="arabicPeriod"/>
            </a:pPr>
            <a:endParaRPr lang="en-US" dirty="0" smtClean="0"/>
          </a:p>
          <a:p>
            <a:pPr marL="342900" indent="-342900" algn="just">
              <a:buAutoNum type="arabicPeriod"/>
            </a:pPr>
            <a:endParaRPr lang="en-US" dirty="0" smtClean="0"/>
          </a:p>
          <a:p>
            <a:pPr algn="just"/>
            <a:endParaRPr lang="en-US" dirty="0"/>
          </a:p>
        </p:txBody>
      </p:sp>
      <p:sp>
        <p:nvSpPr>
          <p:cNvPr id="2" name="Foliennummernplatzhalter 1"/>
          <p:cNvSpPr>
            <a:spLocks noGrp="1"/>
          </p:cNvSpPr>
          <p:nvPr>
            <p:ph type="sldNum" sz="quarter" idx="12"/>
          </p:nvPr>
        </p:nvSpPr>
        <p:spPr/>
        <p:txBody>
          <a:bodyPr/>
          <a:lstStyle/>
          <a:p>
            <a:fld id="{EBBF8CF2-4D53-4CDB-845D-F18BBE01F0C8}" type="slidenum">
              <a:rPr lang="de-DE" sz="1600" smtClean="0"/>
              <a:t>4</a:t>
            </a:fld>
            <a:endParaRPr lang="de-DE" sz="1600" dirty="0"/>
          </a:p>
        </p:txBody>
      </p:sp>
    </p:spTree>
    <p:extLst>
      <p:ext uri="{BB962C8B-B14F-4D97-AF65-F5344CB8AC3E}">
        <p14:creationId xmlns:p14="http://schemas.microsoft.com/office/powerpoint/2010/main" val="2555147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12692" t="49445" b="5877"/>
          <a:stretch/>
        </p:blipFill>
        <p:spPr bwMode="auto">
          <a:xfrm>
            <a:off x="5260373" y="6943384"/>
            <a:ext cx="3338078" cy="1534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6919" t="49414" b="5616"/>
          <a:stretch/>
        </p:blipFill>
        <p:spPr bwMode="auto">
          <a:xfrm>
            <a:off x="772804" y="4319423"/>
            <a:ext cx="3380752" cy="154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Gerade Verbindung 8"/>
          <p:cNvCxnSpPr/>
          <p:nvPr/>
        </p:nvCxnSpPr>
        <p:spPr>
          <a:xfrm>
            <a:off x="2793260" y="4581813"/>
            <a:ext cx="2880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2796882" y="4818600"/>
            <a:ext cx="288032"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p:nvCxnSpPr>
        <p:spPr>
          <a:xfrm>
            <a:off x="2801644" y="5069085"/>
            <a:ext cx="288032"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3113300" y="4424049"/>
            <a:ext cx="721672" cy="307777"/>
          </a:xfrm>
          <a:prstGeom prst="rect">
            <a:avLst/>
          </a:prstGeom>
          <a:noFill/>
        </p:spPr>
        <p:txBody>
          <a:bodyPr wrap="none" rtlCol="0">
            <a:spAutoFit/>
          </a:bodyPr>
          <a:lstStyle/>
          <a:p>
            <a:r>
              <a:rPr lang="de-DE" sz="1400" dirty="0" err="1" smtClean="0"/>
              <a:t>Isotype</a:t>
            </a:r>
            <a:endParaRPr lang="de-DE" sz="1400" dirty="0"/>
          </a:p>
        </p:txBody>
      </p:sp>
      <p:sp>
        <p:nvSpPr>
          <p:cNvPr id="13" name="Textfeld 12"/>
          <p:cNvSpPr txBox="1"/>
          <p:nvPr/>
        </p:nvSpPr>
        <p:spPr>
          <a:xfrm>
            <a:off x="3124651" y="4664679"/>
            <a:ext cx="543034" cy="307777"/>
          </a:xfrm>
          <a:prstGeom prst="rect">
            <a:avLst/>
          </a:prstGeom>
          <a:noFill/>
        </p:spPr>
        <p:txBody>
          <a:bodyPr wrap="none" rtlCol="0">
            <a:spAutoFit/>
          </a:bodyPr>
          <a:lstStyle/>
          <a:p>
            <a:r>
              <a:rPr lang="de-DE" sz="1400" dirty="0" smtClean="0"/>
              <a:t>CTRL</a:t>
            </a:r>
            <a:endParaRPr lang="de-DE" sz="1400" dirty="0"/>
          </a:p>
        </p:txBody>
      </p:sp>
      <p:sp>
        <p:nvSpPr>
          <p:cNvPr id="14" name="Textfeld 13"/>
          <p:cNvSpPr txBox="1"/>
          <p:nvPr/>
        </p:nvSpPr>
        <p:spPr>
          <a:xfrm>
            <a:off x="3124651" y="4901103"/>
            <a:ext cx="986232" cy="307777"/>
          </a:xfrm>
          <a:prstGeom prst="rect">
            <a:avLst/>
          </a:prstGeom>
          <a:noFill/>
        </p:spPr>
        <p:txBody>
          <a:bodyPr wrap="none" rtlCol="0">
            <a:spAutoFit/>
          </a:bodyPr>
          <a:lstStyle/>
          <a:p>
            <a:r>
              <a:rPr lang="de-DE" sz="1400" dirty="0" smtClean="0"/>
              <a:t>ZBTB7A KO</a:t>
            </a:r>
            <a:endParaRPr lang="de-DE" sz="1400" dirty="0"/>
          </a:p>
        </p:txBody>
      </p:sp>
      <p:pic>
        <p:nvPicPr>
          <p:cNvPr id="15"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14426" t="49752" r="15796" b="28626"/>
          <a:stretch/>
        </p:blipFill>
        <p:spPr bwMode="auto">
          <a:xfrm>
            <a:off x="5284151" y="4319423"/>
            <a:ext cx="3338078" cy="1537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Gerade Verbindung 16"/>
          <p:cNvCxnSpPr/>
          <p:nvPr/>
        </p:nvCxnSpPr>
        <p:spPr>
          <a:xfrm>
            <a:off x="7391562" y="4590897"/>
            <a:ext cx="2880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a:off x="7399946" y="4827684"/>
            <a:ext cx="288032"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p:nvCxnSpPr>
        <p:spPr>
          <a:xfrm>
            <a:off x="7399946" y="5078169"/>
            <a:ext cx="288032" cy="0"/>
          </a:xfrm>
          <a:prstGeom prst="line">
            <a:avLst/>
          </a:prstGeom>
          <a:ln w="38100">
            <a:solidFill>
              <a:srgbClr val="E200E2"/>
            </a:solidFill>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7639375" y="4433133"/>
            <a:ext cx="721672" cy="307777"/>
          </a:xfrm>
          <a:prstGeom prst="rect">
            <a:avLst/>
          </a:prstGeom>
          <a:noFill/>
        </p:spPr>
        <p:txBody>
          <a:bodyPr wrap="none" rtlCol="0">
            <a:spAutoFit/>
          </a:bodyPr>
          <a:lstStyle/>
          <a:p>
            <a:r>
              <a:rPr lang="de-DE" sz="1400" dirty="0" err="1" smtClean="0"/>
              <a:t>Isotype</a:t>
            </a:r>
            <a:endParaRPr lang="de-DE" sz="1400" dirty="0"/>
          </a:p>
        </p:txBody>
      </p:sp>
      <p:sp>
        <p:nvSpPr>
          <p:cNvPr id="21" name="Textfeld 20"/>
          <p:cNvSpPr txBox="1"/>
          <p:nvPr/>
        </p:nvSpPr>
        <p:spPr>
          <a:xfrm>
            <a:off x="7650726" y="4673763"/>
            <a:ext cx="1025730" cy="307777"/>
          </a:xfrm>
          <a:prstGeom prst="rect">
            <a:avLst/>
          </a:prstGeom>
          <a:noFill/>
        </p:spPr>
        <p:txBody>
          <a:bodyPr wrap="none" rtlCol="0">
            <a:spAutoFit/>
          </a:bodyPr>
          <a:lstStyle/>
          <a:p>
            <a:r>
              <a:rPr lang="de-DE" sz="1400" dirty="0" smtClean="0"/>
              <a:t>KO + R402C</a:t>
            </a:r>
            <a:endParaRPr lang="de-DE" sz="1400" dirty="0"/>
          </a:p>
        </p:txBody>
      </p:sp>
      <p:sp>
        <p:nvSpPr>
          <p:cNvPr id="22" name="Textfeld 21"/>
          <p:cNvSpPr txBox="1"/>
          <p:nvPr/>
        </p:nvSpPr>
        <p:spPr>
          <a:xfrm>
            <a:off x="7650726" y="4910187"/>
            <a:ext cx="806118" cy="307777"/>
          </a:xfrm>
          <a:prstGeom prst="rect">
            <a:avLst/>
          </a:prstGeom>
          <a:noFill/>
        </p:spPr>
        <p:txBody>
          <a:bodyPr wrap="none" rtlCol="0">
            <a:spAutoFit/>
          </a:bodyPr>
          <a:lstStyle/>
          <a:p>
            <a:r>
              <a:rPr lang="de-DE" sz="1400" dirty="0" smtClean="0"/>
              <a:t>KO + WT</a:t>
            </a:r>
            <a:endParaRPr lang="de-DE" sz="1400" dirty="0"/>
          </a:p>
        </p:txBody>
      </p:sp>
      <p:pic>
        <p:nvPicPr>
          <p:cNvPr id="25" name="Picture 10"/>
          <p:cNvPicPr>
            <a:picLocks noChangeAspect="1" noChangeArrowheads="1"/>
          </p:cNvPicPr>
          <p:nvPr/>
        </p:nvPicPr>
        <p:blipFill rotWithShape="1">
          <a:blip r:embed="rId5">
            <a:extLst>
              <a:ext uri="{28A0092B-C50C-407E-A947-70E740481C1C}">
                <a14:useLocalDpi xmlns:a14="http://schemas.microsoft.com/office/drawing/2010/main" val="0"/>
              </a:ext>
            </a:extLst>
          </a:blip>
          <a:srcRect l="15021" t="49678" r="9137" b="28784"/>
          <a:stretch/>
        </p:blipFill>
        <p:spPr bwMode="auto">
          <a:xfrm>
            <a:off x="5270988" y="1777980"/>
            <a:ext cx="3333460" cy="1520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14"/>
          <p:cNvPicPr>
            <a:picLocks noChangeAspect="1" noChangeArrowheads="1"/>
          </p:cNvPicPr>
          <p:nvPr/>
        </p:nvPicPr>
        <p:blipFill rotWithShape="1">
          <a:blip r:embed="rId6">
            <a:extLst>
              <a:ext uri="{28A0092B-C50C-407E-A947-70E740481C1C}">
                <a14:useLocalDpi xmlns:a14="http://schemas.microsoft.com/office/drawing/2010/main" val="0"/>
              </a:ext>
            </a:extLst>
          </a:blip>
          <a:srcRect l="9978" t="787" b="55191"/>
          <a:stretch/>
        </p:blipFill>
        <p:spPr bwMode="auto">
          <a:xfrm>
            <a:off x="764904" y="1779949"/>
            <a:ext cx="3369800" cy="152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7" name="Gerade Verbindung 26"/>
          <p:cNvCxnSpPr/>
          <p:nvPr/>
        </p:nvCxnSpPr>
        <p:spPr>
          <a:xfrm>
            <a:off x="2834670" y="1948857"/>
            <a:ext cx="2880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a:xfrm>
            <a:off x="2838292" y="2185644"/>
            <a:ext cx="288032"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a:xfrm>
            <a:off x="2843054" y="2436129"/>
            <a:ext cx="288032" cy="0"/>
          </a:xfrm>
          <a:prstGeom prst="line">
            <a:avLst/>
          </a:prstGeom>
          <a:ln w="38100">
            <a:solidFill>
              <a:srgbClr val="FF00FF"/>
            </a:solidFill>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3154710" y="1791093"/>
            <a:ext cx="721672" cy="307777"/>
          </a:xfrm>
          <a:prstGeom prst="rect">
            <a:avLst/>
          </a:prstGeom>
          <a:noFill/>
        </p:spPr>
        <p:txBody>
          <a:bodyPr wrap="none" rtlCol="0">
            <a:spAutoFit/>
          </a:bodyPr>
          <a:lstStyle/>
          <a:p>
            <a:r>
              <a:rPr lang="de-DE" sz="1400" dirty="0" err="1" smtClean="0"/>
              <a:t>Isotype</a:t>
            </a:r>
            <a:endParaRPr lang="de-DE" sz="1400" dirty="0"/>
          </a:p>
        </p:txBody>
      </p:sp>
      <p:sp>
        <p:nvSpPr>
          <p:cNvPr id="31" name="Textfeld 30"/>
          <p:cNvSpPr txBox="1"/>
          <p:nvPr/>
        </p:nvSpPr>
        <p:spPr>
          <a:xfrm>
            <a:off x="3166061" y="2031723"/>
            <a:ext cx="375424" cy="307777"/>
          </a:xfrm>
          <a:prstGeom prst="rect">
            <a:avLst/>
          </a:prstGeom>
          <a:noFill/>
        </p:spPr>
        <p:txBody>
          <a:bodyPr wrap="none" rtlCol="0">
            <a:spAutoFit/>
          </a:bodyPr>
          <a:lstStyle/>
          <a:p>
            <a:r>
              <a:rPr lang="de-DE" sz="1400" dirty="0" smtClean="0"/>
              <a:t>EV</a:t>
            </a:r>
            <a:endParaRPr lang="de-DE" sz="1400" dirty="0"/>
          </a:p>
        </p:txBody>
      </p:sp>
      <p:sp>
        <p:nvSpPr>
          <p:cNvPr id="32" name="Textfeld 31"/>
          <p:cNvSpPr txBox="1"/>
          <p:nvPr/>
        </p:nvSpPr>
        <p:spPr>
          <a:xfrm>
            <a:off x="3166061" y="2268147"/>
            <a:ext cx="1031629" cy="307777"/>
          </a:xfrm>
          <a:prstGeom prst="rect">
            <a:avLst/>
          </a:prstGeom>
          <a:noFill/>
        </p:spPr>
        <p:txBody>
          <a:bodyPr wrap="none" rtlCol="0">
            <a:spAutoFit/>
          </a:bodyPr>
          <a:lstStyle/>
          <a:p>
            <a:r>
              <a:rPr lang="de-DE" sz="1400" dirty="0" smtClean="0"/>
              <a:t>ZBTB7A WT</a:t>
            </a:r>
            <a:endParaRPr lang="de-DE" sz="1400" dirty="0"/>
          </a:p>
        </p:txBody>
      </p:sp>
      <p:cxnSp>
        <p:nvCxnSpPr>
          <p:cNvPr id="48" name="Gerade Verbindung 47"/>
          <p:cNvCxnSpPr/>
          <p:nvPr/>
        </p:nvCxnSpPr>
        <p:spPr>
          <a:xfrm>
            <a:off x="6006213" y="7079096"/>
            <a:ext cx="2880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p:nvCxnSpPr>
        <p:spPr>
          <a:xfrm>
            <a:off x="6014597" y="7315883"/>
            <a:ext cx="288032"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p:nvCxnSpPr>
        <p:spPr>
          <a:xfrm>
            <a:off x="6014597" y="7566368"/>
            <a:ext cx="288032"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51" name="Textfeld 50"/>
          <p:cNvSpPr txBox="1"/>
          <p:nvPr/>
        </p:nvSpPr>
        <p:spPr>
          <a:xfrm>
            <a:off x="6326253" y="6921332"/>
            <a:ext cx="721672" cy="307777"/>
          </a:xfrm>
          <a:prstGeom prst="rect">
            <a:avLst/>
          </a:prstGeom>
          <a:noFill/>
        </p:spPr>
        <p:txBody>
          <a:bodyPr wrap="none" rtlCol="0">
            <a:spAutoFit/>
          </a:bodyPr>
          <a:lstStyle/>
          <a:p>
            <a:r>
              <a:rPr lang="de-DE" sz="1400" dirty="0" err="1" smtClean="0"/>
              <a:t>Isotype</a:t>
            </a:r>
            <a:endParaRPr lang="de-DE" sz="1400" dirty="0"/>
          </a:p>
        </p:txBody>
      </p:sp>
      <p:sp>
        <p:nvSpPr>
          <p:cNvPr id="52" name="Textfeld 51"/>
          <p:cNvSpPr txBox="1"/>
          <p:nvPr/>
        </p:nvSpPr>
        <p:spPr>
          <a:xfrm>
            <a:off x="6337604" y="7161962"/>
            <a:ext cx="543034" cy="307777"/>
          </a:xfrm>
          <a:prstGeom prst="rect">
            <a:avLst/>
          </a:prstGeom>
          <a:noFill/>
        </p:spPr>
        <p:txBody>
          <a:bodyPr wrap="none" rtlCol="0">
            <a:spAutoFit/>
          </a:bodyPr>
          <a:lstStyle/>
          <a:p>
            <a:r>
              <a:rPr lang="de-DE" sz="1400" dirty="0" smtClean="0"/>
              <a:t>CTRL</a:t>
            </a:r>
            <a:endParaRPr lang="de-DE" sz="1400" dirty="0"/>
          </a:p>
        </p:txBody>
      </p:sp>
      <p:sp>
        <p:nvSpPr>
          <p:cNvPr id="53" name="Textfeld 52"/>
          <p:cNvSpPr txBox="1"/>
          <p:nvPr/>
        </p:nvSpPr>
        <p:spPr>
          <a:xfrm>
            <a:off x="6337604" y="7398386"/>
            <a:ext cx="986232" cy="307777"/>
          </a:xfrm>
          <a:prstGeom prst="rect">
            <a:avLst/>
          </a:prstGeom>
          <a:noFill/>
        </p:spPr>
        <p:txBody>
          <a:bodyPr wrap="none" rtlCol="0">
            <a:spAutoFit/>
          </a:bodyPr>
          <a:lstStyle/>
          <a:p>
            <a:r>
              <a:rPr lang="de-DE" sz="1400" dirty="0" smtClean="0"/>
              <a:t>ZBTB7A KO</a:t>
            </a:r>
            <a:endParaRPr lang="de-DE" sz="1400" dirty="0"/>
          </a:p>
        </p:txBody>
      </p:sp>
      <p:pic>
        <p:nvPicPr>
          <p:cNvPr id="38" name="Picture 6"/>
          <p:cNvPicPr>
            <a:picLocks noChangeAspect="1" noChangeArrowheads="1"/>
          </p:cNvPicPr>
          <p:nvPr/>
        </p:nvPicPr>
        <p:blipFill rotWithShape="1">
          <a:blip r:embed="rId7">
            <a:extLst>
              <a:ext uri="{28A0092B-C50C-407E-A947-70E740481C1C}">
                <a14:useLocalDpi xmlns:a14="http://schemas.microsoft.com/office/drawing/2010/main" val="0"/>
              </a:ext>
            </a:extLst>
          </a:blip>
          <a:srcRect l="20640" t="33380" b="37671"/>
          <a:stretch/>
        </p:blipFill>
        <p:spPr bwMode="auto">
          <a:xfrm>
            <a:off x="829827" y="9544602"/>
            <a:ext cx="3366181" cy="1534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0" name="Gerade Verbindung 39"/>
          <p:cNvCxnSpPr/>
          <p:nvPr/>
        </p:nvCxnSpPr>
        <p:spPr>
          <a:xfrm>
            <a:off x="1332683" y="9741028"/>
            <a:ext cx="2880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p:nvCxnSpPr>
        <p:spPr>
          <a:xfrm>
            <a:off x="1341067" y="9977815"/>
            <a:ext cx="288032"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p:nvCxnSpPr>
        <p:spPr>
          <a:xfrm>
            <a:off x="1341067" y="10228300"/>
            <a:ext cx="288032" cy="0"/>
          </a:xfrm>
          <a:prstGeom prst="line">
            <a:avLst/>
          </a:prstGeom>
          <a:ln w="38100">
            <a:solidFill>
              <a:srgbClr val="E200E2"/>
            </a:solidFill>
          </a:ln>
        </p:spPr>
        <p:style>
          <a:lnRef idx="1">
            <a:schemeClr val="accent1"/>
          </a:lnRef>
          <a:fillRef idx="0">
            <a:schemeClr val="accent1"/>
          </a:fillRef>
          <a:effectRef idx="0">
            <a:schemeClr val="accent1"/>
          </a:effectRef>
          <a:fontRef idx="minor">
            <a:schemeClr val="tx1"/>
          </a:fontRef>
        </p:style>
      </p:cxnSp>
      <p:sp>
        <p:nvSpPr>
          <p:cNvPr id="43" name="Textfeld 42"/>
          <p:cNvSpPr txBox="1"/>
          <p:nvPr/>
        </p:nvSpPr>
        <p:spPr>
          <a:xfrm>
            <a:off x="1580496" y="9583264"/>
            <a:ext cx="721672" cy="307777"/>
          </a:xfrm>
          <a:prstGeom prst="rect">
            <a:avLst/>
          </a:prstGeom>
          <a:noFill/>
        </p:spPr>
        <p:txBody>
          <a:bodyPr wrap="none" rtlCol="0">
            <a:spAutoFit/>
          </a:bodyPr>
          <a:lstStyle/>
          <a:p>
            <a:r>
              <a:rPr lang="de-DE" sz="1400" dirty="0" err="1" smtClean="0"/>
              <a:t>Isotype</a:t>
            </a:r>
            <a:endParaRPr lang="de-DE" sz="1400" dirty="0"/>
          </a:p>
        </p:txBody>
      </p:sp>
      <p:sp>
        <p:nvSpPr>
          <p:cNvPr id="44" name="Textfeld 43"/>
          <p:cNvSpPr txBox="1"/>
          <p:nvPr/>
        </p:nvSpPr>
        <p:spPr>
          <a:xfrm>
            <a:off x="1591847" y="9823894"/>
            <a:ext cx="1025730" cy="307777"/>
          </a:xfrm>
          <a:prstGeom prst="rect">
            <a:avLst/>
          </a:prstGeom>
          <a:noFill/>
        </p:spPr>
        <p:txBody>
          <a:bodyPr wrap="none" rtlCol="0">
            <a:spAutoFit/>
          </a:bodyPr>
          <a:lstStyle/>
          <a:p>
            <a:r>
              <a:rPr lang="de-DE" sz="1400" dirty="0" smtClean="0"/>
              <a:t>KO + R402C</a:t>
            </a:r>
            <a:endParaRPr lang="de-DE" sz="1400" dirty="0"/>
          </a:p>
        </p:txBody>
      </p:sp>
      <p:sp>
        <p:nvSpPr>
          <p:cNvPr id="45" name="Textfeld 44"/>
          <p:cNvSpPr txBox="1"/>
          <p:nvPr/>
        </p:nvSpPr>
        <p:spPr>
          <a:xfrm>
            <a:off x="1591847" y="10060318"/>
            <a:ext cx="806118" cy="307777"/>
          </a:xfrm>
          <a:prstGeom prst="rect">
            <a:avLst/>
          </a:prstGeom>
          <a:noFill/>
        </p:spPr>
        <p:txBody>
          <a:bodyPr wrap="none" rtlCol="0">
            <a:spAutoFit/>
          </a:bodyPr>
          <a:lstStyle/>
          <a:p>
            <a:r>
              <a:rPr lang="de-DE" sz="1400" dirty="0" smtClean="0"/>
              <a:t>KO + WT</a:t>
            </a:r>
            <a:endParaRPr lang="de-DE" sz="1400" dirty="0"/>
          </a:p>
        </p:txBody>
      </p:sp>
      <p:sp>
        <p:nvSpPr>
          <p:cNvPr id="54" name="Textfeld 53"/>
          <p:cNvSpPr txBox="1"/>
          <p:nvPr/>
        </p:nvSpPr>
        <p:spPr>
          <a:xfrm>
            <a:off x="432702" y="11783278"/>
            <a:ext cx="8403007" cy="1477328"/>
          </a:xfrm>
          <a:prstGeom prst="rect">
            <a:avLst/>
          </a:prstGeom>
          <a:noFill/>
        </p:spPr>
        <p:txBody>
          <a:bodyPr wrap="square" rtlCol="0">
            <a:spAutoFit/>
          </a:bodyPr>
          <a:lstStyle/>
          <a:p>
            <a:pPr algn="just"/>
            <a:r>
              <a:rPr lang="en-US" b="1" dirty="0" smtClean="0">
                <a:latin typeface="Arial" panose="020B0604020202020204" pitchFamily="34" charset="0"/>
                <a:cs typeface="Arial" panose="020B0604020202020204" pitchFamily="34" charset="0"/>
              </a:rPr>
              <a:t>Supplementary</a:t>
            </a:r>
            <a:r>
              <a:rPr lang="de-DE"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Figure 1. ZBTB7A regulates linage commitment in HL60 and K562</a:t>
            </a:r>
            <a:r>
              <a:rPr lang="en-US" dirty="0" smtClean="0">
                <a:latin typeface="Arial" panose="020B0604020202020204" pitchFamily="34" charset="0"/>
                <a:cs typeface="Arial" panose="020B0604020202020204" pitchFamily="34" charset="0"/>
              </a:rPr>
              <a:t> (a) CD11b membrane expression in HL60 after ATRA treatment. (b) </a:t>
            </a:r>
            <a:r>
              <a:rPr lang="en-US" dirty="0">
                <a:latin typeface="Arial" panose="020B0604020202020204" pitchFamily="34" charset="0"/>
                <a:cs typeface="Arial" panose="020B0604020202020204" pitchFamily="34" charset="0"/>
              </a:rPr>
              <a:t>CD14 membrane expression in HL60 after </a:t>
            </a:r>
            <a:r>
              <a:rPr lang="en-US" dirty="0" smtClean="0">
                <a:latin typeface="Arial" panose="020B0604020202020204" pitchFamily="34" charset="0"/>
                <a:cs typeface="Arial" panose="020B0604020202020204" pitchFamily="34" charset="0"/>
              </a:rPr>
              <a:t>PMA treatment. (c) and (d) CD14 membrane expression in HL60 without any treatment. (e) HL60 </a:t>
            </a:r>
            <a:r>
              <a:rPr lang="en-US" dirty="0">
                <a:latin typeface="Arial" panose="020B0604020202020204" pitchFamily="34" charset="0"/>
                <a:cs typeface="Arial" panose="020B0604020202020204" pitchFamily="34" charset="0"/>
              </a:rPr>
              <a:t>viability after </a:t>
            </a:r>
            <a:r>
              <a:rPr lang="en-US" dirty="0" smtClean="0">
                <a:latin typeface="Arial" panose="020B0604020202020204" pitchFamily="34" charset="0"/>
                <a:cs typeface="Arial" panose="020B0604020202020204" pitchFamily="34" charset="0"/>
              </a:rPr>
              <a:t>PMA treatment</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(f) and (g) CD235a membrane expression in K562 </a:t>
            </a:r>
            <a:r>
              <a:rPr lang="en-US" dirty="0">
                <a:latin typeface="Arial" panose="020B0604020202020204" pitchFamily="34" charset="0"/>
                <a:cs typeface="Arial" panose="020B0604020202020204" pitchFamily="34" charset="0"/>
              </a:rPr>
              <a:t>without any treatment</a:t>
            </a:r>
            <a:r>
              <a:rPr lang="en-US" dirty="0" smtClean="0">
                <a:latin typeface="Arial" panose="020B0604020202020204" pitchFamily="34" charset="0"/>
                <a:cs typeface="Arial" panose="020B0604020202020204" pitchFamily="34" charset="0"/>
              </a:rPr>
              <a:t>.</a:t>
            </a:r>
            <a:endParaRPr lang="de-DE" dirty="0">
              <a:solidFill>
                <a:srgbClr val="FF0000"/>
              </a:solidFill>
              <a:latin typeface="Arial" panose="020B0604020202020204" pitchFamily="34" charset="0"/>
              <a:cs typeface="Arial" panose="020B0604020202020204" pitchFamily="34" charset="0"/>
            </a:endParaRPr>
          </a:p>
        </p:txBody>
      </p:sp>
      <p:cxnSp>
        <p:nvCxnSpPr>
          <p:cNvPr id="56" name="Gerade Verbindung 55"/>
          <p:cNvCxnSpPr/>
          <p:nvPr/>
        </p:nvCxnSpPr>
        <p:spPr>
          <a:xfrm>
            <a:off x="7108717" y="2101256"/>
            <a:ext cx="2880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p:nvCxnSpPr>
        <p:spPr>
          <a:xfrm>
            <a:off x="7112339" y="2338043"/>
            <a:ext cx="288032"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p:nvCxnSpPr>
        <p:spPr>
          <a:xfrm>
            <a:off x="7117101" y="2588528"/>
            <a:ext cx="288032" cy="0"/>
          </a:xfrm>
          <a:prstGeom prst="line">
            <a:avLst/>
          </a:prstGeom>
          <a:ln w="38100">
            <a:solidFill>
              <a:srgbClr val="FF00FF"/>
            </a:solidFill>
          </a:ln>
        </p:spPr>
        <p:style>
          <a:lnRef idx="1">
            <a:schemeClr val="accent1"/>
          </a:lnRef>
          <a:fillRef idx="0">
            <a:schemeClr val="accent1"/>
          </a:fillRef>
          <a:effectRef idx="0">
            <a:schemeClr val="accent1"/>
          </a:effectRef>
          <a:fontRef idx="minor">
            <a:schemeClr val="tx1"/>
          </a:fontRef>
        </p:style>
      </p:cxnSp>
      <p:sp>
        <p:nvSpPr>
          <p:cNvPr id="59" name="Textfeld 58"/>
          <p:cNvSpPr txBox="1"/>
          <p:nvPr/>
        </p:nvSpPr>
        <p:spPr>
          <a:xfrm>
            <a:off x="7428757" y="1943492"/>
            <a:ext cx="721672" cy="307777"/>
          </a:xfrm>
          <a:prstGeom prst="rect">
            <a:avLst/>
          </a:prstGeom>
          <a:noFill/>
        </p:spPr>
        <p:txBody>
          <a:bodyPr wrap="none" rtlCol="0">
            <a:spAutoFit/>
          </a:bodyPr>
          <a:lstStyle/>
          <a:p>
            <a:r>
              <a:rPr lang="de-DE" sz="1400" dirty="0" err="1" smtClean="0"/>
              <a:t>Isotype</a:t>
            </a:r>
            <a:endParaRPr lang="de-DE" sz="1400" dirty="0"/>
          </a:p>
        </p:txBody>
      </p:sp>
      <p:sp>
        <p:nvSpPr>
          <p:cNvPr id="60" name="Textfeld 59"/>
          <p:cNvSpPr txBox="1"/>
          <p:nvPr/>
        </p:nvSpPr>
        <p:spPr>
          <a:xfrm>
            <a:off x="7440108" y="2184122"/>
            <a:ext cx="375424" cy="307777"/>
          </a:xfrm>
          <a:prstGeom prst="rect">
            <a:avLst/>
          </a:prstGeom>
          <a:noFill/>
        </p:spPr>
        <p:txBody>
          <a:bodyPr wrap="none" rtlCol="0">
            <a:spAutoFit/>
          </a:bodyPr>
          <a:lstStyle/>
          <a:p>
            <a:r>
              <a:rPr lang="de-DE" sz="1400" dirty="0" smtClean="0"/>
              <a:t>EV</a:t>
            </a:r>
            <a:endParaRPr lang="de-DE" sz="1400" dirty="0"/>
          </a:p>
        </p:txBody>
      </p:sp>
      <p:sp>
        <p:nvSpPr>
          <p:cNvPr id="61" name="Textfeld 60"/>
          <p:cNvSpPr txBox="1"/>
          <p:nvPr/>
        </p:nvSpPr>
        <p:spPr>
          <a:xfrm>
            <a:off x="7440108" y="2420546"/>
            <a:ext cx="1031629" cy="307777"/>
          </a:xfrm>
          <a:prstGeom prst="rect">
            <a:avLst/>
          </a:prstGeom>
          <a:noFill/>
        </p:spPr>
        <p:txBody>
          <a:bodyPr wrap="none" rtlCol="0">
            <a:spAutoFit/>
          </a:bodyPr>
          <a:lstStyle/>
          <a:p>
            <a:r>
              <a:rPr lang="de-DE" sz="1400" dirty="0" smtClean="0"/>
              <a:t>ZBTB7A WT</a:t>
            </a:r>
            <a:endParaRPr lang="de-DE" sz="1400" dirty="0"/>
          </a:p>
        </p:txBody>
      </p:sp>
      <p:sp>
        <p:nvSpPr>
          <p:cNvPr id="62" name="Textfeld 61"/>
          <p:cNvSpPr txBox="1"/>
          <p:nvPr/>
        </p:nvSpPr>
        <p:spPr>
          <a:xfrm>
            <a:off x="187690" y="1287100"/>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a</a:t>
            </a:r>
            <a:endParaRPr lang="de-DE" b="1" dirty="0">
              <a:latin typeface="Arial" panose="020B0604020202020204" pitchFamily="34" charset="0"/>
              <a:cs typeface="Arial" panose="020B0604020202020204" pitchFamily="34" charset="0"/>
            </a:endParaRPr>
          </a:p>
        </p:txBody>
      </p:sp>
      <p:sp>
        <p:nvSpPr>
          <p:cNvPr id="63" name="Textfeld 62"/>
          <p:cNvSpPr txBox="1"/>
          <p:nvPr/>
        </p:nvSpPr>
        <p:spPr>
          <a:xfrm>
            <a:off x="187690" y="3857758"/>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c</a:t>
            </a:r>
          </a:p>
        </p:txBody>
      </p:sp>
      <p:sp>
        <p:nvSpPr>
          <p:cNvPr id="64" name="Textfeld 63"/>
          <p:cNvSpPr txBox="1"/>
          <p:nvPr/>
        </p:nvSpPr>
        <p:spPr>
          <a:xfrm>
            <a:off x="4524879" y="3857757"/>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d</a:t>
            </a:r>
          </a:p>
        </p:txBody>
      </p:sp>
      <p:sp>
        <p:nvSpPr>
          <p:cNvPr id="65" name="Textfeld 64"/>
          <p:cNvSpPr txBox="1"/>
          <p:nvPr/>
        </p:nvSpPr>
        <p:spPr>
          <a:xfrm>
            <a:off x="187690" y="6472879"/>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e</a:t>
            </a:r>
          </a:p>
        </p:txBody>
      </p:sp>
      <p:sp>
        <p:nvSpPr>
          <p:cNvPr id="66" name="Textfeld 65"/>
          <p:cNvSpPr txBox="1"/>
          <p:nvPr/>
        </p:nvSpPr>
        <p:spPr>
          <a:xfrm>
            <a:off x="4524879" y="1316315"/>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b</a:t>
            </a:r>
          </a:p>
        </p:txBody>
      </p:sp>
      <p:sp>
        <p:nvSpPr>
          <p:cNvPr id="67" name="Textfeld 66"/>
          <p:cNvSpPr txBox="1"/>
          <p:nvPr/>
        </p:nvSpPr>
        <p:spPr>
          <a:xfrm>
            <a:off x="4524879" y="6479663"/>
            <a:ext cx="28725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f</a:t>
            </a:r>
          </a:p>
        </p:txBody>
      </p:sp>
      <p:sp>
        <p:nvSpPr>
          <p:cNvPr id="68" name="Textfeld 67"/>
          <p:cNvSpPr txBox="1"/>
          <p:nvPr/>
        </p:nvSpPr>
        <p:spPr>
          <a:xfrm>
            <a:off x="187690" y="8918643"/>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g</a:t>
            </a:r>
          </a:p>
        </p:txBody>
      </p:sp>
      <p:sp>
        <p:nvSpPr>
          <p:cNvPr id="74" name="Textfeld 73"/>
          <p:cNvSpPr txBox="1"/>
          <p:nvPr/>
        </p:nvSpPr>
        <p:spPr>
          <a:xfrm>
            <a:off x="702448" y="3390166"/>
            <a:ext cx="3617176"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CD11b</a:t>
            </a:r>
            <a:endParaRPr lang="de-DE" sz="1400" dirty="0">
              <a:latin typeface="Arial" panose="020B0604020202020204" pitchFamily="34" charset="0"/>
              <a:cs typeface="Arial" panose="020B0604020202020204" pitchFamily="34" charset="0"/>
            </a:endParaRPr>
          </a:p>
        </p:txBody>
      </p:sp>
      <p:cxnSp>
        <p:nvCxnSpPr>
          <p:cNvPr id="75" name="Gerade Verbindung mit Pfeil 74"/>
          <p:cNvCxnSpPr/>
          <p:nvPr/>
        </p:nvCxnSpPr>
        <p:spPr>
          <a:xfrm>
            <a:off x="702448" y="3400147"/>
            <a:ext cx="3666241"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6" name="Textfeld 75"/>
          <p:cNvSpPr txBox="1"/>
          <p:nvPr/>
        </p:nvSpPr>
        <p:spPr>
          <a:xfrm rot="16200000">
            <a:off x="177014" y="2420890"/>
            <a:ext cx="662361"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Count</a:t>
            </a:r>
            <a:endParaRPr lang="de-DE" sz="1400" dirty="0">
              <a:latin typeface="Arial" panose="020B0604020202020204" pitchFamily="34" charset="0"/>
              <a:cs typeface="Arial" panose="020B0604020202020204" pitchFamily="34" charset="0"/>
            </a:endParaRPr>
          </a:p>
        </p:txBody>
      </p:sp>
      <p:cxnSp>
        <p:nvCxnSpPr>
          <p:cNvPr id="77" name="Gerade Verbindung mit Pfeil 76"/>
          <p:cNvCxnSpPr/>
          <p:nvPr/>
        </p:nvCxnSpPr>
        <p:spPr>
          <a:xfrm flipV="1">
            <a:off x="711083" y="1752570"/>
            <a:ext cx="0" cy="164757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Textfeld 77"/>
          <p:cNvSpPr txBox="1"/>
          <p:nvPr/>
        </p:nvSpPr>
        <p:spPr>
          <a:xfrm>
            <a:off x="5120823" y="3357900"/>
            <a:ext cx="3617176"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CD14</a:t>
            </a:r>
            <a:endParaRPr lang="de-DE" sz="1400" dirty="0">
              <a:latin typeface="Arial" panose="020B0604020202020204" pitchFamily="34" charset="0"/>
              <a:cs typeface="Arial" panose="020B0604020202020204" pitchFamily="34" charset="0"/>
            </a:endParaRPr>
          </a:p>
        </p:txBody>
      </p:sp>
      <p:cxnSp>
        <p:nvCxnSpPr>
          <p:cNvPr id="79" name="Gerade Verbindung mit Pfeil 78"/>
          <p:cNvCxnSpPr/>
          <p:nvPr/>
        </p:nvCxnSpPr>
        <p:spPr>
          <a:xfrm>
            <a:off x="5120823" y="3367881"/>
            <a:ext cx="3666241"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 name="Textfeld 79"/>
          <p:cNvSpPr txBox="1"/>
          <p:nvPr/>
        </p:nvSpPr>
        <p:spPr>
          <a:xfrm rot="16200000">
            <a:off x="4595389" y="2388624"/>
            <a:ext cx="662361"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Count</a:t>
            </a:r>
            <a:endParaRPr lang="de-DE" sz="1400" dirty="0">
              <a:latin typeface="Arial" panose="020B0604020202020204" pitchFamily="34" charset="0"/>
              <a:cs typeface="Arial" panose="020B0604020202020204" pitchFamily="34" charset="0"/>
            </a:endParaRPr>
          </a:p>
        </p:txBody>
      </p:sp>
      <p:cxnSp>
        <p:nvCxnSpPr>
          <p:cNvPr id="81" name="Gerade Verbindung mit Pfeil 80"/>
          <p:cNvCxnSpPr/>
          <p:nvPr/>
        </p:nvCxnSpPr>
        <p:spPr>
          <a:xfrm flipV="1">
            <a:off x="5129458" y="1720304"/>
            <a:ext cx="0" cy="164757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6" name="Textfeld 85"/>
          <p:cNvSpPr txBox="1"/>
          <p:nvPr/>
        </p:nvSpPr>
        <p:spPr>
          <a:xfrm>
            <a:off x="711083" y="5899711"/>
            <a:ext cx="3617176"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CD14</a:t>
            </a:r>
            <a:endParaRPr lang="de-DE" sz="1400" dirty="0">
              <a:latin typeface="Arial" panose="020B0604020202020204" pitchFamily="34" charset="0"/>
              <a:cs typeface="Arial" panose="020B0604020202020204" pitchFamily="34" charset="0"/>
            </a:endParaRPr>
          </a:p>
        </p:txBody>
      </p:sp>
      <p:cxnSp>
        <p:nvCxnSpPr>
          <p:cNvPr id="87" name="Gerade Verbindung mit Pfeil 86"/>
          <p:cNvCxnSpPr/>
          <p:nvPr/>
        </p:nvCxnSpPr>
        <p:spPr>
          <a:xfrm>
            <a:off x="711083" y="5909692"/>
            <a:ext cx="3666241"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Textfeld 87"/>
          <p:cNvSpPr txBox="1"/>
          <p:nvPr/>
        </p:nvSpPr>
        <p:spPr>
          <a:xfrm rot="16200000">
            <a:off x="185649" y="4930435"/>
            <a:ext cx="662361"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Count</a:t>
            </a:r>
            <a:endParaRPr lang="de-DE" sz="1400" dirty="0">
              <a:latin typeface="Arial" panose="020B0604020202020204" pitchFamily="34" charset="0"/>
              <a:cs typeface="Arial" panose="020B0604020202020204" pitchFamily="34" charset="0"/>
            </a:endParaRPr>
          </a:p>
        </p:txBody>
      </p:sp>
      <p:cxnSp>
        <p:nvCxnSpPr>
          <p:cNvPr id="89" name="Gerade Verbindung mit Pfeil 88"/>
          <p:cNvCxnSpPr/>
          <p:nvPr/>
        </p:nvCxnSpPr>
        <p:spPr>
          <a:xfrm flipV="1">
            <a:off x="719718" y="4262115"/>
            <a:ext cx="0" cy="164757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0" name="Textfeld 89"/>
          <p:cNvSpPr txBox="1"/>
          <p:nvPr/>
        </p:nvSpPr>
        <p:spPr>
          <a:xfrm>
            <a:off x="5154142" y="5923955"/>
            <a:ext cx="3617176"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CD14</a:t>
            </a:r>
            <a:endParaRPr lang="de-DE" sz="1400" dirty="0">
              <a:latin typeface="Arial" panose="020B0604020202020204" pitchFamily="34" charset="0"/>
              <a:cs typeface="Arial" panose="020B0604020202020204" pitchFamily="34" charset="0"/>
            </a:endParaRPr>
          </a:p>
        </p:txBody>
      </p:sp>
      <p:cxnSp>
        <p:nvCxnSpPr>
          <p:cNvPr id="91" name="Gerade Verbindung mit Pfeil 90"/>
          <p:cNvCxnSpPr/>
          <p:nvPr/>
        </p:nvCxnSpPr>
        <p:spPr>
          <a:xfrm>
            <a:off x="5154142" y="5933936"/>
            <a:ext cx="3666241"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2" name="Textfeld 91"/>
          <p:cNvSpPr txBox="1"/>
          <p:nvPr/>
        </p:nvSpPr>
        <p:spPr>
          <a:xfrm rot="16200000">
            <a:off x="4628708" y="4954679"/>
            <a:ext cx="662361"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Count</a:t>
            </a:r>
            <a:endParaRPr lang="de-DE" sz="1400" dirty="0">
              <a:latin typeface="Arial" panose="020B0604020202020204" pitchFamily="34" charset="0"/>
              <a:cs typeface="Arial" panose="020B0604020202020204" pitchFamily="34" charset="0"/>
            </a:endParaRPr>
          </a:p>
        </p:txBody>
      </p:sp>
      <p:cxnSp>
        <p:nvCxnSpPr>
          <p:cNvPr id="93" name="Gerade Verbindung mit Pfeil 92"/>
          <p:cNvCxnSpPr/>
          <p:nvPr/>
        </p:nvCxnSpPr>
        <p:spPr>
          <a:xfrm flipV="1">
            <a:off x="5162777" y="4286359"/>
            <a:ext cx="0" cy="164757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8" name="Textfeld 97"/>
          <p:cNvSpPr txBox="1"/>
          <p:nvPr/>
        </p:nvSpPr>
        <p:spPr>
          <a:xfrm>
            <a:off x="5111236" y="8549311"/>
            <a:ext cx="3617176"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CD235a</a:t>
            </a:r>
            <a:endParaRPr lang="de-DE" sz="1400" dirty="0">
              <a:latin typeface="Arial" panose="020B0604020202020204" pitchFamily="34" charset="0"/>
              <a:cs typeface="Arial" panose="020B0604020202020204" pitchFamily="34" charset="0"/>
            </a:endParaRPr>
          </a:p>
        </p:txBody>
      </p:sp>
      <p:cxnSp>
        <p:nvCxnSpPr>
          <p:cNvPr id="99" name="Gerade Verbindung mit Pfeil 98"/>
          <p:cNvCxnSpPr/>
          <p:nvPr/>
        </p:nvCxnSpPr>
        <p:spPr>
          <a:xfrm>
            <a:off x="5111236" y="8559292"/>
            <a:ext cx="3666241"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0" name="Textfeld 99"/>
          <p:cNvSpPr txBox="1"/>
          <p:nvPr/>
        </p:nvSpPr>
        <p:spPr>
          <a:xfrm rot="16200000">
            <a:off x="4585802" y="7580035"/>
            <a:ext cx="662361"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Count</a:t>
            </a:r>
            <a:endParaRPr lang="de-DE" sz="1400" dirty="0">
              <a:latin typeface="Arial" panose="020B0604020202020204" pitchFamily="34" charset="0"/>
              <a:cs typeface="Arial" panose="020B0604020202020204" pitchFamily="34" charset="0"/>
            </a:endParaRPr>
          </a:p>
        </p:txBody>
      </p:sp>
      <p:cxnSp>
        <p:nvCxnSpPr>
          <p:cNvPr id="101" name="Gerade Verbindung mit Pfeil 100"/>
          <p:cNvCxnSpPr/>
          <p:nvPr/>
        </p:nvCxnSpPr>
        <p:spPr>
          <a:xfrm flipV="1">
            <a:off x="5119871" y="6911715"/>
            <a:ext cx="0" cy="164757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2" name="Textfeld 101"/>
          <p:cNvSpPr txBox="1"/>
          <p:nvPr/>
        </p:nvSpPr>
        <p:spPr>
          <a:xfrm>
            <a:off x="711083" y="11141595"/>
            <a:ext cx="3617176"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CD235a</a:t>
            </a:r>
            <a:endParaRPr lang="de-DE" sz="1400" dirty="0">
              <a:latin typeface="Arial" panose="020B0604020202020204" pitchFamily="34" charset="0"/>
              <a:cs typeface="Arial" panose="020B0604020202020204" pitchFamily="34" charset="0"/>
            </a:endParaRPr>
          </a:p>
        </p:txBody>
      </p:sp>
      <p:cxnSp>
        <p:nvCxnSpPr>
          <p:cNvPr id="103" name="Gerade Verbindung mit Pfeil 102"/>
          <p:cNvCxnSpPr/>
          <p:nvPr/>
        </p:nvCxnSpPr>
        <p:spPr>
          <a:xfrm>
            <a:off x="711083" y="11151576"/>
            <a:ext cx="3666241"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4" name="Textfeld 103"/>
          <p:cNvSpPr txBox="1"/>
          <p:nvPr/>
        </p:nvSpPr>
        <p:spPr>
          <a:xfrm rot="16200000">
            <a:off x="185649" y="10172319"/>
            <a:ext cx="662361"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Count</a:t>
            </a:r>
            <a:endParaRPr lang="de-DE" sz="1400" dirty="0">
              <a:latin typeface="Arial" panose="020B0604020202020204" pitchFamily="34" charset="0"/>
              <a:cs typeface="Arial" panose="020B0604020202020204" pitchFamily="34" charset="0"/>
            </a:endParaRPr>
          </a:p>
        </p:txBody>
      </p:sp>
      <p:cxnSp>
        <p:nvCxnSpPr>
          <p:cNvPr id="105" name="Gerade Verbindung mit Pfeil 104"/>
          <p:cNvCxnSpPr/>
          <p:nvPr/>
        </p:nvCxnSpPr>
        <p:spPr>
          <a:xfrm flipV="1">
            <a:off x="719718" y="9503999"/>
            <a:ext cx="0" cy="164757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 name="Rechteck 81"/>
          <p:cNvSpPr>
            <a:spLocks noChangeArrowheads="1"/>
          </p:cNvSpPr>
          <p:nvPr/>
        </p:nvSpPr>
        <p:spPr bwMode="auto">
          <a:xfrm>
            <a:off x="323528" y="432148"/>
            <a:ext cx="6121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just" eaLnBrk="1" hangingPunct="1">
              <a:spcBef>
                <a:spcPct val="0"/>
              </a:spcBef>
              <a:buFontTx/>
              <a:buNone/>
            </a:pPr>
            <a:r>
              <a:rPr lang="de-DE" altLang="de-DE" sz="2400" b="1" dirty="0" err="1">
                <a:latin typeface="Arial" panose="020B0604020202020204" pitchFamily="34" charset="0"/>
                <a:cs typeface="Arial" panose="020B0604020202020204" pitchFamily="34" charset="0"/>
              </a:rPr>
              <a:t>Supplementary</a:t>
            </a:r>
            <a:r>
              <a:rPr lang="de-DE" altLang="de-DE" sz="2400" b="1" dirty="0">
                <a:latin typeface="Arial" panose="020B0604020202020204" pitchFamily="34" charset="0"/>
                <a:cs typeface="Arial" panose="020B0604020202020204" pitchFamily="34" charset="0"/>
              </a:rPr>
              <a:t> </a:t>
            </a:r>
            <a:r>
              <a:rPr lang="de-DE" altLang="de-DE" sz="2400" b="1" dirty="0" err="1" smtClean="0">
                <a:latin typeface="Arial" panose="020B0604020202020204" pitchFamily="34" charset="0"/>
                <a:cs typeface="Arial" panose="020B0604020202020204" pitchFamily="34" charset="0"/>
              </a:rPr>
              <a:t>Figures</a:t>
            </a:r>
            <a:endParaRPr lang="de-DE" altLang="de-DE" sz="2400" dirty="0">
              <a:latin typeface="Arial" panose="020B0604020202020204" pitchFamily="34" charset="0"/>
              <a:cs typeface="Arial" panose="020B0604020202020204" pitchFamily="34" charset="0"/>
            </a:endParaRPr>
          </a:p>
        </p:txBody>
      </p:sp>
      <p:sp>
        <p:nvSpPr>
          <p:cNvPr id="2" name="Foliennummernplatzhalter 1"/>
          <p:cNvSpPr>
            <a:spLocks noGrp="1"/>
          </p:cNvSpPr>
          <p:nvPr>
            <p:ph type="sldNum" sz="quarter" idx="12"/>
          </p:nvPr>
        </p:nvSpPr>
        <p:spPr/>
        <p:txBody>
          <a:bodyPr/>
          <a:lstStyle/>
          <a:p>
            <a:fld id="{EBBF8CF2-4D53-4CDB-845D-F18BBE01F0C8}" type="slidenum">
              <a:rPr lang="de-DE" sz="1600" smtClean="0"/>
              <a:t>5</a:t>
            </a:fld>
            <a:endParaRPr lang="de-DE" sz="1600" dirty="0"/>
          </a:p>
        </p:txBody>
      </p:sp>
      <p:pic>
        <p:nvPicPr>
          <p:cNvPr id="3"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528" y="6598133"/>
            <a:ext cx="3749675" cy="263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09257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45457" y="12529492"/>
            <a:ext cx="8403007" cy="1477328"/>
          </a:xfrm>
          <a:prstGeom prst="rect">
            <a:avLst/>
          </a:prstGeom>
          <a:noFill/>
        </p:spPr>
        <p:txBody>
          <a:bodyPr wrap="square" rtlCol="0">
            <a:spAutoFit/>
          </a:bodyPr>
          <a:lstStyle/>
          <a:p>
            <a:pPr algn="just"/>
            <a:r>
              <a:rPr lang="en-US" b="1" dirty="0" smtClean="0">
                <a:latin typeface="Arial" panose="020B0604020202020204" pitchFamily="34" charset="0"/>
                <a:cs typeface="Arial" panose="020B0604020202020204" pitchFamily="34" charset="0"/>
              </a:rPr>
              <a:t>Supplementary</a:t>
            </a:r>
            <a:r>
              <a:rPr lang="de-DE"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Figure 2. ZBTB7A regulates the expression of glycolytic genes in K562</a:t>
            </a:r>
            <a:r>
              <a:rPr lang="en-US" dirty="0" smtClean="0">
                <a:latin typeface="Arial" panose="020B0604020202020204" pitchFamily="34" charset="0"/>
                <a:cs typeface="Arial" panose="020B0604020202020204" pitchFamily="34" charset="0"/>
              </a:rPr>
              <a:t> (a) Volcano plot representing </a:t>
            </a:r>
            <a:r>
              <a:rPr lang="de-DE" dirty="0" err="1" smtClean="0">
                <a:latin typeface="Arial" panose="020B0604020202020204" pitchFamily="34" charset="0"/>
                <a:cs typeface="Arial" panose="020B0604020202020204" pitchFamily="34" charset="0"/>
              </a:rPr>
              <a:t>deregulated</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gene</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expression</a:t>
            </a:r>
            <a:r>
              <a:rPr lang="de-DE" dirty="0" smtClean="0">
                <a:latin typeface="Arial" panose="020B0604020202020204" pitchFamily="34" charset="0"/>
                <a:cs typeface="Arial" panose="020B0604020202020204" pitchFamily="34" charset="0"/>
              </a:rPr>
              <a:t> in ZBTB7A KO </a:t>
            </a:r>
            <a:r>
              <a:rPr lang="de-DE" dirty="0" err="1" smtClean="0">
                <a:latin typeface="Arial" panose="020B0604020202020204" pitchFamily="34" charset="0"/>
                <a:cs typeface="Arial" panose="020B0604020202020204" pitchFamily="34" charset="0"/>
              </a:rPr>
              <a:t>vs</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control</a:t>
            </a:r>
            <a:r>
              <a:rPr lang="de-DE" dirty="0" smtClean="0">
                <a:latin typeface="Arial" panose="020B0604020202020204" pitchFamily="34" charset="0"/>
                <a:cs typeface="Arial" panose="020B0604020202020204" pitchFamily="34" charset="0"/>
              </a:rPr>
              <a:t>. (b) </a:t>
            </a:r>
            <a:r>
              <a:rPr lang="de-DE" dirty="0" err="1" smtClean="0">
                <a:latin typeface="Arial" panose="020B0604020202020204" pitchFamily="34" charset="0"/>
                <a:cs typeface="Arial" panose="020B0604020202020204" pitchFamily="34" charset="0"/>
              </a:rPr>
              <a:t>Heat</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map</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of</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gene</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expression</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from</a:t>
            </a:r>
            <a:r>
              <a:rPr lang="de-DE" dirty="0" smtClean="0">
                <a:latin typeface="Arial" panose="020B0604020202020204" pitchFamily="34" charset="0"/>
                <a:cs typeface="Arial" panose="020B0604020202020204" pitchFamily="34" charset="0"/>
              </a:rPr>
              <a:t> a </a:t>
            </a:r>
            <a:r>
              <a:rPr lang="de-DE" dirty="0" err="1" smtClean="0">
                <a:latin typeface="Arial" panose="020B0604020202020204" pitchFamily="34" charset="0"/>
                <a:cs typeface="Arial" panose="020B0604020202020204" pitchFamily="34" charset="0"/>
              </a:rPr>
              <a:t>selected</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group</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of</a:t>
            </a:r>
            <a:r>
              <a:rPr lang="de-DE" dirty="0" smtClean="0">
                <a:latin typeface="Arial" panose="020B0604020202020204" pitchFamily="34" charset="0"/>
                <a:cs typeface="Arial" panose="020B0604020202020204" pitchFamily="34" charset="0"/>
              </a:rPr>
              <a:t> genes </a:t>
            </a:r>
            <a:r>
              <a:rPr lang="de-DE" dirty="0" err="1" smtClean="0">
                <a:latin typeface="Arial" panose="020B0604020202020204" pitchFamily="34" charset="0"/>
                <a:cs typeface="Arial" panose="020B0604020202020204" pitchFamily="34" charset="0"/>
              </a:rPr>
              <a:t>related</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to</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glycolysis</a:t>
            </a:r>
            <a:r>
              <a:rPr lang="de-DE" dirty="0" smtClean="0">
                <a:latin typeface="Arial" panose="020B0604020202020204" pitchFamily="34" charset="0"/>
                <a:cs typeface="Arial" panose="020B0604020202020204" pitchFamily="34" charset="0"/>
              </a:rPr>
              <a:t>. (c) </a:t>
            </a:r>
            <a:r>
              <a:rPr lang="de-DE" i="1" dirty="0" smtClean="0">
                <a:latin typeface="Arial" panose="020B0604020202020204" pitchFamily="34" charset="0"/>
                <a:cs typeface="Arial" panose="020B0604020202020204" pitchFamily="34" charset="0"/>
              </a:rPr>
              <a:t>PKM, HK1, PFKM </a:t>
            </a:r>
            <a:r>
              <a:rPr lang="de-DE" dirty="0" err="1" smtClean="0">
                <a:latin typeface="Arial" panose="020B0604020202020204" pitchFamily="34" charset="0"/>
                <a:cs typeface="Arial" panose="020B0604020202020204" pitchFamily="34" charset="0"/>
              </a:rPr>
              <a:t>and</a:t>
            </a:r>
            <a:r>
              <a:rPr lang="de-DE" i="1" dirty="0" smtClean="0">
                <a:latin typeface="Arial" panose="020B0604020202020204" pitchFamily="34" charset="0"/>
                <a:cs typeface="Arial" panose="020B0604020202020204" pitchFamily="34" charset="0"/>
              </a:rPr>
              <a:t> PFKP </a:t>
            </a:r>
            <a:r>
              <a:rPr lang="de-DE"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normalized expression measured by </a:t>
            </a:r>
            <a:r>
              <a:rPr lang="en-US" dirty="0" smtClean="0">
                <a:latin typeface="Arial" panose="020B0604020202020204" pitchFamily="34" charset="0"/>
                <a:cs typeface="Arial" panose="020B0604020202020204" pitchFamily="34" charset="0"/>
              </a:rPr>
              <a:t>RNA-Seq. </a:t>
            </a:r>
            <a:endParaRPr lang="de-DE" dirty="0">
              <a:latin typeface="Arial" panose="020B0604020202020204" pitchFamily="34" charset="0"/>
              <a:cs typeface="Arial" panose="020B0604020202020204" pitchFamily="34" charset="0"/>
            </a:endParaRPr>
          </a:p>
        </p:txBody>
      </p:sp>
      <p:sp>
        <p:nvSpPr>
          <p:cNvPr id="5" name="Textfeld 4"/>
          <p:cNvSpPr txBox="1"/>
          <p:nvPr/>
        </p:nvSpPr>
        <p:spPr>
          <a:xfrm>
            <a:off x="315281" y="648172"/>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a</a:t>
            </a:r>
            <a:endParaRPr lang="de-DE" b="1" dirty="0">
              <a:latin typeface="Arial" panose="020B0604020202020204" pitchFamily="34" charset="0"/>
              <a:cs typeface="Arial" panose="020B0604020202020204" pitchFamily="34" charset="0"/>
            </a:endParaRPr>
          </a:p>
        </p:txBody>
      </p:sp>
      <p:sp>
        <p:nvSpPr>
          <p:cNvPr id="6" name="Textfeld 5"/>
          <p:cNvSpPr txBox="1"/>
          <p:nvPr/>
        </p:nvSpPr>
        <p:spPr>
          <a:xfrm>
            <a:off x="315281" y="7704956"/>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c</a:t>
            </a:r>
          </a:p>
        </p:txBody>
      </p:sp>
      <p:grpSp>
        <p:nvGrpSpPr>
          <p:cNvPr id="8" name="Gruppieren 7"/>
          <p:cNvGrpSpPr/>
          <p:nvPr/>
        </p:nvGrpSpPr>
        <p:grpSpPr>
          <a:xfrm>
            <a:off x="1294888" y="4473005"/>
            <a:ext cx="6445464" cy="3086104"/>
            <a:chOff x="1443601" y="3132276"/>
            <a:chExt cx="6445464" cy="3086104"/>
          </a:xfrm>
        </p:grpSpPr>
        <p:pic>
          <p:nvPicPr>
            <p:cNvPr id="7" name="Picture 2" descr="\\MITMKSTR1\MED3-Projekte\ELLF\Greif\Enric Redondo\Data\RNAseq\K562 ZBTB7A KO\Graphs\New graphs\heatmap_log.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625"/>
            <a:stretch/>
          </p:blipFill>
          <p:spPr bwMode="auto">
            <a:xfrm>
              <a:off x="1443601" y="3132276"/>
              <a:ext cx="6400813" cy="3086104"/>
            </a:xfrm>
            <a:prstGeom prst="rect">
              <a:avLst/>
            </a:prstGeom>
            <a:noFill/>
            <a:extLst>
              <a:ext uri="{909E8E84-426E-40DD-AFC4-6F175D3DCCD1}">
                <a14:hiddenFill xmlns:a14="http://schemas.microsoft.com/office/drawing/2010/main">
                  <a:solidFill>
                    <a:srgbClr val="FFFFFF"/>
                  </a:solidFill>
                </a14:hiddenFill>
              </a:ext>
            </a:extLst>
          </p:spPr>
        </p:pic>
        <p:sp>
          <p:nvSpPr>
            <p:cNvPr id="16" name="Rechteck 15"/>
            <p:cNvSpPr/>
            <p:nvPr/>
          </p:nvSpPr>
          <p:spPr>
            <a:xfrm>
              <a:off x="7240993" y="3661476"/>
              <a:ext cx="144016" cy="144016"/>
            </a:xfrm>
            <a:prstGeom prst="rect">
              <a:avLst/>
            </a:prstGeom>
            <a:solidFill>
              <a:srgbClr val="B2B2B2"/>
            </a:solidFill>
            <a:ln>
              <a:solidFill>
                <a:srgbClr val="B2B2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hteck 16"/>
            <p:cNvSpPr/>
            <p:nvPr/>
          </p:nvSpPr>
          <p:spPr>
            <a:xfrm>
              <a:off x="7240993" y="3391118"/>
              <a:ext cx="144016" cy="1440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feld 17"/>
            <p:cNvSpPr txBox="1"/>
            <p:nvPr/>
          </p:nvSpPr>
          <p:spPr>
            <a:xfrm>
              <a:off x="7392647" y="3324626"/>
              <a:ext cx="496418" cy="276999"/>
            </a:xfrm>
            <a:prstGeom prst="rect">
              <a:avLst/>
            </a:prstGeom>
            <a:noFill/>
          </p:spPr>
          <p:txBody>
            <a:bodyPr wrap="none" rtlCol="0">
              <a:spAutoFit/>
            </a:bodyPr>
            <a:lstStyle/>
            <a:p>
              <a:r>
                <a:rPr lang="de-DE" sz="1200" b="1" dirty="0" smtClean="0"/>
                <a:t>CTRL</a:t>
              </a:r>
              <a:endParaRPr lang="en-US" sz="1200" b="1" dirty="0"/>
            </a:p>
          </p:txBody>
        </p:sp>
        <p:sp>
          <p:nvSpPr>
            <p:cNvPr id="19" name="Textfeld 18"/>
            <p:cNvSpPr txBox="1"/>
            <p:nvPr/>
          </p:nvSpPr>
          <p:spPr>
            <a:xfrm>
              <a:off x="7392647" y="3594984"/>
              <a:ext cx="367088" cy="276999"/>
            </a:xfrm>
            <a:prstGeom prst="rect">
              <a:avLst/>
            </a:prstGeom>
            <a:noFill/>
          </p:spPr>
          <p:txBody>
            <a:bodyPr wrap="none" rtlCol="0">
              <a:spAutoFit/>
            </a:bodyPr>
            <a:lstStyle/>
            <a:p>
              <a:r>
                <a:rPr lang="de-DE" sz="1200" b="1" dirty="0" smtClean="0"/>
                <a:t>KO</a:t>
              </a:r>
              <a:endParaRPr lang="en-US" sz="1200" b="1" dirty="0"/>
            </a:p>
          </p:txBody>
        </p:sp>
      </p:grpSp>
      <p:sp>
        <p:nvSpPr>
          <p:cNvPr id="20" name="Textfeld 19"/>
          <p:cNvSpPr txBox="1"/>
          <p:nvPr/>
        </p:nvSpPr>
        <p:spPr>
          <a:xfrm>
            <a:off x="315281" y="3960540"/>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b</a:t>
            </a:r>
          </a:p>
        </p:txBody>
      </p:sp>
      <p:pic>
        <p:nvPicPr>
          <p:cNvPr id="9" name="Picture 3" descr="\\MITMKSTR1\MED3-Projekte\ELLF\Greif\Enric Redondo\Data\RNAseq\K562 ZBTB7A KO\Graphs\New graphs\HK1_expr_KOvsW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363" y="8053808"/>
            <a:ext cx="1980000" cy="19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ITMKSTR1\MED3-Projekte\ELLF\Greif\Enric Redondo\Data\RNAseq\K562 ZBTB7A KO\Graphs\New graphs\PFKM_expr_KOvsW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27784" y="10261460"/>
            <a:ext cx="1980000" cy="198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MITMKSTR1\MED3-Projekte\ELLF\Greif\Enric Redondo\Data\RNAseq\K562 ZBTB7A KO\Graphs\New graphs\good y axis\PFKP_expr_KOvsWT.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32363" y="10261460"/>
            <a:ext cx="1980000" cy="1980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MITMKSTR1\MED3-Projekte\ELLF\Greif\Enric Redondo\Data\RNAseq\K562 ZBTB7A KO\Graphs\New graphs\good y axis\PKM_expr_KOvsWT.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7784" y="8053808"/>
            <a:ext cx="1980000" cy="198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eredondo\AppData\Local\Microsoft\Windows\Temporary Internet Files\Content.Outlook\V5SCYV2C\KOvsWT_volcano_final.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27784" y="792188"/>
            <a:ext cx="4536000" cy="3240000"/>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2"/>
          </p:nvPr>
        </p:nvSpPr>
        <p:spPr>
          <a:xfrm>
            <a:off x="6732240" y="13635037"/>
            <a:ext cx="2133600" cy="766763"/>
          </a:xfrm>
        </p:spPr>
        <p:txBody>
          <a:bodyPr/>
          <a:lstStyle/>
          <a:p>
            <a:fld id="{EBBF8CF2-4D53-4CDB-845D-F18BBE01F0C8}" type="slidenum">
              <a:rPr lang="de-DE" sz="1600" smtClean="0"/>
              <a:t>6</a:t>
            </a:fld>
            <a:endParaRPr lang="de-DE" sz="1600" dirty="0"/>
          </a:p>
        </p:txBody>
      </p:sp>
    </p:spTree>
    <p:extLst>
      <p:ext uri="{BB962C8B-B14F-4D97-AF65-F5344CB8AC3E}">
        <p14:creationId xmlns:p14="http://schemas.microsoft.com/office/powerpoint/2010/main" val="4239314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15281" y="8137004"/>
            <a:ext cx="8403007" cy="1200329"/>
          </a:xfrm>
          <a:prstGeom prst="rect">
            <a:avLst/>
          </a:prstGeom>
          <a:noFill/>
        </p:spPr>
        <p:txBody>
          <a:bodyPr wrap="square" rtlCol="0">
            <a:spAutoFit/>
          </a:bodyPr>
          <a:lstStyle/>
          <a:p>
            <a:pPr algn="just"/>
            <a:r>
              <a:rPr lang="en-US" b="1" dirty="0" smtClean="0">
                <a:latin typeface="Arial" panose="020B0604020202020204" pitchFamily="34" charset="0"/>
                <a:cs typeface="Arial" panose="020B0604020202020204" pitchFamily="34" charset="0"/>
              </a:rPr>
              <a:t>Supplementary</a:t>
            </a:r>
            <a:r>
              <a:rPr lang="de-DE"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Figure 3. ZBTB7A binding of target genes. </a:t>
            </a:r>
            <a:r>
              <a:rPr lang="en-US" dirty="0" smtClean="0">
                <a:latin typeface="Arial" panose="020B0604020202020204" pitchFamily="34" charset="0"/>
                <a:cs typeface="Arial" panose="020B0604020202020204" pitchFamily="34" charset="0"/>
              </a:rPr>
              <a:t>ZBTB7A </a:t>
            </a:r>
            <a:r>
              <a:rPr lang="en-US" dirty="0" err="1" smtClean="0">
                <a:latin typeface="Arial" panose="020B0604020202020204" pitchFamily="34" charset="0"/>
                <a:cs typeface="Arial" panose="020B0604020202020204" pitchFamily="34" charset="0"/>
              </a:rPr>
              <a:t>ChIP-Seq</a:t>
            </a:r>
            <a:r>
              <a:rPr lang="en-US" dirty="0">
                <a:latin typeface="Arial" panose="020B0604020202020204" pitchFamily="34" charset="0"/>
                <a:cs typeface="Arial" panose="020B0604020202020204" pitchFamily="34" charset="0"/>
              </a:rPr>
              <a:t> (ENCSR000BME</a:t>
            </a:r>
            <a:r>
              <a:rPr lang="en-US" dirty="0" smtClean="0">
                <a:latin typeface="Arial" panose="020B0604020202020204" pitchFamily="34" charset="0"/>
                <a:cs typeface="Arial" panose="020B0604020202020204" pitchFamily="34" charset="0"/>
              </a:rPr>
              <a:t>) including enhancer and promoters form </a:t>
            </a:r>
            <a:r>
              <a:rPr lang="en-US" dirty="0" err="1" smtClean="0">
                <a:latin typeface="Arial" panose="020B0604020202020204" pitchFamily="34" charset="0"/>
                <a:cs typeface="Arial" panose="020B0604020202020204" pitchFamily="34" charset="0"/>
              </a:rPr>
              <a:t>GeneHancer</a:t>
            </a:r>
            <a:r>
              <a:rPr lang="en-US" dirty="0" smtClean="0">
                <a:latin typeface="Arial" panose="020B0604020202020204" pitchFamily="34" charset="0"/>
                <a:cs typeface="Arial" panose="020B0604020202020204" pitchFamily="34" charset="0"/>
              </a:rPr>
              <a:t> representing the fold change over control </a:t>
            </a:r>
            <a:r>
              <a:rPr lang="en-US" dirty="0">
                <a:latin typeface="Arial" panose="020B0604020202020204" pitchFamily="34" charset="0"/>
                <a:cs typeface="Arial" panose="020B0604020202020204" pitchFamily="34" charset="0"/>
              </a:rPr>
              <a:t>pool for </a:t>
            </a:r>
            <a:r>
              <a:rPr lang="en-US" i="1" dirty="0" smtClean="0">
                <a:latin typeface="Arial" panose="020B0604020202020204" pitchFamily="34" charset="0"/>
                <a:cs typeface="Arial" panose="020B0604020202020204" pitchFamily="34" charset="0"/>
              </a:rPr>
              <a:t>ENO2 </a:t>
            </a:r>
            <a:r>
              <a:rPr lang="en-US" dirty="0" smtClean="0">
                <a:latin typeface="Arial" panose="020B0604020202020204" pitchFamily="34" charset="0"/>
                <a:cs typeface="Arial" panose="020B0604020202020204" pitchFamily="34" charset="0"/>
              </a:rPr>
              <a:t>(a), </a:t>
            </a:r>
            <a:r>
              <a:rPr lang="en-US" i="1" dirty="0" smtClean="0">
                <a:latin typeface="Arial" panose="020B0604020202020204" pitchFamily="34" charset="0"/>
                <a:cs typeface="Arial" panose="020B0604020202020204" pitchFamily="34" charset="0"/>
              </a:rPr>
              <a:t>SLC2A1</a:t>
            </a:r>
            <a:r>
              <a:rPr lang="en-US" dirty="0" smtClean="0">
                <a:latin typeface="Arial" panose="020B0604020202020204" pitchFamily="34" charset="0"/>
                <a:cs typeface="Arial" panose="020B0604020202020204" pitchFamily="34" charset="0"/>
              </a:rPr>
              <a:t> (b), </a:t>
            </a:r>
            <a:r>
              <a:rPr lang="en-US" i="1" dirty="0" smtClean="0">
                <a:latin typeface="Arial" panose="020B0604020202020204" pitchFamily="34" charset="0"/>
                <a:cs typeface="Arial" panose="020B0604020202020204" pitchFamily="34" charset="0"/>
              </a:rPr>
              <a:t>SLC2A3</a:t>
            </a:r>
            <a:r>
              <a:rPr lang="en-US" dirty="0" smtClean="0">
                <a:latin typeface="Arial" panose="020B0604020202020204" pitchFamily="34" charset="0"/>
                <a:cs typeface="Arial" panose="020B0604020202020204" pitchFamily="34" charset="0"/>
              </a:rPr>
              <a:t> (c) </a:t>
            </a:r>
            <a:r>
              <a:rPr lang="en-US" i="1" dirty="0" smtClean="0">
                <a:latin typeface="Arial" panose="020B0604020202020204" pitchFamily="34" charset="0"/>
                <a:cs typeface="Arial" panose="020B0604020202020204" pitchFamily="34" charset="0"/>
              </a:rPr>
              <a:t>PGM2</a:t>
            </a:r>
            <a:r>
              <a:rPr lang="en-US" dirty="0" smtClean="0">
                <a:latin typeface="Arial" panose="020B0604020202020204" pitchFamily="34" charset="0"/>
                <a:cs typeface="Arial" panose="020B0604020202020204" pitchFamily="34" charset="0"/>
              </a:rPr>
              <a:t>, (d) </a:t>
            </a:r>
            <a:r>
              <a:rPr lang="en-US" i="1" dirty="0" smtClean="0">
                <a:latin typeface="Arial" panose="020B0604020202020204" pitchFamily="34" charset="0"/>
                <a:cs typeface="Arial" panose="020B0604020202020204" pitchFamily="34" charset="0"/>
              </a:rPr>
              <a:t>PGM3.</a:t>
            </a:r>
            <a:endParaRPr lang="de-DE" i="1" dirty="0">
              <a:latin typeface="Arial" panose="020B0604020202020204" pitchFamily="34" charset="0"/>
              <a:cs typeface="Arial" panose="020B0604020202020204" pitchFamily="34" charset="0"/>
            </a:endParaRPr>
          </a:p>
        </p:txBody>
      </p:sp>
      <p:sp>
        <p:nvSpPr>
          <p:cNvPr id="10" name="Textfeld 9"/>
          <p:cNvSpPr txBox="1"/>
          <p:nvPr/>
        </p:nvSpPr>
        <p:spPr>
          <a:xfrm>
            <a:off x="315281" y="864196"/>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a</a:t>
            </a:r>
          </a:p>
        </p:txBody>
      </p:sp>
      <p:sp>
        <p:nvSpPr>
          <p:cNvPr id="12" name="Textfeld 11"/>
          <p:cNvSpPr txBox="1"/>
          <p:nvPr/>
        </p:nvSpPr>
        <p:spPr>
          <a:xfrm>
            <a:off x="315281" y="3744516"/>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c</a:t>
            </a:r>
          </a:p>
        </p:txBody>
      </p:sp>
      <p:sp>
        <p:nvSpPr>
          <p:cNvPr id="14" name="Textfeld 13"/>
          <p:cNvSpPr txBox="1"/>
          <p:nvPr/>
        </p:nvSpPr>
        <p:spPr>
          <a:xfrm>
            <a:off x="315281" y="2232348"/>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b</a:t>
            </a:r>
          </a:p>
        </p:txBody>
      </p:sp>
      <p:sp>
        <p:nvSpPr>
          <p:cNvPr id="21" name="Textfeld 20"/>
          <p:cNvSpPr txBox="1"/>
          <p:nvPr/>
        </p:nvSpPr>
        <p:spPr>
          <a:xfrm>
            <a:off x="315281" y="6523211"/>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e</a:t>
            </a:r>
          </a:p>
        </p:txBody>
      </p:sp>
      <p:sp>
        <p:nvSpPr>
          <p:cNvPr id="22" name="Textfeld 21"/>
          <p:cNvSpPr txBox="1"/>
          <p:nvPr/>
        </p:nvSpPr>
        <p:spPr>
          <a:xfrm>
            <a:off x="315281" y="5011043"/>
            <a:ext cx="372218" cy="461665"/>
          </a:xfrm>
          <a:prstGeom prst="rect">
            <a:avLst/>
          </a:prstGeom>
          <a:noFill/>
        </p:spPr>
        <p:txBody>
          <a:bodyPr wrap="none" rtlCol="0">
            <a:spAutoFit/>
          </a:bodyPr>
          <a:lstStyle/>
          <a:p>
            <a:r>
              <a:rPr lang="de-DE" sz="2400" b="1" dirty="0" smtClean="0">
                <a:latin typeface="Arial" panose="020B0604020202020204" pitchFamily="34" charset="0"/>
                <a:cs typeface="Arial" panose="020B0604020202020204" pitchFamily="34" charset="0"/>
              </a:rPr>
              <a:t>d</a:t>
            </a:r>
            <a:endParaRPr lang="de-DE" sz="2400" b="1" dirty="0">
              <a:latin typeface="Arial" panose="020B0604020202020204" pitchFamily="34" charset="0"/>
              <a:cs typeface="Arial" panose="020B0604020202020204" pitchFamily="34" charset="0"/>
            </a:endParaRPr>
          </a:p>
        </p:txBody>
      </p:sp>
      <p:pic>
        <p:nvPicPr>
          <p:cNvPr id="20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416" y="6984875"/>
            <a:ext cx="7200000" cy="841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416" y="5688732"/>
            <a:ext cx="7200000" cy="538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416" y="4206180"/>
            <a:ext cx="7200000" cy="462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416" y="2709690"/>
            <a:ext cx="7200000" cy="689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8"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6416" y="984573"/>
            <a:ext cx="7200000" cy="992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liennummernplatzhalter 1"/>
          <p:cNvSpPr>
            <a:spLocks noGrp="1"/>
          </p:cNvSpPr>
          <p:nvPr>
            <p:ph type="sldNum" sz="quarter" idx="12"/>
          </p:nvPr>
        </p:nvSpPr>
        <p:spPr/>
        <p:txBody>
          <a:bodyPr/>
          <a:lstStyle/>
          <a:p>
            <a:fld id="{EBBF8CF2-4D53-4CDB-845D-F18BBE01F0C8}" type="slidenum">
              <a:rPr lang="de-DE" sz="1600" smtClean="0"/>
              <a:t>7</a:t>
            </a:fld>
            <a:endParaRPr lang="de-DE" dirty="0"/>
          </a:p>
        </p:txBody>
      </p:sp>
    </p:spTree>
    <p:extLst>
      <p:ext uri="{BB962C8B-B14F-4D97-AF65-F5344CB8AC3E}">
        <p14:creationId xmlns:p14="http://schemas.microsoft.com/office/powerpoint/2010/main" val="4161803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922" y="1300162"/>
            <a:ext cx="3355975" cy="257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feld 3"/>
          <p:cNvSpPr txBox="1"/>
          <p:nvPr/>
        </p:nvSpPr>
        <p:spPr>
          <a:xfrm>
            <a:off x="345457" y="9972044"/>
            <a:ext cx="8403007" cy="1754326"/>
          </a:xfrm>
          <a:prstGeom prst="rect">
            <a:avLst/>
          </a:prstGeom>
          <a:noFill/>
        </p:spPr>
        <p:txBody>
          <a:bodyPr wrap="square" rtlCol="0">
            <a:spAutoFit/>
          </a:bodyPr>
          <a:lstStyle/>
          <a:p>
            <a:pPr algn="just"/>
            <a:r>
              <a:rPr lang="en-US" b="1" dirty="0" smtClean="0">
                <a:latin typeface="Arial" panose="020B0604020202020204" pitchFamily="34" charset="0"/>
                <a:cs typeface="Arial" panose="020B0604020202020204" pitchFamily="34" charset="0"/>
              </a:rPr>
              <a:t>Supplementary</a:t>
            </a:r>
            <a:r>
              <a:rPr lang="de-DE"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Figure 4. ZBTB7A regulates glycolysis in K562</a:t>
            </a:r>
            <a:r>
              <a:rPr lang="en-US" dirty="0" smtClean="0">
                <a:latin typeface="Arial" panose="020B0604020202020204" pitchFamily="34" charset="0"/>
                <a:cs typeface="Arial" panose="020B0604020202020204" pitchFamily="34" charset="0"/>
              </a:rPr>
              <a:t> (a) Representation of the parameters calculated from the ECAR. (b) Non-glycolytic acidification. (c) Glycolysis</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(d) </a:t>
            </a:r>
            <a:r>
              <a:rPr lang="en-US" dirty="0">
                <a:latin typeface="Arial" panose="020B0604020202020204" pitchFamily="34" charset="0"/>
                <a:cs typeface="Arial" panose="020B0604020202020204" pitchFamily="34" charset="0"/>
              </a:rPr>
              <a:t>Cell counts over a period of ten days under 2DG treatment [2mM]. </a:t>
            </a:r>
            <a:r>
              <a:rPr lang="en-US" dirty="0" smtClean="0">
                <a:latin typeface="Arial" panose="020B0604020202020204" pitchFamily="34" charset="0"/>
                <a:cs typeface="Arial" panose="020B0604020202020204" pitchFamily="34" charset="0"/>
              </a:rPr>
              <a:t>(e) Oxygen </a:t>
            </a:r>
            <a:r>
              <a:rPr lang="en-US" dirty="0">
                <a:latin typeface="Arial" panose="020B0604020202020204" pitchFamily="34" charset="0"/>
                <a:cs typeface="Arial" panose="020B0604020202020204" pitchFamily="34" charset="0"/>
              </a:rPr>
              <a:t>consumption in the same set of experiments over a period of 80min. Mean ± </a:t>
            </a:r>
            <a:r>
              <a:rPr lang="en-US" dirty="0" err="1">
                <a:latin typeface="Arial" panose="020B0604020202020204" pitchFamily="34" charset="0"/>
                <a:cs typeface="Arial" panose="020B0604020202020204" pitchFamily="34" charset="0"/>
              </a:rPr>
              <a:t>s.d.</a:t>
            </a:r>
            <a:r>
              <a:rPr lang="en-US" dirty="0">
                <a:latin typeface="Arial" panose="020B0604020202020204" pitchFamily="34" charset="0"/>
                <a:cs typeface="Arial" panose="020B0604020202020204" pitchFamily="34" charset="0"/>
              </a:rPr>
              <a:t> are given for three independent experiments. *p-value&lt;0.05 compared </a:t>
            </a:r>
            <a:r>
              <a:rPr lang="en-US" dirty="0" smtClean="0">
                <a:latin typeface="Arial" panose="020B0604020202020204" pitchFamily="34" charset="0"/>
                <a:cs typeface="Arial" panose="020B0604020202020204" pitchFamily="34" charset="0"/>
              </a:rPr>
              <a:t>to control cells.</a:t>
            </a:r>
            <a:endParaRPr lang="de-DE" dirty="0">
              <a:latin typeface="Arial" panose="020B0604020202020204" pitchFamily="34" charset="0"/>
              <a:cs typeface="Arial" panose="020B0604020202020204" pitchFamily="34" charset="0"/>
            </a:endParaRPr>
          </a:p>
        </p:txBody>
      </p:sp>
      <p:sp>
        <p:nvSpPr>
          <p:cNvPr id="5" name="Textfeld 4"/>
          <p:cNvSpPr txBox="1"/>
          <p:nvPr/>
        </p:nvSpPr>
        <p:spPr>
          <a:xfrm>
            <a:off x="540656" y="839191"/>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a</a:t>
            </a:r>
            <a:endParaRPr lang="de-DE" b="1" dirty="0">
              <a:latin typeface="Arial" panose="020B0604020202020204" pitchFamily="34" charset="0"/>
              <a:cs typeface="Arial" panose="020B0604020202020204" pitchFamily="34" charset="0"/>
            </a:endParaRPr>
          </a:p>
        </p:txBody>
      </p:sp>
      <p:sp>
        <p:nvSpPr>
          <p:cNvPr id="6" name="Textfeld 5"/>
          <p:cNvSpPr txBox="1"/>
          <p:nvPr/>
        </p:nvSpPr>
        <p:spPr>
          <a:xfrm>
            <a:off x="540656" y="4104556"/>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c</a:t>
            </a:r>
          </a:p>
        </p:txBody>
      </p:sp>
      <p:sp>
        <p:nvSpPr>
          <p:cNvPr id="10" name="Textfeld 9"/>
          <p:cNvSpPr txBox="1"/>
          <p:nvPr/>
        </p:nvSpPr>
        <p:spPr>
          <a:xfrm>
            <a:off x="4365327" y="4104556"/>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d</a:t>
            </a:r>
          </a:p>
        </p:txBody>
      </p:sp>
      <p:sp>
        <p:nvSpPr>
          <p:cNvPr id="14" name="Textfeld 13"/>
          <p:cNvSpPr txBox="1"/>
          <p:nvPr/>
        </p:nvSpPr>
        <p:spPr>
          <a:xfrm>
            <a:off x="540656" y="7133006"/>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e</a:t>
            </a:r>
          </a:p>
        </p:txBody>
      </p:sp>
      <p:sp>
        <p:nvSpPr>
          <p:cNvPr id="16" name="Textfeld 15"/>
          <p:cNvSpPr txBox="1"/>
          <p:nvPr/>
        </p:nvSpPr>
        <p:spPr>
          <a:xfrm>
            <a:off x="4365327" y="839191"/>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b</a:t>
            </a:r>
          </a:p>
        </p:txBody>
      </p:sp>
      <p:sp>
        <p:nvSpPr>
          <p:cNvPr id="22" name="Rechteck 21"/>
          <p:cNvSpPr/>
          <p:nvPr/>
        </p:nvSpPr>
        <p:spPr>
          <a:xfrm>
            <a:off x="1549889" y="2293678"/>
            <a:ext cx="698632" cy="928613"/>
          </a:xfrm>
          <a:prstGeom prst="rect">
            <a:avLst/>
          </a:prstGeom>
          <a:solidFill>
            <a:srgbClr val="00B0F0">
              <a:alpha val="48000"/>
            </a:srgb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hteck 22"/>
          <p:cNvSpPr/>
          <p:nvPr/>
        </p:nvSpPr>
        <p:spPr>
          <a:xfrm>
            <a:off x="1159216" y="3222291"/>
            <a:ext cx="2241432" cy="118755"/>
          </a:xfrm>
          <a:prstGeom prst="rect">
            <a:avLst/>
          </a:prstGeom>
          <a:solidFill>
            <a:srgbClr val="C00000">
              <a:alpha val="38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hteck 23"/>
          <p:cNvSpPr/>
          <p:nvPr/>
        </p:nvSpPr>
        <p:spPr>
          <a:xfrm>
            <a:off x="2270935" y="1870682"/>
            <a:ext cx="697665" cy="1351609"/>
          </a:xfrm>
          <a:prstGeom prst="rect">
            <a:avLst/>
          </a:prstGeom>
          <a:solidFill>
            <a:schemeClr val="accent3">
              <a:alpha val="63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5" name="Geschweifte Klammer rechts 24"/>
          <p:cNvSpPr/>
          <p:nvPr/>
        </p:nvSpPr>
        <p:spPr>
          <a:xfrm flipH="1">
            <a:off x="2161390" y="1871981"/>
            <a:ext cx="87130" cy="432375"/>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Textfeld 25"/>
          <p:cNvSpPr txBox="1"/>
          <p:nvPr/>
        </p:nvSpPr>
        <p:spPr>
          <a:xfrm>
            <a:off x="1582232" y="1880353"/>
            <a:ext cx="666288" cy="338554"/>
          </a:xfrm>
          <a:prstGeom prst="rect">
            <a:avLst/>
          </a:prstGeom>
          <a:noFill/>
        </p:spPr>
        <p:txBody>
          <a:bodyPr wrap="square" rtlCol="0">
            <a:spAutoFit/>
          </a:bodyPr>
          <a:lstStyle/>
          <a:p>
            <a:r>
              <a:rPr lang="de-DE" sz="800" dirty="0" err="1" smtClean="0">
                <a:latin typeface="Arial" panose="020B0604020202020204" pitchFamily="34" charset="0"/>
                <a:cs typeface="Arial" panose="020B0604020202020204" pitchFamily="34" charset="0"/>
              </a:rPr>
              <a:t>Glycolytic</a:t>
            </a:r>
            <a:r>
              <a:rPr lang="de-DE" sz="800" dirty="0" smtClean="0">
                <a:latin typeface="Arial" panose="020B0604020202020204" pitchFamily="34" charset="0"/>
                <a:cs typeface="Arial" panose="020B0604020202020204" pitchFamily="34" charset="0"/>
              </a:rPr>
              <a:t> </a:t>
            </a:r>
          </a:p>
          <a:p>
            <a:pPr algn="ctr"/>
            <a:r>
              <a:rPr lang="de-DE" sz="800" dirty="0" smtClean="0">
                <a:latin typeface="Arial" panose="020B0604020202020204" pitchFamily="34" charset="0"/>
                <a:cs typeface="Arial" panose="020B0604020202020204" pitchFamily="34" charset="0"/>
              </a:rPr>
              <a:t>Reserve</a:t>
            </a:r>
            <a:endParaRPr lang="en-US" sz="800" dirty="0">
              <a:latin typeface="Arial" panose="020B0604020202020204" pitchFamily="34" charset="0"/>
              <a:cs typeface="Arial" panose="020B0604020202020204" pitchFamily="34" charset="0"/>
            </a:endParaRPr>
          </a:p>
        </p:txBody>
      </p:sp>
      <p:sp>
        <p:nvSpPr>
          <p:cNvPr id="27" name="Textfeld 26"/>
          <p:cNvSpPr txBox="1"/>
          <p:nvPr/>
        </p:nvSpPr>
        <p:spPr>
          <a:xfrm>
            <a:off x="2232547" y="2458693"/>
            <a:ext cx="652743" cy="338554"/>
          </a:xfrm>
          <a:prstGeom prst="rect">
            <a:avLst/>
          </a:prstGeom>
          <a:noFill/>
        </p:spPr>
        <p:txBody>
          <a:bodyPr wrap="none" rtlCol="0">
            <a:spAutoFit/>
          </a:bodyPr>
          <a:lstStyle/>
          <a:p>
            <a:r>
              <a:rPr lang="de-DE" sz="800" dirty="0" err="1" smtClean="0">
                <a:latin typeface="Arial" panose="020B0604020202020204" pitchFamily="34" charset="0"/>
                <a:cs typeface="Arial" panose="020B0604020202020204" pitchFamily="34" charset="0"/>
              </a:rPr>
              <a:t>Glycolytic</a:t>
            </a:r>
            <a:r>
              <a:rPr lang="de-DE" sz="800" dirty="0" smtClean="0">
                <a:latin typeface="Arial" panose="020B0604020202020204" pitchFamily="34" charset="0"/>
                <a:cs typeface="Arial" panose="020B0604020202020204" pitchFamily="34" charset="0"/>
              </a:rPr>
              <a:t> </a:t>
            </a:r>
          </a:p>
          <a:p>
            <a:pPr algn="ctr"/>
            <a:r>
              <a:rPr lang="de-DE" sz="800" dirty="0" err="1" smtClean="0">
                <a:latin typeface="Arial" panose="020B0604020202020204" pitchFamily="34" charset="0"/>
                <a:cs typeface="Arial" panose="020B0604020202020204" pitchFamily="34" charset="0"/>
              </a:rPr>
              <a:t>Capacity</a:t>
            </a:r>
            <a:endParaRPr lang="en-US" sz="800" dirty="0">
              <a:latin typeface="Arial" panose="020B0604020202020204" pitchFamily="34" charset="0"/>
              <a:cs typeface="Arial" panose="020B0604020202020204" pitchFamily="34" charset="0"/>
            </a:endParaRPr>
          </a:p>
        </p:txBody>
      </p:sp>
      <p:sp>
        <p:nvSpPr>
          <p:cNvPr id="28" name="Textfeld 27"/>
          <p:cNvSpPr txBox="1"/>
          <p:nvPr/>
        </p:nvSpPr>
        <p:spPr>
          <a:xfrm>
            <a:off x="1594396" y="2797247"/>
            <a:ext cx="646331" cy="215444"/>
          </a:xfrm>
          <a:prstGeom prst="rect">
            <a:avLst/>
          </a:prstGeom>
          <a:noFill/>
        </p:spPr>
        <p:txBody>
          <a:bodyPr wrap="none" rtlCol="0">
            <a:spAutoFit/>
          </a:bodyPr>
          <a:lstStyle/>
          <a:p>
            <a:r>
              <a:rPr lang="de-DE" sz="800" dirty="0" err="1" smtClean="0">
                <a:latin typeface="Arial" panose="020B0604020202020204" pitchFamily="34" charset="0"/>
                <a:cs typeface="Arial" panose="020B0604020202020204" pitchFamily="34" charset="0"/>
              </a:rPr>
              <a:t>Glycolysis</a:t>
            </a:r>
            <a:endParaRPr lang="en-US" sz="800" dirty="0">
              <a:latin typeface="Arial" panose="020B0604020202020204" pitchFamily="34" charset="0"/>
              <a:cs typeface="Arial" panose="020B0604020202020204" pitchFamily="34" charset="0"/>
            </a:endParaRPr>
          </a:p>
        </p:txBody>
      </p:sp>
      <p:sp>
        <p:nvSpPr>
          <p:cNvPr id="29" name="Textfeld 28"/>
          <p:cNvSpPr txBox="1"/>
          <p:nvPr/>
        </p:nvSpPr>
        <p:spPr>
          <a:xfrm>
            <a:off x="1600448" y="3178866"/>
            <a:ext cx="1402948" cy="215444"/>
          </a:xfrm>
          <a:prstGeom prst="rect">
            <a:avLst/>
          </a:prstGeom>
          <a:noFill/>
        </p:spPr>
        <p:txBody>
          <a:bodyPr wrap="none" rtlCol="0">
            <a:spAutoFit/>
          </a:bodyPr>
          <a:lstStyle/>
          <a:p>
            <a:r>
              <a:rPr lang="de-DE" sz="800" dirty="0" smtClean="0">
                <a:latin typeface="Arial" panose="020B0604020202020204" pitchFamily="34" charset="0"/>
                <a:cs typeface="Arial" panose="020B0604020202020204" pitchFamily="34" charset="0"/>
              </a:rPr>
              <a:t>Non-</a:t>
            </a:r>
            <a:r>
              <a:rPr lang="de-DE" sz="800" dirty="0" err="1" smtClean="0">
                <a:latin typeface="Arial" panose="020B0604020202020204" pitchFamily="34" charset="0"/>
                <a:cs typeface="Arial" panose="020B0604020202020204" pitchFamily="34" charset="0"/>
              </a:rPr>
              <a:t>glycolytic</a:t>
            </a:r>
            <a:r>
              <a:rPr lang="de-DE" sz="800" dirty="0" smtClean="0">
                <a:latin typeface="Arial" panose="020B0604020202020204" pitchFamily="34" charset="0"/>
                <a:cs typeface="Arial" panose="020B0604020202020204" pitchFamily="34" charset="0"/>
              </a:rPr>
              <a:t> </a:t>
            </a:r>
            <a:r>
              <a:rPr lang="de-DE" sz="800" dirty="0" err="1" smtClean="0">
                <a:latin typeface="Arial" panose="020B0604020202020204" pitchFamily="34" charset="0"/>
                <a:cs typeface="Arial" panose="020B0604020202020204" pitchFamily="34" charset="0"/>
              </a:rPr>
              <a:t>Acidification</a:t>
            </a:r>
            <a:endParaRPr lang="en-US" sz="800" dirty="0">
              <a:latin typeface="Arial" panose="020B0604020202020204" pitchFamily="34" charset="0"/>
              <a:cs typeface="Arial" panose="020B0604020202020204" pitchFamily="34" charset="0"/>
            </a:endParaRP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8759" y="1382565"/>
            <a:ext cx="3349625" cy="228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272" y="4435455"/>
            <a:ext cx="3403600" cy="221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liennummernplatzhalter 2"/>
          <p:cNvSpPr>
            <a:spLocks noGrp="1"/>
          </p:cNvSpPr>
          <p:nvPr>
            <p:ph type="sldNum" sz="quarter" idx="12"/>
          </p:nvPr>
        </p:nvSpPr>
        <p:spPr/>
        <p:txBody>
          <a:bodyPr/>
          <a:lstStyle/>
          <a:p>
            <a:fld id="{EBBF8CF2-4D53-4CDB-845D-F18BBE01F0C8}" type="slidenum">
              <a:rPr lang="de-DE" sz="1600" smtClean="0"/>
              <a:t>8</a:t>
            </a:fld>
            <a:endParaRPr lang="de-DE" dirty="0"/>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889" y="7433631"/>
            <a:ext cx="3405187" cy="253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2881" y="4470698"/>
            <a:ext cx="3365500" cy="235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91761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351364" y="1113579"/>
            <a:ext cx="35618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a</a:t>
            </a:r>
          </a:p>
        </p:txBody>
      </p:sp>
      <p:sp>
        <p:nvSpPr>
          <p:cNvPr id="7" name="Textfeld 6"/>
          <p:cNvSpPr txBox="1"/>
          <p:nvPr/>
        </p:nvSpPr>
        <p:spPr>
          <a:xfrm>
            <a:off x="4799919" y="1113579"/>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b</a:t>
            </a:r>
          </a:p>
        </p:txBody>
      </p:sp>
      <p:sp>
        <p:nvSpPr>
          <p:cNvPr id="11" name="Textfeld 10"/>
          <p:cNvSpPr txBox="1"/>
          <p:nvPr/>
        </p:nvSpPr>
        <p:spPr>
          <a:xfrm>
            <a:off x="351364" y="5040660"/>
            <a:ext cx="356188" cy="461665"/>
          </a:xfrm>
          <a:prstGeom prst="rect">
            <a:avLst/>
          </a:prstGeom>
          <a:noFill/>
        </p:spPr>
        <p:txBody>
          <a:bodyPr wrap="none" rtlCol="0">
            <a:spAutoFit/>
          </a:bodyPr>
          <a:lstStyle/>
          <a:p>
            <a:r>
              <a:rPr lang="de-DE" sz="2400" b="1" dirty="0" smtClean="0">
                <a:latin typeface="Arial" panose="020B0604020202020204" pitchFamily="34" charset="0"/>
                <a:cs typeface="Arial" panose="020B0604020202020204" pitchFamily="34" charset="0"/>
              </a:rPr>
              <a:t>c</a:t>
            </a:r>
            <a:endParaRPr lang="de-DE" sz="2400" b="1" dirty="0">
              <a:latin typeface="Arial" panose="020B0604020202020204" pitchFamily="34" charset="0"/>
              <a:cs typeface="Arial" panose="020B0604020202020204" pitchFamily="34" charset="0"/>
            </a:endParaRPr>
          </a:p>
        </p:txBody>
      </p:sp>
      <p:sp>
        <p:nvSpPr>
          <p:cNvPr id="10" name="Textfeld 9"/>
          <p:cNvSpPr txBox="1"/>
          <p:nvPr/>
        </p:nvSpPr>
        <p:spPr>
          <a:xfrm>
            <a:off x="453925" y="12226359"/>
            <a:ext cx="8403007" cy="2031325"/>
          </a:xfrm>
          <a:prstGeom prst="rect">
            <a:avLst/>
          </a:prstGeom>
          <a:noFill/>
        </p:spPr>
        <p:txBody>
          <a:bodyPr wrap="square" rtlCol="0">
            <a:spAutoFit/>
          </a:bodyPr>
          <a:lstStyle/>
          <a:p>
            <a:pPr algn="just"/>
            <a:r>
              <a:rPr lang="en-US" b="1" dirty="0" smtClean="0">
                <a:latin typeface="Arial" panose="020B0604020202020204" pitchFamily="34" charset="0"/>
                <a:cs typeface="Arial" panose="020B0604020202020204" pitchFamily="34" charset="0"/>
              </a:rPr>
              <a:t>Supplementary</a:t>
            </a:r>
            <a:r>
              <a:rPr lang="de-DE"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Figure 5. </a:t>
            </a:r>
            <a:r>
              <a:rPr lang="de-DE" b="1" dirty="0" smtClean="0">
                <a:latin typeface="Arial" panose="020B0604020202020204" pitchFamily="34" charset="0"/>
                <a:cs typeface="Arial" panose="020B0604020202020204" pitchFamily="34" charset="0"/>
              </a:rPr>
              <a:t>2DG </a:t>
            </a:r>
            <a:r>
              <a:rPr lang="de-DE" b="1" dirty="0" err="1" smtClean="0">
                <a:latin typeface="Arial" panose="020B0604020202020204" pitchFamily="34" charset="0"/>
                <a:cs typeface="Arial" panose="020B0604020202020204" pitchFamily="34" charset="0"/>
              </a:rPr>
              <a:t>inhibits</a:t>
            </a:r>
            <a:r>
              <a:rPr lang="de-DE" b="1" dirty="0" smtClean="0">
                <a:latin typeface="Arial" panose="020B0604020202020204" pitchFamily="34" charset="0"/>
                <a:cs typeface="Arial" panose="020B0604020202020204" pitchFamily="34" charset="0"/>
              </a:rPr>
              <a:t> </a:t>
            </a:r>
            <a:r>
              <a:rPr lang="de-DE" b="1" dirty="0" err="1" smtClean="0">
                <a:latin typeface="Arial" panose="020B0604020202020204" pitchFamily="34" charset="0"/>
                <a:cs typeface="Arial" panose="020B0604020202020204" pitchFamily="34" charset="0"/>
              </a:rPr>
              <a:t>the</a:t>
            </a:r>
            <a:r>
              <a:rPr lang="de-DE" b="1" dirty="0" smtClean="0">
                <a:latin typeface="Arial" panose="020B0604020202020204" pitchFamily="34" charset="0"/>
                <a:cs typeface="Arial" panose="020B0604020202020204" pitchFamily="34" charset="0"/>
              </a:rPr>
              <a:t> </a:t>
            </a:r>
            <a:r>
              <a:rPr lang="de-DE" b="1" dirty="0" err="1" smtClean="0">
                <a:latin typeface="Arial" panose="020B0604020202020204" pitchFamily="34" charset="0"/>
                <a:cs typeface="Arial" panose="020B0604020202020204" pitchFamily="34" charset="0"/>
              </a:rPr>
              <a:t>growth</a:t>
            </a:r>
            <a:r>
              <a:rPr lang="de-DE" b="1" dirty="0" smtClean="0">
                <a:latin typeface="Arial" panose="020B0604020202020204" pitchFamily="34" charset="0"/>
                <a:cs typeface="Arial" panose="020B0604020202020204" pitchFamily="34" charset="0"/>
              </a:rPr>
              <a:t> </a:t>
            </a:r>
            <a:r>
              <a:rPr lang="de-DE" b="1" dirty="0" err="1" smtClean="0">
                <a:latin typeface="Arial" panose="020B0604020202020204" pitchFamily="34" charset="0"/>
                <a:cs typeface="Arial" panose="020B0604020202020204" pitchFamily="34" charset="0"/>
              </a:rPr>
              <a:t>of</a:t>
            </a:r>
            <a:r>
              <a:rPr lang="de-DE" b="1" dirty="0" smtClean="0">
                <a:latin typeface="Arial" panose="020B0604020202020204" pitchFamily="34" charset="0"/>
                <a:cs typeface="Arial" panose="020B0604020202020204" pitchFamily="34" charset="0"/>
              </a:rPr>
              <a:t> </a:t>
            </a:r>
            <a:r>
              <a:rPr lang="de-DE" b="1" dirty="0" err="1" smtClean="0">
                <a:latin typeface="Arial" panose="020B0604020202020204" pitchFamily="34" charset="0"/>
                <a:cs typeface="Arial" panose="020B0604020202020204" pitchFamily="34" charset="0"/>
              </a:rPr>
              <a:t>patient</a:t>
            </a:r>
            <a:r>
              <a:rPr lang="de-DE" b="1" dirty="0" smtClean="0">
                <a:latin typeface="Arial" panose="020B0604020202020204" pitchFamily="34" charset="0"/>
                <a:cs typeface="Arial" panose="020B0604020202020204" pitchFamily="34" charset="0"/>
              </a:rPr>
              <a:t> </a:t>
            </a:r>
            <a:r>
              <a:rPr lang="de-DE" b="1" dirty="0" err="1" smtClean="0">
                <a:latin typeface="Arial" panose="020B0604020202020204" pitchFamily="34" charset="0"/>
                <a:cs typeface="Arial" panose="020B0604020202020204" pitchFamily="34" charset="0"/>
              </a:rPr>
              <a:t>derived</a:t>
            </a:r>
            <a:r>
              <a:rPr lang="de-DE" b="1" dirty="0" smtClean="0">
                <a:latin typeface="Arial" panose="020B0604020202020204" pitchFamily="34" charset="0"/>
                <a:cs typeface="Arial" panose="020B0604020202020204" pitchFamily="34" charset="0"/>
              </a:rPr>
              <a:t> </a:t>
            </a:r>
            <a:r>
              <a:rPr lang="de-DE" b="1" dirty="0" err="1" smtClean="0">
                <a:latin typeface="Arial" panose="020B0604020202020204" pitchFamily="34" charset="0"/>
                <a:cs typeface="Arial" panose="020B0604020202020204" pitchFamily="34" charset="0"/>
              </a:rPr>
              <a:t>xenograft</a:t>
            </a:r>
            <a:r>
              <a:rPr lang="de-DE" b="1" dirty="0" smtClean="0">
                <a:latin typeface="Arial" panose="020B0604020202020204" pitchFamily="34" charset="0"/>
                <a:cs typeface="Arial" panose="020B0604020202020204" pitchFamily="34" charset="0"/>
              </a:rPr>
              <a:t> </a:t>
            </a:r>
            <a:r>
              <a:rPr lang="de-DE" b="1" dirty="0" err="1" smtClean="0">
                <a:latin typeface="Arial" panose="020B0604020202020204" pitchFamily="34" charset="0"/>
                <a:cs typeface="Arial" panose="020B0604020202020204" pitchFamily="34" charset="0"/>
              </a:rPr>
              <a:t>cells</a:t>
            </a:r>
            <a:r>
              <a:rPr lang="de-DE" b="1" dirty="0" smtClean="0">
                <a:latin typeface="Arial" panose="020B0604020202020204" pitchFamily="34" charset="0"/>
                <a:cs typeface="Arial" panose="020B0604020202020204" pitchFamily="34" charset="0"/>
              </a:rPr>
              <a:t> </a:t>
            </a:r>
            <a:r>
              <a:rPr lang="de-DE" b="1" i="1" dirty="0" smtClean="0">
                <a:latin typeface="Arial" panose="020B0604020202020204" pitchFamily="34" charset="0"/>
                <a:cs typeface="Arial" panose="020B0604020202020204" pitchFamily="34" charset="0"/>
              </a:rPr>
              <a:t>in vitro</a:t>
            </a:r>
            <a:r>
              <a:rPr lang="de-DE" b="1" dirty="0" smtClean="0">
                <a:latin typeface="Arial" panose="020B0604020202020204" pitchFamily="34" charset="0"/>
                <a:cs typeface="Arial" panose="020B0604020202020204" pitchFamily="34" charset="0"/>
              </a:rPr>
              <a:t>.</a:t>
            </a:r>
            <a:r>
              <a:rPr lang="de-DE" dirty="0" smtClean="0">
                <a:latin typeface="Arial" panose="020B0604020202020204" pitchFamily="34" charset="0"/>
                <a:cs typeface="Arial" panose="020B0604020202020204" pitchFamily="34" charset="0"/>
              </a:rPr>
              <a:t> (a) </a:t>
            </a:r>
            <a:r>
              <a:rPr lang="de-DE" dirty="0" err="1" smtClean="0">
                <a:latin typeface="Arial" panose="020B0604020202020204" pitchFamily="34" charset="0"/>
                <a:cs typeface="Arial" panose="020B0604020202020204" pitchFamily="34" charset="0"/>
              </a:rPr>
              <a:t>Sensitivity</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for</a:t>
            </a:r>
            <a:r>
              <a:rPr lang="de-DE" dirty="0" smtClean="0">
                <a:latin typeface="Arial" panose="020B0604020202020204" pitchFamily="34" charset="0"/>
                <a:cs typeface="Arial" panose="020B0604020202020204" pitchFamily="34" charset="0"/>
              </a:rPr>
              <a:t> AML-573 (WT1, DNMT3A, IDH2 </a:t>
            </a:r>
            <a:r>
              <a:rPr lang="de-DE" dirty="0" err="1" smtClean="0">
                <a:latin typeface="Arial" panose="020B0604020202020204" pitchFamily="34" charset="0"/>
                <a:cs typeface="Arial" panose="020B0604020202020204" pitchFamily="34" charset="0"/>
              </a:rPr>
              <a:t>mutated</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and</a:t>
            </a:r>
            <a:r>
              <a:rPr lang="de-DE" dirty="0" smtClean="0">
                <a:latin typeface="Arial" panose="020B0604020202020204" pitchFamily="34" charset="0"/>
                <a:cs typeface="Arial" panose="020B0604020202020204" pitchFamily="34" charset="0"/>
              </a:rPr>
              <a:t> FLT3 </a:t>
            </a:r>
            <a:r>
              <a:rPr lang="de-DE" dirty="0">
                <a:latin typeface="Arial" panose="020B0604020202020204" pitchFamily="34" charset="0"/>
                <a:cs typeface="Arial" panose="020B0604020202020204" pitchFamily="34" charset="0"/>
              </a:rPr>
              <a:t>ITD</a:t>
            </a:r>
            <a:r>
              <a:rPr lang="de-DE" dirty="0" smtClean="0">
                <a:latin typeface="Arial" panose="020B0604020202020204" pitchFamily="34" charset="0"/>
                <a:cs typeface="Arial" panose="020B0604020202020204" pitchFamily="34" charset="0"/>
              </a:rPr>
              <a:t>). (b) AML-579 (DNMT3A, IDH1, NPM1 </a:t>
            </a:r>
            <a:r>
              <a:rPr lang="de-DE" dirty="0" err="1" smtClean="0">
                <a:latin typeface="Arial" panose="020B0604020202020204" pitchFamily="34" charset="0"/>
                <a:cs typeface="Arial" panose="020B0604020202020204" pitchFamily="34" charset="0"/>
              </a:rPr>
              <a:t>mutated</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and</a:t>
            </a:r>
            <a:r>
              <a:rPr lang="de-DE" dirty="0" smtClean="0">
                <a:latin typeface="Arial" panose="020B0604020202020204" pitchFamily="34" charset="0"/>
                <a:cs typeface="Arial" panose="020B0604020202020204" pitchFamily="34" charset="0"/>
              </a:rPr>
              <a:t> FLT3 ITD). (c) AML-491 </a:t>
            </a:r>
            <a:r>
              <a:rPr lang="de-DE" dirty="0">
                <a:latin typeface="Arial" panose="020B0604020202020204" pitchFamily="34" charset="0"/>
                <a:cs typeface="Arial" panose="020B0604020202020204" pitchFamily="34" charset="0"/>
              </a:rPr>
              <a:t>(DNMT3A, RUNX1, ETV6, PTPN11, BCOR, KRAS, </a:t>
            </a:r>
            <a:r>
              <a:rPr lang="de-DE" dirty="0" smtClean="0">
                <a:latin typeface="Arial" panose="020B0604020202020204" pitchFamily="34" charset="0"/>
                <a:cs typeface="Arial" panose="020B0604020202020204" pitchFamily="34" charset="0"/>
              </a:rPr>
              <a:t>NRAS </a:t>
            </a:r>
            <a:r>
              <a:rPr lang="de-DE" dirty="0" err="1" smtClean="0">
                <a:latin typeface="Arial" panose="020B0604020202020204" pitchFamily="34" charset="0"/>
                <a:cs typeface="Arial" panose="020B0604020202020204" pitchFamily="34" charset="0"/>
              </a:rPr>
              <a:t>mutated</a:t>
            </a:r>
            <a:r>
              <a:rPr lang="de-DE" dirty="0" smtClean="0">
                <a:latin typeface="Arial" panose="020B0604020202020204" pitchFamily="34" charset="0"/>
                <a:cs typeface="Arial" panose="020B0604020202020204" pitchFamily="34" charset="0"/>
              </a:rPr>
              <a:t>). (d</a:t>
            </a:r>
            <a:r>
              <a:rPr lang="en-US" dirty="0" smtClean="0">
                <a:latin typeface="Arial" panose="020B0604020202020204" pitchFamily="34" charset="0"/>
                <a:cs typeface="Arial" panose="020B0604020202020204" pitchFamily="34" charset="0"/>
              </a:rPr>
              <a:t>) AML-393 (MLL-AF10 rearranged, BCOR and KRAS mutated) (e) AML-346 </a:t>
            </a:r>
            <a:r>
              <a:rPr lang="en-US" dirty="0">
                <a:latin typeface="Arial" panose="020B0604020202020204" pitchFamily="34" charset="0"/>
                <a:cs typeface="Arial" panose="020B0604020202020204" pitchFamily="34" charset="0"/>
              </a:rPr>
              <a:t>(</a:t>
            </a:r>
            <a:r>
              <a:rPr lang="en-US" dirty="0" smtClean="0">
                <a:latin typeface="Arial" panose="020B0604020202020204" pitchFamily="34" charset="0"/>
                <a:cs typeface="Arial" panose="020B0604020202020204" pitchFamily="34" charset="0"/>
              </a:rPr>
              <a:t>interstitial 5q deletion / interstitial 13q deletion) (f) AML-640 (IDH1 and NPM1 mutated, FLT3-ITD t(11;15)(p1?1;q?22).</a:t>
            </a:r>
          </a:p>
        </p:txBody>
      </p:sp>
      <p:sp>
        <p:nvSpPr>
          <p:cNvPr id="2" name="Foliennummernplatzhalter 1"/>
          <p:cNvSpPr>
            <a:spLocks noGrp="1"/>
          </p:cNvSpPr>
          <p:nvPr>
            <p:ph type="sldNum" sz="quarter" idx="12"/>
          </p:nvPr>
        </p:nvSpPr>
        <p:spPr>
          <a:xfrm>
            <a:off x="6553200" y="13625335"/>
            <a:ext cx="2133600" cy="489765"/>
          </a:xfrm>
        </p:spPr>
        <p:txBody>
          <a:bodyPr/>
          <a:lstStyle/>
          <a:p>
            <a:fld id="{EBBF8CF2-4D53-4CDB-845D-F18BBE01F0C8}" type="slidenum">
              <a:rPr lang="de-DE" sz="1600" smtClean="0"/>
              <a:t>9</a:t>
            </a:fld>
            <a:endParaRPr lang="de-DE" sz="1600" dirty="0"/>
          </a:p>
        </p:txBody>
      </p:sp>
      <p:sp>
        <p:nvSpPr>
          <p:cNvPr id="12" name="Textfeld 11"/>
          <p:cNvSpPr txBox="1"/>
          <p:nvPr/>
        </p:nvSpPr>
        <p:spPr>
          <a:xfrm>
            <a:off x="4851697" y="5011043"/>
            <a:ext cx="372218" cy="461665"/>
          </a:xfrm>
          <a:prstGeom prst="rect">
            <a:avLst/>
          </a:prstGeom>
          <a:noFill/>
        </p:spPr>
        <p:txBody>
          <a:bodyPr wrap="none" rtlCol="0">
            <a:spAutoFit/>
          </a:bodyPr>
          <a:lstStyle/>
          <a:p>
            <a:r>
              <a:rPr lang="de-DE" sz="2400" b="1" dirty="0">
                <a:latin typeface="Arial" panose="020B0604020202020204" pitchFamily="34" charset="0"/>
                <a:cs typeface="Arial" panose="020B0604020202020204" pitchFamily="34" charset="0"/>
              </a:rPr>
              <a:t>d</a:t>
            </a:r>
          </a:p>
        </p:txBody>
      </p:sp>
      <p:sp>
        <p:nvSpPr>
          <p:cNvPr id="13" name="Textfeld 12"/>
          <p:cNvSpPr txBox="1"/>
          <p:nvPr/>
        </p:nvSpPr>
        <p:spPr>
          <a:xfrm>
            <a:off x="452697" y="9012571"/>
            <a:ext cx="356188" cy="461665"/>
          </a:xfrm>
          <a:prstGeom prst="rect">
            <a:avLst/>
          </a:prstGeom>
          <a:noFill/>
        </p:spPr>
        <p:txBody>
          <a:bodyPr wrap="none" rtlCol="0">
            <a:spAutoFit/>
          </a:bodyPr>
          <a:lstStyle/>
          <a:p>
            <a:r>
              <a:rPr lang="de-DE" sz="2400" b="1" dirty="0" smtClean="0">
                <a:latin typeface="Arial" panose="020B0604020202020204" pitchFamily="34" charset="0"/>
                <a:cs typeface="Arial" panose="020B0604020202020204" pitchFamily="34" charset="0"/>
              </a:rPr>
              <a:t>e</a:t>
            </a:r>
            <a:endParaRPr lang="de-DE" sz="2400" b="1" dirty="0">
              <a:latin typeface="Arial" panose="020B0604020202020204" pitchFamily="34" charset="0"/>
              <a:cs typeface="Arial" panose="020B0604020202020204" pitchFamily="34" charset="0"/>
            </a:endParaRPr>
          </a:p>
        </p:txBody>
      </p:sp>
      <p:sp>
        <p:nvSpPr>
          <p:cNvPr id="14" name="Textfeld 13"/>
          <p:cNvSpPr txBox="1"/>
          <p:nvPr/>
        </p:nvSpPr>
        <p:spPr>
          <a:xfrm>
            <a:off x="4799919" y="9016697"/>
            <a:ext cx="287258" cy="461665"/>
          </a:xfrm>
          <a:prstGeom prst="rect">
            <a:avLst/>
          </a:prstGeom>
          <a:noFill/>
        </p:spPr>
        <p:txBody>
          <a:bodyPr wrap="none" rtlCol="0">
            <a:spAutoFit/>
          </a:bodyPr>
          <a:lstStyle/>
          <a:p>
            <a:r>
              <a:rPr lang="de-DE" sz="2400" b="1" dirty="0" smtClean="0">
                <a:latin typeface="Arial" panose="020B0604020202020204" pitchFamily="34" charset="0"/>
                <a:cs typeface="Arial" panose="020B0604020202020204" pitchFamily="34" charset="0"/>
              </a:rPr>
              <a:t>f</a:t>
            </a:r>
            <a:endParaRPr lang="de-DE" sz="2400" b="1" dirty="0">
              <a:latin typeface="Arial" panose="020B0604020202020204" pitchFamily="34" charset="0"/>
              <a:cs typeface="Arial" panose="020B0604020202020204" pitchFamily="34" charset="0"/>
            </a:endParaRPr>
          </a:p>
        </p:txBody>
      </p:sp>
      <p:pic>
        <p:nvPicPr>
          <p:cNvPr id="9" name="Grafik 8"/>
          <p:cNvPicPr>
            <a:picLocks noChangeAspect="1"/>
          </p:cNvPicPr>
          <p:nvPr/>
        </p:nvPicPr>
        <p:blipFill>
          <a:blip r:embed="rId2"/>
          <a:stretch>
            <a:fillRect/>
          </a:stretch>
        </p:blipFill>
        <p:spPr>
          <a:xfrm>
            <a:off x="4496814" y="5457183"/>
            <a:ext cx="4360117" cy="3240000"/>
          </a:xfrm>
          <a:prstGeom prst="rect">
            <a:avLst/>
          </a:prstGeom>
        </p:spPr>
      </p:pic>
      <p:pic>
        <p:nvPicPr>
          <p:cNvPr id="15" name="Grafik 14"/>
          <p:cNvPicPr>
            <a:picLocks noChangeAspect="1"/>
          </p:cNvPicPr>
          <p:nvPr/>
        </p:nvPicPr>
        <p:blipFill>
          <a:blip r:embed="rId3"/>
          <a:stretch>
            <a:fillRect/>
          </a:stretch>
        </p:blipFill>
        <p:spPr>
          <a:xfrm>
            <a:off x="452697" y="9073468"/>
            <a:ext cx="4360117" cy="3240000"/>
          </a:xfrm>
          <a:prstGeom prst="rect">
            <a:avLst/>
          </a:prstGeom>
        </p:spPr>
      </p:pic>
      <p:pic>
        <p:nvPicPr>
          <p:cNvPr id="16" name="Grafik 15"/>
          <p:cNvPicPr>
            <a:picLocks noChangeAspect="1"/>
          </p:cNvPicPr>
          <p:nvPr/>
        </p:nvPicPr>
        <p:blipFill>
          <a:blip r:embed="rId4"/>
          <a:stretch>
            <a:fillRect/>
          </a:stretch>
        </p:blipFill>
        <p:spPr>
          <a:xfrm>
            <a:off x="4496814" y="9073468"/>
            <a:ext cx="4360117" cy="3240000"/>
          </a:xfrm>
          <a:prstGeom prst="rect">
            <a:avLst/>
          </a:prstGeom>
        </p:spPr>
      </p:pic>
      <p:pic>
        <p:nvPicPr>
          <p:cNvPr id="17" name="Grafik 16"/>
          <p:cNvPicPr>
            <a:picLocks noChangeAspect="1"/>
          </p:cNvPicPr>
          <p:nvPr/>
        </p:nvPicPr>
        <p:blipFill>
          <a:blip r:embed="rId5"/>
          <a:stretch>
            <a:fillRect/>
          </a:stretch>
        </p:blipFill>
        <p:spPr>
          <a:xfrm>
            <a:off x="452697" y="5457183"/>
            <a:ext cx="4360117" cy="3240000"/>
          </a:xfrm>
          <a:prstGeom prst="rect">
            <a:avLst/>
          </a:prstGeom>
        </p:spPr>
      </p:pic>
      <p:pic>
        <p:nvPicPr>
          <p:cNvPr id="19" name="Grafik 18"/>
          <p:cNvPicPr>
            <a:picLocks noChangeAspect="1"/>
          </p:cNvPicPr>
          <p:nvPr/>
        </p:nvPicPr>
        <p:blipFill>
          <a:blip r:embed="rId6"/>
          <a:stretch>
            <a:fillRect/>
          </a:stretch>
        </p:blipFill>
        <p:spPr>
          <a:xfrm>
            <a:off x="4496814" y="1268642"/>
            <a:ext cx="4360117" cy="3240000"/>
          </a:xfrm>
          <a:prstGeom prst="rect">
            <a:avLst/>
          </a:prstGeom>
        </p:spPr>
      </p:pic>
      <p:pic>
        <p:nvPicPr>
          <p:cNvPr id="20" name="Grafik 19"/>
          <p:cNvPicPr>
            <a:picLocks noChangeAspect="1"/>
          </p:cNvPicPr>
          <p:nvPr/>
        </p:nvPicPr>
        <p:blipFill>
          <a:blip r:embed="rId7"/>
          <a:stretch>
            <a:fillRect/>
          </a:stretch>
        </p:blipFill>
        <p:spPr>
          <a:xfrm>
            <a:off x="452697" y="1268642"/>
            <a:ext cx="4360117" cy="3240000"/>
          </a:xfrm>
          <a:prstGeom prst="rect">
            <a:avLst/>
          </a:prstGeom>
        </p:spPr>
      </p:pic>
    </p:spTree>
    <p:extLst>
      <p:ext uri="{BB962C8B-B14F-4D97-AF65-F5344CB8AC3E}">
        <p14:creationId xmlns:p14="http://schemas.microsoft.com/office/powerpoint/2010/main" val="107234194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1208</Words>
  <Application>Microsoft Office PowerPoint</Application>
  <PresentationFormat>Benutzerdefiniert</PresentationFormat>
  <Paragraphs>176</Paragraphs>
  <Slides>11</Slides>
  <Notes>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11</vt:i4>
      </vt:variant>
    </vt:vector>
  </HeadingPairs>
  <TitlesOfParts>
    <vt:vector size="14" baseType="lpstr">
      <vt:lpstr>Arial</vt:lpstr>
      <vt:lpstr>Calibri</vt:lpstr>
      <vt:lpstr>Larissa</vt:lpstr>
      <vt:lpstr>SUPPLEMENTARY INFORMATION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Klinikum der Universitaet Muenchen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eredondo</dc:creator>
  <cp:lastModifiedBy>eredondo</cp:lastModifiedBy>
  <cp:revision>275</cp:revision>
  <dcterms:created xsi:type="dcterms:W3CDTF">2019-01-02T12:35:28Z</dcterms:created>
  <dcterms:modified xsi:type="dcterms:W3CDTF">2020-01-22T12:15:51Z</dcterms:modified>
</cp:coreProperties>
</file>