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4" r:id="rId6"/>
    <p:sldId id="262" r:id="rId7"/>
    <p:sldId id="265" r:id="rId8"/>
    <p:sldId id="263" r:id="rId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3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84202755905512"/>
          <c:y val="0"/>
          <c:w val="0.71798991141732282"/>
          <c:h val="0.9069372596618319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Taul1!$B$1</c:f>
              <c:strCache>
                <c:ptCount val="1"/>
                <c:pt idx="0">
                  <c:v>Sarja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Taul1!$A$2:$A$10</c:f>
              <c:strCache>
                <c:ptCount val="9"/>
                <c:pt idx="0">
                  <c:v>HSCT</c:v>
                </c:pt>
                <c:pt idx="1">
                  <c:v>IVIG</c:v>
                </c:pt>
                <c:pt idx="2">
                  <c:v>Bronchiectasis</c:v>
                </c:pt>
                <c:pt idx="3">
                  <c:v>Normal CD3+ counts</c:v>
                </c:pt>
                <c:pt idx="4">
                  <c:v>Diarrhea</c:v>
                </c:pt>
                <c:pt idx="5">
                  <c:v>Normal IgG levels</c:v>
                </c:pt>
                <c:pt idx="6">
                  <c:v>Opportunistic infections</c:v>
                </c:pt>
                <c:pt idx="7">
                  <c:v>Impaired response to vaccine</c:v>
                </c:pt>
                <c:pt idx="8">
                  <c:v>Susceptibility to infections</c:v>
                </c:pt>
              </c:strCache>
            </c:strRef>
          </c:cat>
          <c:val>
            <c:numRef>
              <c:f>Taul1!$B$2:$B$10</c:f>
              <c:numCache>
                <c:formatCode>General</c:formatCode>
                <c:ptCount val="9"/>
                <c:pt idx="2">
                  <c:v>17</c:v>
                </c:pt>
                <c:pt idx="3">
                  <c:v>34</c:v>
                </c:pt>
                <c:pt idx="4">
                  <c:v>38</c:v>
                </c:pt>
                <c:pt idx="5">
                  <c:v>41</c:v>
                </c:pt>
                <c:pt idx="6">
                  <c:v>45</c:v>
                </c:pt>
                <c:pt idx="7">
                  <c:v>45</c:v>
                </c:pt>
                <c:pt idx="8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D8-494D-B61A-47F5249D9031}"/>
            </c:ext>
          </c:extLst>
        </c:ser>
        <c:ser>
          <c:idx val="1"/>
          <c:order val="1"/>
          <c:tx>
            <c:strRef>
              <c:f>Taul1!$C$1</c:f>
              <c:strCache>
                <c:ptCount val="1"/>
                <c:pt idx="0">
                  <c:v>Sarja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Taul1!$A$2:$A$10</c:f>
              <c:strCache>
                <c:ptCount val="9"/>
                <c:pt idx="0">
                  <c:v>HSCT</c:v>
                </c:pt>
                <c:pt idx="1">
                  <c:v>IVIG</c:v>
                </c:pt>
                <c:pt idx="2">
                  <c:v>Bronchiectasis</c:v>
                </c:pt>
                <c:pt idx="3">
                  <c:v>Normal CD3+ counts</c:v>
                </c:pt>
                <c:pt idx="4">
                  <c:v>Diarrhea</c:v>
                </c:pt>
                <c:pt idx="5">
                  <c:v>Normal IgG levels</c:v>
                </c:pt>
                <c:pt idx="6">
                  <c:v>Opportunistic infections</c:v>
                </c:pt>
                <c:pt idx="7">
                  <c:v>Impaired response to vaccine</c:v>
                </c:pt>
                <c:pt idx="8">
                  <c:v>Susceptibility to infections</c:v>
                </c:pt>
              </c:strCache>
            </c:strRef>
          </c:cat>
          <c:val>
            <c:numRef>
              <c:f>Taul1!$C$2:$C$10</c:f>
              <c:numCache>
                <c:formatCode>General</c:formatCode>
                <c:ptCount val="9"/>
                <c:pt idx="0">
                  <c:v>55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D8-494D-B61A-47F5249D9031}"/>
            </c:ext>
          </c:extLst>
        </c:ser>
        <c:ser>
          <c:idx val="2"/>
          <c:order val="2"/>
          <c:tx>
            <c:strRef>
              <c:f>Taul1!$D$1</c:f>
              <c:strCache>
                <c:ptCount val="1"/>
                <c:pt idx="0">
                  <c:v>Sarja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Taul1!$A$2:$A$10</c:f>
              <c:strCache>
                <c:ptCount val="9"/>
                <c:pt idx="0">
                  <c:v>HSCT</c:v>
                </c:pt>
                <c:pt idx="1">
                  <c:v>IVIG</c:v>
                </c:pt>
                <c:pt idx="2">
                  <c:v>Bronchiectasis</c:v>
                </c:pt>
                <c:pt idx="3">
                  <c:v>Normal CD3+ counts</c:v>
                </c:pt>
                <c:pt idx="4">
                  <c:v>Diarrhea</c:v>
                </c:pt>
                <c:pt idx="5">
                  <c:v>Normal IgG levels</c:v>
                </c:pt>
                <c:pt idx="6">
                  <c:v>Opportunistic infections</c:v>
                </c:pt>
                <c:pt idx="7">
                  <c:v>Impaired response to vaccine</c:v>
                </c:pt>
                <c:pt idx="8">
                  <c:v>Susceptibility to infections</c:v>
                </c:pt>
              </c:strCache>
            </c:strRef>
          </c:cat>
          <c:val>
            <c:numRef>
              <c:f>Taul1!$D$2:$D$10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2-7ED8-494D-B61A-47F5249D903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750065936"/>
        <c:axId val="750060688"/>
      </c:barChart>
      <c:catAx>
        <c:axId val="750065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50060688"/>
        <c:crosses val="autoZero"/>
        <c:auto val="1"/>
        <c:lblAlgn val="ctr"/>
        <c:lblOffset val="100"/>
        <c:noMultiLvlLbl val="0"/>
      </c:catAx>
      <c:valAx>
        <c:axId val="750060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i-FI"/>
          </a:p>
        </c:txPr>
        <c:crossAx val="750065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4523D98-7B19-4C64-9A06-BAC7797E14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BD235E80-28F0-4AAF-813A-B2A167B181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2541895-4A52-4455-B0B7-14F121E90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CFEE7231-C317-46FD-B5D3-55F8EBE8C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5B5D4C5-83D3-41A9-8A6B-062B52F46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1237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B8E12DD-D249-4F5F-A79D-2CD6F71FD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6434FF4D-4AAD-432F-87E6-75DB5B1E9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3211EE5-FB03-4B9F-8369-344157D89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1F72A48-49F2-4B1E-BB13-BEB691A1B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7D13CD9-E4AD-409D-86D5-0F8FC9C9A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91370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34F56F9A-ABB2-4DD2-8585-1DDEFB61C3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4A580E1E-9472-46B9-9223-EAAA7CF0E4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0DDBBD7-E6BB-43AE-B2CC-12884D0A4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226D8A3-E8EF-42C5-A4C4-1A8CD40B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48B7AD7-5648-4403-8523-C5E9E35DE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5930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C686EC0-92CD-413C-A61B-E89E0DEC5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6D189FB7-EB76-4C46-BF8F-B0902D29E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08DD422-F70C-491B-B2E0-E72520396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8874C96-30E9-4FEB-B983-3CCBB1D2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B4D2158-5AFC-4642-801C-B28A3861A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524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05E9CF3-D10A-4595-88E3-385E641AD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5651F23-0344-4705-ACCF-9C73F4B8B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ADCE70B-55B2-468A-A718-FCDC118D6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7BDDDBD-3981-4B36-B9C9-2030C85BC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3C3F59F-C838-401B-9025-55EC0589B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9943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9331DA-7DA6-4001-AD7E-BC03664EE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61703C1C-DB39-4710-93FB-AC74B0CB94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98B3AE53-BB4A-44B5-B526-BEBC15CBBC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0E62E147-781B-43F8-A9D8-885DF779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0208894E-D625-44A9-A10E-CA418195C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552F6F5F-B792-4BED-98A6-B4F8B7283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41090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E00BC10-2D59-499B-BE12-4EB6E4B6A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FEE7F42-84A2-45AC-9419-90F6DF52B2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5D516227-0DEC-4F91-AEAF-9244569E8C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40EAB467-F84B-4B6B-94F7-56FF78F2EE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99D87D07-AD49-4B75-85FB-8C62937452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03AAB800-01B4-4B33-9D1D-5E6EEBBDF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C9E87F3E-B461-416E-A74C-1DC3C9192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66D1ACB0-CCDB-4952-B997-AB37B4600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1770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D51F361-5CB0-4C70-9F10-ED799BF1D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74B65B82-BD94-4116-843A-CAF1CD61A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85470E15-F1E7-48AB-95B9-C326F18D9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E35E09D6-CE82-4276-B461-C13B698A3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1913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C38C96A9-E914-4F52-8E7D-47DE8CB08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81CFE063-E504-4CEA-8EB3-A9F880939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07B05AE4-C9AC-42A9-9778-577FE2E0C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3737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621B8FC-A289-4A87-B07A-E77FC9374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24D8008-AB90-4002-8DAA-095D52CD8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41F87459-D047-4E28-B24E-E5B3EEE3C2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1DBF02B-BF2A-4DC8-841C-143104689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9B1EDF25-08CD-48F0-8C20-0DD5568FF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C6E88B3-72F0-456A-AFA9-FF639FF82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943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169F7CD-9E86-41C8-B423-E2C93AFCC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E810F4F7-ED33-490A-8E45-BB52B37FF2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CCC2573-655A-40E4-9852-70C896AA9A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63801BEB-BE43-444E-85F4-FF62A82A5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021AAAE-506F-4826-A355-03754FF5A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5B902C72-4D2E-4DB3-9DCD-D60A684A4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6415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657306A8-5116-46BC-A7E1-A3DE0F95B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E090C537-F93E-4E5D-99DA-7A97ADDA7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BB52ABD9-C8B5-42F5-A8A9-4269F3920F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99A9D-61FC-4DEA-8960-C3DE059A6374}" type="datetimeFigureOut">
              <a:rPr lang="fi-FI" smtClean="0"/>
              <a:t>6.2.2020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A377C191-B345-4F42-9BE0-26A695407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2B90CA8C-F9E4-45DF-AE46-758B3DEDCB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DD88B-71BF-452A-9378-FF7121BF748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5658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>
            <a:extLst>
              <a:ext uri="{FF2B5EF4-FFF2-40B4-BE49-F238E27FC236}">
                <a16:creationId xmlns:a16="http://schemas.microsoft.com/office/drawing/2014/main" id="{616DC96B-B178-4D8C-B17D-E1E805D68123}"/>
              </a:ext>
            </a:extLst>
          </p:cNvPr>
          <p:cNvSpPr txBox="1"/>
          <p:nvPr/>
        </p:nvSpPr>
        <p:spPr>
          <a:xfrm>
            <a:off x="758757" y="972765"/>
            <a:ext cx="110603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b="1" dirty="0"/>
              <a:t>Online </a:t>
            </a:r>
            <a:r>
              <a:rPr lang="fi-FI" sz="1100" b="1" dirty="0" err="1"/>
              <a:t>resource</a:t>
            </a:r>
            <a:r>
              <a:rPr lang="fi-FI" sz="1100" b="1" dirty="0"/>
              <a:t>, </a:t>
            </a:r>
            <a:r>
              <a:rPr lang="fi-FI" sz="1100" b="1" dirty="0" err="1"/>
              <a:t>Supplementary</a:t>
            </a:r>
            <a:r>
              <a:rPr lang="fi-FI" sz="1100" b="1" dirty="0"/>
              <a:t> </a:t>
            </a:r>
            <a:r>
              <a:rPr lang="fi-FI" sz="1100" b="1" dirty="0" err="1"/>
              <a:t>figures</a:t>
            </a:r>
            <a:r>
              <a:rPr lang="fi-FI" sz="1100" b="1" dirty="0"/>
              <a:t> for ”</a:t>
            </a:r>
            <a:r>
              <a:rPr lang="en-US" sz="1100" b="1" dirty="0"/>
              <a:t>Novel hemizygous </a:t>
            </a:r>
            <a:r>
              <a:rPr lang="en-US" sz="1100" b="1" i="1" dirty="0"/>
              <a:t>IL2RG</a:t>
            </a:r>
            <a:r>
              <a:rPr lang="en-US" sz="1100" b="1" dirty="0"/>
              <a:t> p.(Pro58Ser) mutation impairs IL-2 receptor complex expression on lymphocytes causing X-linked combined immunodeficiency” in Journal of Clinical Immunology</a:t>
            </a:r>
            <a:endParaRPr lang="fi-FI" sz="1100" b="1" dirty="0"/>
          </a:p>
          <a:p>
            <a:endParaRPr lang="fi-FI" sz="1100" b="1" dirty="0"/>
          </a:p>
          <a:p>
            <a:endParaRPr lang="en-US" sz="1100" dirty="0"/>
          </a:p>
          <a:p>
            <a:r>
              <a:rPr lang="en-US" sz="1100" dirty="0"/>
              <a:t>Elina A. Tuovinen</a:t>
            </a:r>
            <a:r>
              <a:rPr lang="en-US" sz="1100" baseline="30000" dirty="0"/>
              <a:t>1,2,3</a:t>
            </a:r>
            <a:r>
              <a:rPr lang="en-US" sz="1100" dirty="0"/>
              <a:t>, Juha Grönholm</a:t>
            </a:r>
            <a:r>
              <a:rPr lang="en-US" sz="1100" baseline="30000" dirty="0"/>
              <a:t>*2,3</a:t>
            </a:r>
            <a:r>
              <a:rPr lang="en-US" sz="1100" dirty="0"/>
              <a:t>, Tiina Öhman</a:t>
            </a:r>
            <a:r>
              <a:rPr lang="en-US" sz="1100" baseline="30000" dirty="0"/>
              <a:t>4</a:t>
            </a:r>
            <a:r>
              <a:rPr lang="en-US" sz="1100" dirty="0"/>
              <a:t>, Sakari Pöysti</a:t>
            </a:r>
            <a:r>
              <a:rPr lang="en-US" sz="1100" baseline="30000" dirty="0"/>
              <a:t>5</a:t>
            </a:r>
            <a:r>
              <a:rPr lang="en-US" sz="1100" dirty="0"/>
              <a:t>, Raine Toivonen</a:t>
            </a:r>
            <a:r>
              <a:rPr lang="en-US" sz="1100" baseline="30000" dirty="0"/>
              <a:t>5</a:t>
            </a:r>
            <a:r>
              <a:rPr lang="en-US" sz="1100" dirty="0"/>
              <a:t>, Anna Kreutzman</a:t>
            </a:r>
            <a:r>
              <a:rPr lang="en-US" sz="1100" baseline="30000" dirty="0"/>
              <a:t>2,6</a:t>
            </a:r>
            <a:r>
              <a:rPr lang="en-US" sz="1100" dirty="0"/>
              <a:t>, Kaarina Heiskanen</a:t>
            </a:r>
            <a:r>
              <a:rPr lang="en-US" sz="1100" baseline="30000" dirty="0"/>
              <a:t>3</a:t>
            </a:r>
            <a:r>
              <a:rPr lang="en-US" sz="1100" dirty="0"/>
              <a:t>, Luca Trotta</a:t>
            </a:r>
            <a:r>
              <a:rPr lang="en-US" sz="1100" baseline="30000" dirty="0"/>
              <a:t>7</a:t>
            </a:r>
            <a:r>
              <a:rPr lang="en-US" sz="1100" dirty="0"/>
              <a:t>, Sanna Toiviainen-Salo</a:t>
            </a:r>
            <a:r>
              <a:rPr lang="en-US" sz="1100" baseline="30000" dirty="0"/>
              <a:t>8</a:t>
            </a:r>
            <a:r>
              <a:rPr lang="en-US" sz="1100" dirty="0"/>
              <a:t>, John M. Routes</a:t>
            </a:r>
            <a:r>
              <a:rPr lang="en-US" sz="1100" baseline="30000" dirty="0"/>
              <a:t>9</a:t>
            </a:r>
            <a:r>
              <a:rPr lang="en-US" sz="1100" dirty="0"/>
              <a:t>, James Verbsky</a:t>
            </a:r>
            <a:r>
              <a:rPr lang="en-US" sz="1100" baseline="30000" dirty="0"/>
              <a:t>9</a:t>
            </a:r>
            <a:r>
              <a:rPr lang="en-US" sz="1100" dirty="0"/>
              <a:t>, Satu Mustjoki</a:t>
            </a:r>
            <a:r>
              <a:rPr lang="en-US" sz="1100" baseline="30000" dirty="0"/>
              <a:t>2,6,10</a:t>
            </a:r>
            <a:r>
              <a:rPr lang="en-US" sz="1100" dirty="0"/>
              <a:t>, Janna Saarela</a:t>
            </a:r>
            <a:r>
              <a:rPr lang="en-US" sz="1100" baseline="30000" dirty="0"/>
              <a:t>7,11,12</a:t>
            </a:r>
            <a:r>
              <a:rPr lang="en-US" sz="1100" dirty="0"/>
              <a:t>, Juha Kere</a:t>
            </a:r>
            <a:r>
              <a:rPr lang="en-US" sz="1100" baseline="30000" dirty="0"/>
              <a:t>1,13,14</a:t>
            </a:r>
            <a:r>
              <a:rPr lang="en-US" sz="1100" dirty="0"/>
              <a:t>, Markku Varjosalo</a:t>
            </a:r>
            <a:r>
              <a:rPr lang="en-US" sz="1100" baseline="30000" dirty="0"/>
              <a:t>4</a:t>
            </a:r>
            <a:r>
              <a:rPr lang="en-US" sz="1100" dirty="0"/>
              <a:t>, Arno Hänninen</a:t>
            </a:r>
            <a:r>
              <a:rPr lang="en-US" sz="1100" baseline="30000" dirty="0"/>
              <a:t>5</a:t>
            </a:r>
            <a:r>
              <a:rPr lang="en-US" sz="1100" dirty="0"/>
              <a:t>, Mikko R.J. Seppänen</a:t>
            </a:r>
            <a:r>
              <a:rPr lang="en-US" sz="1100" baseline="30000" dirty="0"/>
              <a:t>2,3</a:t>
            </a:r>
            <a:r>
              <a:rPr lang="en-US" sz="1100" dirty="0"/>
              <a:t> </a:t>
            </a:r>
          </a:p>
          <a:p>
            <a:endParaRPr lang="en-US" sz="1100" dirty="0"/>
          </a:p>
          <a:p>
            <a:r>
              <a:rPr lang="en-US" sz="1100" dirty="0"/>
              <a:t>1Folkhälsan Research Center, Helsinki, Finland; 2Translational Immunology Research Program, University of Helsinki, Helsinki, Finland; 3Rare Diseases Center and Pediatric Research Center, New Children´s Hospital, University of Helsinki and HUS Helsinki University Hospital, Helsinki, Finland; 4Systems Biology Research Group and Proteomics Unit, Institute of Biotechnology, </a:t>
            </a:r>
            <a:r>
              <a:rPr lang="en-US" sz="1100" dirty="0" err="1"/>
              <a:t>HiLIFE</a:t>
            </a:r>
            <a:r>
              <a:rPr lang="en-US" sz="1100" dirty="0"/>
              <a:t>, University of Helsinki, Helsinki, Finland; 5Department of Clinical Microbiology and Immunology, Turku University Hospital and Institute of Biomedicine, University of Turku; Turku, Finland; 6Hematology Research Unit Helsinki, Helsinki University Hospital Comprehensive Cancer Center, Helsinki, Finland; 7Institute for Molecular Medicine Finland, </a:t>
            </a:r>
            <a:r>
              <a:rPr lang="en-US" sz="1100" dirty="0" err="1"/>
              <a:t>HiLIFE</a:t>
            </a:r>
            <a:r>
              <a:rPr lang="en-US" sz="1100" dirty="0"/>
              <a:t>, University of Helsinki, Helsinki, Finland; 8Department of Pediatric Radiology, HUS Medical Imaging Center, Radiology, University of Helsinki and HUS Helsinki University Hospital, Finland; 9Division of Pediatric Rheumatology, Department of Pediatrics, Medical College of Wisconsin, Milwaukee, WI, United States.; 10Department of Clinical Chemistry and Hematology, University of Helsinki, Helsinki, Finland; 11Department of Medical Genetics, Helsinki Central University Hospital, Helsinki, Finland; 12Centre for Molecular Medicine Norway, University of Oslo, Oslo, Norway; 13Department of Biosciences and Nutrition, Karolinska </a:t>
            </a:r>
            <a:r>
              <a:rPr lang="en-US" sz="1100" dirty="0" err="1"/>
              <a:t>Institutet</a:t>
            </a:r>
            <a:r>
              <a:rPr lang="en-US" sz="1100" dirty="0"/>
              <a:t>, Stockholm, Sweden; 14Stem Cells and Metabolism Research Program, University of Helsinki</a:t>
            </a:r>
          </a:p>
          <a:p>
            <a:endParaRPr lang="en-US" sz="1100" dirty="0"/>
          </a:p>
          <a:p>
            <a:r>
              <a:rPr lang="en-US" sz="1100" dirty="0"/>
              <a:t>*Correspondence: Juha Grönholm, Room C412a, </a:t>
            </a:r>
            <a:r>
              <a:rPr lang="en-US" sz="1100" dirty="0" err="1"/>
              <a:t>Biomedicum</a:t>
            </a:r>
            <a:r>
              <a:rPr lang="en-US" sz="1100" dirty="0"/>
              <a:t> 1, </a:t>
            </a:r>
            <a:r>
              <a:rPr lang="en-US" sz="1100" dirty="0" err="1"/>
              <a:t>Haartmaninkatu</a:t>
            </a:r>
            <a:r>
              <a:rPr lang="en-US" sz="1100" dirty="0"/>
              <a:t> 8, 00290 Helsinki, juha.gronholm@helsinki.fi, Tel: +358294125104</a:t>
            </a:r>
          </a:p>
          <a:p>
            <a:endParaRPr lang="fi-FI" sz="1100" dirty="0"/>
          </a:p>
        </p:txBody>
      </p:sp>
    </p:spTree>
    <p:extLst>
      <p:ext uri="{BB962C8B-B14F-4D97-AF65-F5344CB8AC3E}">
        <p14:creationId xmlns:p14="http://schemas.microsoft.com/office/powerpoint/2010/main" val="2312142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>
            <a:extLst>
              <a:ext uri="{FF2B5EF4-FFF2-40B4-BE49-F238E27FC236}">
                <a16:creationId xmlns:a16="http://schemas.microsoft.com/office/drawing/2014/main" id="{47F4BFE6-CAA3-4D42-A8F7-73AE661BA1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3" b="307"/>
          <a:stretch/>
        </p:blipFill>
        <p:spPr>
          <a:xfrm>
            <a:off x="1838287" y="1246048"/>
            <a:ext cx="1105894" cy="953413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461AFA55-DE61-4384-B376-019208D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4" b="-3543"/>
          <a:stretch/>
        </p:blipFill>
        <p:spPr>
          <a:xfrm>
            <a:off x="1810204" y="2536777"/>
            <a:ext cx="1218229" cy="1002117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F241A1FF-8330-4EE5-9487-AF6B3D0D56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1"/>
          <a:stretch/>
        </p:blipFill>
        <p:spPr>
          <a:xfrm>
            <a:off x="1810204" y="3850352"/>
            <a:ext cx="1162061" cy="1036410"/>
          </a:xfrm>
          <a:prstGeom prst="rect">
            <a:avLst/>
          </a:prstGeom>
        </p:spPr>
      </p:pic>
      <p:sp>
        <p:nvSpPr>
          <p:cNvPr id="5" name="Tekstiruutu 4">
            <a:extLst>
              <a:ext uri="{FF2B5EF4-FFF2-40B4-BE49-F238E27FC236}">
                <a16:creationId xmlns:a16="http://schemas.microsoft.com/office/drawing/2014/main" id="{41FD0A50-56B9-43DD-9AFF-97389AAAE81C}"/>
              </a:ext>
            </a:extLst>
          </p:cNvPr>
          <p:cNvSpPr txBox="1"/>
          <p:nvPr/>
        </p:nvSpPr>
        <p:spPr>
          <a:xfrm>
            <a:off x="1791020" y="2133979"/>
            <a:ext cx="15526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>
                <a:latin typeface="Arial" panose="020B0604020202020204" pitchFamily="34" charset="0"/>
                <a:cs typeface="Arial" panose="020B0604020202020204" pitchFamily="34" charset="0"/>
              </a:rPr>
              <a:t>Patient</a:t>
            </a:r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83958F09-6048-481A-8BA1-345B26A8FA01}"/>
              </a:ext>
            </a:extLst>
          </p:cNvPr>
          <p:cNvSpPr/>
          <p:nvPr/>
        </p:nvSpPr>
        <p:spPr>
          <a:xfrm>
            <a:off x="1791020" y="3538894"/>
            <a:ext cx="9257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>
                <a:latin typeface="Arial" panose="020B0604020202020204" pitchFamily="34" charset="0"/>
                <a:cs typeface="Arial" panose="020B0604020202020204" pitchFamily="34" charset="0"/>
              </a:rPr>
              <a:t>Mother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EC0BF90E-46A7-4E7A-AC83-C9896A2B8A80}"/>
              </a:ext>
            </a:extLst>
          </p:cNvPr>
          <p:cNvSpPr txBox="1"/>
          <p:nvPr/>
        </p:nvSpPr>
        <p:spPr>
          <a:xfrm>
            <a:off x="1791020" y="499969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>
                <a:latin typeface="Arial" panose="020B0604020202020204" pitchFamily="34" charset="0"/>
                <a:cs typeface="Arial" panose="020B0604020202020204" pitchFamily="34" charset="0"/>
              </a:rPr>
              <a:t>Father</a:t>
            </a:r>
          </a:p>
        </p:txBody>
      </p:sp>
      <p:pic>
        <p:nvPicPr>
          <p:cNvPr id="8" name="Picture 13792">
            <a:extLst>
              <a:ext uri="{FF2B5EF4-FFF2-40B4-BE49-F238E27FC236}">
                <a16:creationId xmlns:a16="http://schemas.microsoft.com/office/drawing/2014/main" id="{6453D81B-883B-46AB-9DFD-1FFFAF7EACB3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5" t="4487" r="28006" b="69614"/>
          <a:stretch/>
        </p:blipFill>
        <p:spPr bwMode="auto">
          <a:xfrm>
            <a:off x="4735830" y="1357056"/>
            <a:ext cx="1249788" cy="7534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184">
            <a:extLst>
              <a:ext uri="{FF2B5EF4-FFF2-40B4-BE49-F238E27FC236}">
                <a16:creationId xmlns:a16="http://schemas.microsoft.com/office/drawing/2014/main" id="{321F8A26-34B6-4893-B5EE-2537328B459F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7" t="5471" r="27411" b="64788"/>
          <a:stretch/>
        </p:blipFill>
        <p:spPr bwMode="auto">
          <a:xfrm>
            <a:off x="4719223" y="2331213"/>
            <a:ext cx="1249788" cy="10068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5B402867-02FD-4AA0-BE47-B6855D74FAFE}"/>
              </a:ext>
            </a:extLst>
          </p:cNvPr>
          <p:cNvSpPr txBox="1"/>
          <p:nvPr/>
        </p:nvSpPr>
        <p:spPr>
          <a:xfrm>
            <a:off x="4599708" y="2110532"/>
            <a:ext cx="784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>
                <a:latin typeface="Arial" panose="020B0604020202020204" pitchFamily="34" charset="0"/>
                <a:cs typeface="Arial" panose="020B0604020202020204" pitchFamily="34" charset="0"/>
              </a:rPr>
              <a:t>CD4+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44E8E32A-629A-44D9-A0B8-0C44446AE377}"/>
              </a:ext>
            </a:extLst>
          </p:cNvPr>
          <p:cNvSpPr txBox="1"/>
          <p:nvPr/>
        </p:nvSpPr>
        <p:spPr>
          <a:xfrm>
            <a:off x="4641597" y="3505951"/>
            <a:ext cx="68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>
                <a:latin typeface="Arial" panose="020B0604020202020204" pitchFamily="34" charset="0"/>
                <a:cs typeface="Arial" panose="020B0604020202020204" pitchFamily="34" charset="0"/>
              </a:rPr>
              <a:t>CD8+</a:t>
            </a:r>
          </a:p>
        </p:txBody>
      </p:sp>
      <p:pic>
        <p:nvPicPr>
          <p:cNvPr id="12" name="Picture 7627">
            <a:extLst>
              <a:ext uri="{FF2B5EF4-FFF2-40B4-BE49-F238E27FC236}">
                <a16:creationId xmlns:a16="http://schemas.microsoft.com/office/drawing/2014/main" id="{948D192B-0988-44C6-94DA-B70BE15FB3AE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15" t="-215" r="27365" b="66904"/>
          <a:stretch/>
        </p:blipFill>
        <p:spPr bwMode="auto">
          <a:xfrm>
            <a:off x="4704435" y="3615717"/>
            <a:ext cx="1218228" cy="11667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kstiruutu 12">
            <a:extLst>
              <a:ext uri="{FF2B5EF4-FFF2-40B4-BE49-F238E27FC236}">
                <a16:creationId xmlns:a16="http://schemas.microsoft.com/office/drawing/2014/main" id="{9A8B4D9C-2FDC-4557-8517-0F0700881B3D}"/>
              </a:ext>
            </a:extLst>
          </p:cNvPr>
          <p:cNvSpPr txBox="1"/>
          <p:nvPr/>
        </p:nvSpPr>
        <p:spPr>
          <a:xfrm>
            <a:off x="4704142" y="4931164"/>
            <a:ext cx="920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>
                <a:latin typeface="Arial" panose="020B0604020202020204" pitchFamily="34" charset="0"/>
                <a:cs typeface="Arial" panose="020B0604020202020204" pitchFamily="34" charset="0"/>
              </a:rPr>
              <a:t>CD19+</a:t>
            </a:r>
          </a:p>
        </p:txBody>
      </p:sp>
      <p:pic>
        <p:nvPicPr>
          <p:cNvPr id="14" name="Picture 8225">
            <a:extLst>
              <a:ext uri="{FF2B5EF4-FFF2-40B4-BE49-F238E27FC236}">
                <a16:creationId xmlns:a16="http://schemas.microsoft.com/office/drawing/2014/main" id="{78AB99E3-BF8F-4D41-899A-7ECF88033277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3" t="10678" r="27111" b="64668"/>
          <a:stretch/>
        </p:blipFill>
        <p:spPr bwMode="auto">
          <a:xfrm>
            <a:off x="4704435" y="5276691"/>
            <a:ext cx="1218228" cy="933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38F54356-D355-4FD7-9816-6E60FC22DA5F}"/>
              </a:ext>
            </a:extLst>
          </p:cNvPr>
          <p:cNvSpPr txBox="1"/>
          <p:nvPr/>
        </p:nvSpPr>
        <p:spPr>
          <a:xfrm>
            <a:off x="4650413" y="6331470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>
                <a:latin typeface="Arial" panose="020B0604020202020204" pitchFamily="34" charset="0"/>
                <a:cs typeface="Arial" panose="020B0604020202020204" pitchFamily="34" charset="0"/>
              </a:rPr>
              <a:t>CD56+</a:t>
            </a:r>
          </a:p>
        </p:txBody>
      </p:sp>
      <p:cxnSp>
        <p:nvCxnSpPr>
          <p:cNvPr id="16" name="Suora nuoliyhdysviiva 15">
            <a:extLst>
              <a:ext uri="{FF2B5EF4-FFF2-40B4-BE49-F238E27FC236}">
                <a16:creationId xmlns:a16="http://schemas.microsoft.com/office/drawing/2014/main" id="{F7AFFB8A-21E8-46FC-B7B9-037722FBFE35}"/>
              </a:ext>
            </a:extLst>
          </p:cNvPr>
          <p:cNvCxnSpPr>
            <a:cxnSpLocks/>
          </p:cNvCxnSpPr>
          <p:nvPr/>
        </p:nvCxnSpPr>
        <p:spPr>
          <a:xfrm>
            <a:off x="2562468" y="1082577"/>
            <a:ext cx="0" cy="2432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nuoliyhdysviiva 16">
            <a:extLst>
              <a:ext uri="{FF2B5EF4-FFF2-40B4-BE49-F238E27FC236}">
                <a16:creationId xmlns:a16="http://schemas.microsoft.com/office/drawing/2014/main" id="{E9CD0729-E71B-457B-A4F0-F64F6EFD2AC0}"/>
              </a:ext>
            </a:extLst>
          </p:cNvPr>
          <p:cNvCxnSpPr/>
          <p:nvPr/>
        </p:nvCxnSpPr>
        <p:spPr>
          <a:xfrm>
            <a:off x="5529731" y="1082578"/>
            <a:ext cx="0" cy="2432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uora nuoliyhdysviiva 17">
            <a:extLst>
              <a:ext uri="{FF2B5EF4-FFF2-40B4-BE49-F238E27FC236}">
                <a16:creationId xmlns:a16="http://schemas.microsoft.com/office/drawing/2014/main" id="{01254627-7144-42A8-BB01-859FFCFCFE82}"/>
              </a:ext>
            </a:extLst>
          </p:cNvPr>
          <p:cNvCxnSpPr/>
          <p:nvPr/>
        </p:nvCxnSpPr>
        <p:spPr>
          <a:xfrm>
            <a:off x="5519856" y="2462136"/>
            <a:ext cx="0" cy="2432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uora nuoliyhdysviiva 18">
            <a:extLst>
              <a:ext uri="{FF2B5EF4-FFF2-40B4-BE49-F238E27FC236}">
                <a16:creationId xmlns:a16="http://schemas.microsoft.com/office/drawing/2014/main" id="{873A665C-DFA4-4419-86A6-CF2327E26882}"/>
              </a:ext>
            </a:extLst>
          </p:cNvPr>
          <p:cNvCxnSpPr/>
          <p:nvPr/>
        </p:nvCxnSpPr>
        <p:spPr>
          <a:xfrm>
            <a:off x="5529731" y="3759714"/>
            <a:ext cx="0" cy="2432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uora nuoliyhdysviiva 19">
            <a:extLst>
              <a:ext uri="{FF2B5EF4-FFF2-40B4-BE49-F238E27FC236}">
                <a16:creationId xmlns:a16="http://schemas.microsoft.com/office/drawing/2014/main" id="{99F84121-6EC6-415E-9F58-629EBF1201B1}"/>
              </a:ext>
            </a:extLst>
          </p:cNvPr>
          <p:cNvCxnSpPr/>
          <p:nvPr/>
        </p:nvCxnSpPr>
        <p:spPr>
          <a:xfrm>
            <a:off x="5508497" y="5307966"/>
            <a:ext cx="0" cy="2432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iruutu 20">
            <a:extLst>
              <a:ext uri="{FF2B5EF4-FFF2-40B4-BE49-F238E27FC236}">
                <a16:creationId xmlns:a16="http://schemas.microsoft.com/office/drawing/2014/main" id="{F8D4F44F-FC5E-4525-86CC-99DA4685A3DC}"/>
              </a:ext>
            </a:extLst>
          </p:cNvPr>
          <p:cNvSpPr txBox="1"/>
          <p:nvPr/>
        </p:nvSpPr>
        <p:spPr>
          <a:xfrm flipH="1">
            <a:off x="529268" y="469703"/>
            <a:ext cx="1032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>
                <a:latin typeface="Arial" panose="020B0604020202020204" pitchFamily="34" charset="0"/>
                <a:cs typeface="Arial" panose="020B0604020202020204" pitchFamily="34" charset="0"/>
              </a:rPr>
              <a:t>Fig.S1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9C6A68-6ECF-1342-B289-CEF0F3671D1C}"/>
              </a:ext>
            </a:extLst>
          </p:cNvPr>
          <p:cNvSpPr txBox="1"/>
          <p:nvPr/>
        </p:nvSpPr>
        <p:spPr>
          <a:xfrm>
            <a:off x="1475769" y="101951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2B9F3B-A57B-7648-BFE4-911371C67286}"/>
              </a:ext>
            </a:extLst>
          </p:cNvPr>
          <p:cNvSpPr txBox="1"/>
          <p:nvPr/>
        </p:nvSpPr>
        <p:spPr>
          <a:xfrm>
            <a:off x="4041244" y="101951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115712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Ryhmä 20">
            <a:extLst>
              <a:ext uri="{FF2B5EF4-FFF2-40B4-BE49-F238E27FC236}">
                <a16:creationId xmlns:a16="http://schemas.microsoft.com/office/drawing/2014/main" id="{4A736B17-BB2C-4CFE-ABF6-8D9901C17365}"/>
              </a:ext>
            </a:extLst>
          </p:cNvPr>
          <p:cNvGrpSpPr/>
          <p:nvPr/>
        </p:nvGrpSpPr>
        <p:grpSpPr>
          <a:xfrm>
            <a:off x="3593392" y="2354072"/>
            <a:ext cx="3459446" cy="2898035"/>
            <a:chOff x="327677" y="2242104"/>
            <a:chExt cx="3459446" cy="2898035"/>
          </a:xfrm>
        </p:grpSpPr>
        <p:pic>
          <p:nvPicPr>
            <p:cNvPr id="4" name="Kuva 3">
              <a:extLst>
                <a:ext uri="{FF2B5EF4-FFF2-40B4-BE49-F238E27FC236}">
                  <a16:creationId xmlns:a16="http://schemas.microsoft.com/office/drawing/2014/main" id="{F4010CA9-D804-4C95-9050-BC919B050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77" y="2308410"/>
              <a:ext cx="3459446" cy="2831729"/>
            </a:xfrm>
            <a:prstGeom prst="rect">
              <a:avLst/>
            </a:prstGeom>
          </p:spPr>
        </p:pic>
        <p:grpSp>
          <p:nvGrpSpPr>
            <p:cNvPr id="13" name="Ryhmä 12">
              <a:extLst>
                <a:ext uri="{FF2B5EF4-FFF2-40B4-BE49-F238E27FC236}">
                  <a16:creationId xmlns:a16="http://schemas.microsoft.com/office/drawing/2014/main" id="{D20DBCB8-1219-4C3F-B774-7652404B1405}"/>
                </a:ext>
              </a:extLst>
            </p:cNvPr>
            <p:cNvGrpSpPr/>
            <p:nvPr/>
          </p:nvGrpSpPr>
          <p:grpSpPr>
            <a:xfrm>
              <a:off x="1470025" y="2517774"/>
              <a:ext cx="1663700" cy="187326"/>
              <a:chOff x="1381125" y="1330324"/>
              <a:chExt cx="1663700" cy="187326"/>
            </a:xfrm>
          </p:grpSpPr>
          <p:cxnSp>
            <p:nvCxnSpPr>
              <p:cNvPr id="6" name="Suora yhdysviiva 5">
                <a:extLst>
                  <a:ext uri="{FF2B5EF4-FFF2-40B4-BE49-F238E27FC236}">
                    <a16:creationId xmlns:a16="http://schemas.microsoft.com/office/drawing/2014/main" id="{A49C9DEC-D2EB-464E-9C5B-9A2FE6A4D2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1125" y="1330325"/>
                <a:ext cx="16637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uora yhdysviiva 10">
                <a:extLst>
                  <a:ext uri="{FF2B5EF4-FFF2-40B4-BE49-F238E27FC236}">
                    <a16:creationId xmlns:a16="http://schemas.microsoft.com/office/drawing/2014/main" id="{9E666F21-E776-4D9E-B319-9CA9030889D9}"/>
                  </a:ext>
                </a:extLst>
              </p:cNvPr>
              <p:cNvCxnSpPr/>
              <p:nvPr/>
            </p:nvCxnSpPr>
            <p:spPr>
              <a:xfrm>
                <a:off x="3035300" y="1330325"/>
                <a:ext cx="0" cy="1873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uora yhdysviiva 11">
                <a:extLst>
                  <a:ext uri="{FF2B5EF4-FFF2-40B4-BE49-F238E27FC236}">
                    <a16:creationId xmlns:a16="http://schemas.microsoft.com/office/drawing/2014/main" id="{9197735A-EB03-485D-BF25-CC40F55FAF1B}"/>
                  </a:ext>
                </a:extLst>
              </p:cNvPr>
              <p:cNvCxnSpPr/>
              <p:nvPr/>
            </p:nvCxnSpPr>
            <p:spPr>
              <a:xfrm>
                <a:off x="1390650" y="1330324"/>
                <a:ext cx="0" cy="1873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kstiruutu 13">
              <a:extLst>
                <a:ext uri="{FF2B5EF4-FFF2-40B4-BE49-F238E27FC236}">
                  <a16:creationId xmlns:a16="http://schemas.microsoft.com/office/drawing/2014/main" id="{0C3232B9-8A64-418E-B708-26EA4978BB81}"/>
                </a:ext>
              </a:extLst>
            </p:cNvPr>
            <p:cNvSpPr txBox="1"/>
            <p:nvPr/>
          </p:nvSpPr>
          <p:spPr>
            <a:xfrm>
              <a:off x="2094126" y="224210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dirty="0"/>
                <a:t>**</a:t>
              </a:r>
            </a:p>
          </p:txBody>
        </p:sp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B11555AA-DCF1-495F-88EB-D8199FD4FF00}"/>
                </a:ext>
              </a:extLst>
            </p:cNvPr>
            <p:cNvGrpSpPr/>
            <p:nvPr/>
          </p:nvGrpSpPr>
          <p:grpSpPr>
            <a:xfrm>
              <a:off x="2301875" y="2820801"/>
              <a:ext cx="831844" cy="187326"/>
              <a:chOff x="1381125" y="1330324"/>
              <a:chExt cx="1663700" cy="187326"/>
            </a:xfrm>
          </p:grpSpPr>
          <p:cxnSp>
            <p:nvCxnSpPr>
              <p:cNvPr id="16" name="Suora yhdysviiva 15">
                <a:extLst>
                  <a:ext uri="{FF2B5EF4-FFF2-40B4-BE49-F238E27FC236}">
                    <a16:creationId xmlns:a16="http://schemas.microsoft.com/office/drawing/2014/main" id="{1C812756-FF46-4635-982C-33891AA55C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1125" y="1330325"/>
                <a:ext cx="16637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uora yhdysviiva 16">
                <a:extLst>
                  <a:ext uri="{FF2B5EF4-FFF2-40B4-BE49-F238E27FC236}">
                    <a16:creationId xmlns:a16="http://schemas.microsoft.com/office/drawing/2014/main" id="{6CBE3A4D-064D-4502-8992-0B349324EEC6}"/>
                  </a:ext>
                </a:extLst>
              </p:cNvPr>
              <p:cNvCxnSpPr/>
              <p:nvPr/>
            </p:nvCxnSpPr>
            <p:spPr>
              <a:xfrm>
                <a:off x="3035300" y="1330325"/>
                <a:ext cx="0" cy="1873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uora yhdysviiva 17">
                <a:extLst>
                  <a:ext uri="{FF2B5EF4-FFF2-40B4-BE49-F238E27FC236}">
                    <a16:creationId xmlns:a16="http://schemas.microsoft.com/office/drawing/2014/main" id="{40C54AD8-711F-4607-B2A0-4E1A04E15AEA}"/>
                  </a:ext>
                </a:extLst>
              </p:cNvPr>
              <p:cNvCxnSpPr/>
              <p:nvPr/>
            </p:nvCxnSpPr>
            <p:spPr>
              <a:xfrm>
                <a:off x="1390650" y="1330324"/>
                <a:ext cx="0" cy="1873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kstiruutu 18">
              <a:extLst>
                <a:ext uri="{FF2B5EF4-FFF2-40B4-BE49-F238E27FC236}">
                  <a16:creationId xmlns:a16="http://schemas.microsoft.com/office/drawing/2014/main" id="{8430320F-05B3-40A1-8273-77A30A2836F6}"/>
                </a:ext>
              </a:extLst>
            </p:cNvPr>
            <p:cNvSpPr txBox="1"/>
            <p:nvPr/>
          </p:nvSpPr>
          <p:spPr>
            <a:xfrm>
              <a:off x="2501258" y="2476500"/>
              <a:ext cx="448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err="1"/>
                <a:t>ns</a:t>
              </a:r>
              <a:endParaRPr lang="fi-FI" dirty="0"/>
            </a:p>
          </p:txBody>
        </p:sp>
      </p:grpSp>
      <p:sp>
        <p:nvSpPr>
          <p:cNvPr id="2" name="Tekstiruutu 1">
            <a:extLst>
              <a:ext uri="{FF2B5EF4-FFF2-40B4-BE49-F238E27FC236}">
                <a16:creationId xmlns:a16="http://schemas.microsoft.com/office/drawing/2014/main" id="{5C7F1F82-2BC0-4F72-A084-7DFB0530F374}"/>
              </a:ext>
            </a:extLst>
          </p:cNvPr>
          <p:cNvSpPr txBox="1"/>
          <p:nvPr/>
        </p:nvSpPr>
        <p:spPr>
          <a:xfrm>
            <a:off x="516834" y="444787"/>
            <a:ext cx="14872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latin typeface="Arial" panose="020B0604020202020204" pitchFamily="34" charset="0"/>
                <a:cs typeface="Arial" panose="020B0604020202020204" pitchFamily="34" charset="0"/>
              </a:rPr>
              <a:t>Fig.S2</a:t>
            </a:r>
          </a:p>
        </p:txBody>
      </p:sp>
    </p:spTree>
    <p:extLst>
      <p:ext uri="{BB962C8B-B14F-4D97-AF65-F5344CB8AC3E}">
        <p14:creationId xmlns:p14="http://schemas.microsoft.com/office/powerpoint/2010/main" val="1113547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>
            <a:extLst>
              <a:ext uri="{FF2B5EF4-FFF2-40B4-BE49-F238E27FC236}">
                <a16:creationId xmlns:a16="http://schemas.microsoft.com/office/drawing/2014/main" id="{B35B4B7A-8819-9E45-AD43-32A4AF565217}"/>
              </a:ext>
            </a:extLst>
          </p:cNvPr>
          <p:cNvSpPr txBox="1"/>
          <p:nvPr/>
        </p:nvSpPr>
        <p:spPr>
          <a:xfrm>
            <a:off x="516834" y="444787"/>
            <a:ext cx="14872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latin typeface="Arial" panose="020B0604020202020204" pitchFamily="34" charset="0"/>
                <a:cs typeface="Arial" panose="020B0604020202020204" pitchFamily="34" charset="0"/>
              </a:rPr>
              <a:t>Fig.S3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B91297-0E28-B544-8F04-8309F66CE3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3"/>
          <a:stretch/>
        </p:blipFill>
        <p:spPr>
          <a:xfrm>
            <a:off x="516834" y="1360170"/>
            <a:ext cx="11315700" cy="31623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D0D851-40FA-E34F-8884-08EDD4E26B8B}"/>
              </a:ext>
            </a:extLst>
          </p:cNvPr>
          <p:cNvSpPr txBox="1"/>
          <p:nvPr/>
        </p:nvSpPr>
        <p:spPr>
          <a:xfrm>
            <a:off x="516834" y="925995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8CB692-8A79-AB4E-AAB9-7E5719E2FF5D}"/>
              </a:ext>
            </a:extLst>
          </p:cNvPr>
          <p:cNvSpPr txBox="1"/>
          <p:nvPr/>
        </p:nvSpPr>
        <p:spPr>
          <a:xfrm>
            <a:off x="4215680" y="92599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C9FFA6-CD6D-DE43-BFD1-EEBE6E943EDC}"/>
              </a:ext>
            </a:extLst>
          </p:cNvPr>
          <p:cNvSpPr txBox="1"/>
          <p:nvPr/>
        </p:nvSpPr>
        <p:spPr>
          <a:xfrm>
            <a:off x="7925747" y="925995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869233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ruutu 2">
            <a:extLst>
              <a:ext uri="{FF2B5EF4-FFF2-40B4-BE49-F238E27FC236}">
                <a16:creationId xmlns:a16="http://schemas.microsoft.com/office/drawing/2014/main" id="{1179D564-2C5D-4A61-B864-7821965AA9CD}"/>
              </a:ext>
            </a:extLst>
          </p:cNvPr>
          <p:cNvSpPr txBox="1"/>
          <p:nvPr/>
        </p:nvSpPr>
        <p:spPr>
          <a:xfrm>
            <a:off x="508883" y="438859"/>
            <a:ext cx="1003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latin typeface="Arial" panose="020B0604020202020204" pitchFamily="34" charset="0"/>
                <a:cs typeface="Arial" panose="020B0604020202020204" pitchFamily="34" charset="0"/>
              </a:rPr>
              <a:t>Fig.S4</a:t>
            </a:r>
          </a:p>
        </p:txBody>
      </p:sp>
      <p:graphicFrame>
        <p:nvGraphicFramePr>
          <p:cNvPr id="5" name="Kaavio 4">
            <a:extLst>
              <a:ext uri="{FF2B5EF4-FFF2-40B4-BE49-F238E27FC236}">
                <a16:creationId xmlns:a16="http://schemas.microsoft.com/office/drawing/2014/main" id="{98911DB5-BAE3-4452-B831-1BB17BB38A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9101521"/>
              </p:ext>
            </p:extLst>
          </p:nvPr>
        </p:nvGraphicFramePr>
        <p:xfrm>
          <a:off x="1948873" y="848975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2881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E8D1932DBBC045B97916D96C042082" ma:contentTypeVersion="12" ma:contentTypeDescription="Create a new document." ma:contentTypeScope="" ma:versionID="cbd627b9d7a331ec7aff62460ac346db">
  <xsd:schema xmlns:xsd="http://www.w3.org/2001/XMLSchema" xmlns:xs="http://www.w3.org/2001/XMLSchema" xmlns:p="http://schemas.microsoft.com/office/2006/metadata/properties" xmlns:ns3="92b808d7-3e80-4057-b482-117244a1b50c" xmlns:ns4="549288c2-af2e-4682-aacc-5d2a421d4bb3" targetNamespace="http://schemas.microsoft.com/office/2006/metadata/properties" ma:root="true" ma:fieldsID="006504b0556e5310472a71d02a7b9715" ns3:_="" ns4:_="">
    <xsd:import namespace="92b808d7-3e80-4057-b482-117244a1b50c"/>
    <xsd:import namespace="549288c2-af2e-4682-aacc-5d2a421d4bb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EventHashCode" minOccurs="0"/>
                <xsd:element ref="ns4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b808d7-3e80-4057-b482-117244a1b50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9288c2-af2e-4682-aacc-5d2a421d4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579561-C6D6-4856-919A-2672A7C55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0FAB2A-22B0-4D80-B579-856154859E76}">
  <ds:schemaRefs>
    <ds:schemaRef ds:uri="549288c2-af2e-4682-aacc-5d2a421d4bb3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92b808d7-3e80-4057-b482-117244a1b50c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2327E95-63F3-4773-BAEF-35FB8FCEA9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b808d7-3e80-4057-b482-117244a1b50c"/>
    <ds:schemaRef ds:uri="549288c2-af2e-4682-aacc-5d2a421d4b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29621</TotalTime>
  <Words>387</Words>
  <Application>Microsoft Macintosh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Office-teema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Elina A Tuovinen</dc:creator>
  <cp:lastModifiedBy>Juha Gronholm</cp:lastModifiedBy>
  <cp:revision>39</cp:revision>
  <dcterms:created xsi:type="dcterms:W3CDTF">2019-06-17T17:14:03Z</dcterms:created>
  <dcterms:modified xsi:type="dcterms:W3CDTF">2020-02-07T04:37:25Z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0x010100BBE8D1932DBBC045B97916D96C042082</vt:lpwstr>
  </property>
</Properties>
</file>