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7315200" cy="3657600"/>
  <p:notesSz cx="6858000" cy="9144000"/>
  <p:defaultTextStyle>
    <a:defPPr>
      <a:defRPr lang="en-US"/>
    </a:defPPr>
    <a:lvl1pPr marL="0" algn="l" defTabSz="3135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13502" algn="l" defTabSz="3135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627004" algn="l" defTabSz="3135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940506" algn="l" defTabSz="3135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254008" algn="l" defTabSz="3135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1567510" algn="l" defTabSz="3135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1881012" algn="l" defTabSz="3135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2194514" algn="l" defTabSz="3135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2508016" algn="l" defTabSz="31350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270" d="100"/>
          <a:sy n="270" d="100"/>
        </p:scale>
        <p:origin x="282" y="204"/>
      </p:cViewPr>
      <p:guideLst>
        <p:guide orient="horz" pos="1152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gbarret\Desktop\RAJPAR\TN%20clones_%20D21%20monolayers_%20Oct-4_data.xls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2000"/>
              <a:t>Oct-4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'JGB Oct-4 Graphs (2)'!$C$3</c:f>
              <c:strCache>
                <c:ptCount val="1"/>
                <c:pt idx="0">
                  <c:v>112111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multiLvlStrRef>
              <c:f>'JGB Oct-4 Graphs (2)'!$A$4:$B$14</c:f>
              <c:multiLvlStrCache>
                <c:ptCount val="11"/>
                <c:lvl>
                  <c:pt idx="1">
                    <c:v>1</c:v>
                  </c:pt>
                  <c:pt idx="2">
                    <c:v>2</c:v>
                  </c:pt>
                  <c:pt idx="3">
                    <c:v>3</c:v>
                  </c:pt>
                  <c:pt idx="4">
                    <c:v>4</c:v>
                  </c:pt>
                  <c:pt idx="5">
                    <c:v>5</c:v>
                  </c:pt>
                  <c:pt idx="6">
                    <c:v>6</c:v>
                  </c:pt>
                  <c:pt idx="7">
                    <c:v>7</c:v>
                  </c:pt>
                  <c:pt idx="8">
                    <c:v>8</c:v>
                  </c:pt>
                  <c:pt idx="9">
                    <c:v>9</c:v>
                  </c:pt>
                  <c:pt idx="10">
                    <c:v>10</c:v>
                  </c:pt>
                </c:lvl>
                <c:lvl>
                  <c:pt idx="0">
                    <c:v>pTC</c:v>
                  </c:pt>
                  <c:pt idx="1">
                    <c:v>cTSC</c:v>
                  </c:pt>
                </c:lvl>
              </c:multiLvlStrCache>
            </c:multiLvlStrRef>
          </c:cat>
          <c:val>
            <c:numRef>
              <c:f>'JGB Oct-4 Graphs (2)'!$C$4:$C$14</c:f>
              <c:numCache>
                <c:formatCode>0.00</c:formatCode>
                <c:ptCount val="11"/>
                <c:pt idx="0" formatCode="General">
                  <c:v>2.5</c:v>
                </c:pt>
                <c:pt idx="1">
                  <c:v>1.6021397551792478</c:v>
                </c:pt>
                <c:pt idx="2">
                  <c:v>2.1734697250521178</c:v>
                </c:pt>
                <c:pt idx="3">
                  <c:v>1.9318726578496901</c:v>
                </c:pt>
                <c:pt idx="4">
                  <c:v>1.8276629004588023</c:v>
                </c:pt>
                <c:pt idx="5">
                  <c:v>2.2191389441356932</c:v>
                </c:pt>
                <c:pt idx="6">
                  <c:v>2.6207868077167404</c:v>
                </c:pt>
                <c:pt idx="7">
                  <c:v>2.8878583910450013</c:v>
                </c:pt>
                <c:pt idx="8">
                  <c:v>1.8921152934511987</c:v>
                </c:pt>
                <c:pt idx="9">
                  <c:v>3.386981249450129</c:v>
                </c:pt>
                <c:pt idx="10">
                  <c:v>1.74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17-492A-B84F-7E8319B2A505}"/>
            </c:ext>
          </c:extLst>
        </c:ser>
        <c:ser>
          <c:idx val="1"/>
          <c:order val="1"/>
          <c:tx>
            <c:strRef>
              <c:f>'JGB Oct-4 Graphs (2)'!$D$3</c:f>
              <c:strCache>
                <c:ptCount val="1"/>
                <c:pt idx="0">
                  <c:v>111755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'JGB Oct-4 Graphs (2)'!$A$4:$B$14</c:f>
              <c:multiLvlStrCache>
                <c:ptCount val="11"/>
                <c:lvl>
                  <c:pt idx="1">
                    <c:v>1</c:v>
                  </c:pt>
                  <c:pt idx="2">
                    <c:v>2</c:v>
                  </c:pt>
                  <c:pt idx="3">
                    <c:v>3</c:v>
                  </c:pt>
                  <c:pt idx="4">
                    <c:v>4</c:v>
                  </c:pt>
                  <c:pt idx="5">
                    <c:v>5</c:v>
                  </c:pt>
                  <c:pt idx="6">
                    <c:v>6</c:v>
                  </c:pt>
                  <c:pt idx="7">
                    <c:v>7</c:v>
                  </c:pt>
                  <c:pt idx="8">
                    <c:v>8</c:v>
                  </c:pt>
                  <c:pt idx="9">
                    <c:v>9</c:v>
                  </c:pt>
                  <c:pt idx="10">
                    <c:v>10</c:v>
                  </c:pt>
                </c:lvl>
                <c:lvl>
                  <c:pt idx="0">
                    <c:v>pTC</c:v>
                  </c:pt>
                  <c:pt idx="1">
                    <c:v>cTSC</c:v>
                  </c:pt>
                </c:lvl>
              </c:multiLvlStrCache>
            </c:multiLvlStrRef>
          </c:cat>
          <c:val>
            <c:numRef>
              <c:f>'JGB Oct-4 Graphs (2)'!$D$4:$D$14</c:f>
              <c:numCache>
                <c:formatCode>General</c:formatCode>
                <c:ptCount val="11"/>
                <c:pt idx="0">
                  <c:v>1.9</c:v>
                </c:pt>
                <c:pt idx="2" formatCode="0.00">
                  <c:v>2.7702189362218537</c:v>
                </c:pt>
                <c:pt idx="3" formatCode="0.00">
                  <c:v>1.5368751812880095</c:v>
                </c:pt>
                <c:pt idx="4" formatCode="0.00">
                  <c:v>1.5157165665103958</c:v>
                </c:pt>
                <c:pt idx="5" formatCode="0.00">
                  <c:v>1.892115293451194</c:v>
                </c:pt>
                <c:pt idx="7" formatCode="0.00">
                  <c:v>2.6390158215457924</c:v>
                </c:pt>
                <c:pt idx="8" formatCode="0.00">
                  <c:v>2.3456698984637523</c:v>
                </c:pt>
                <c:pt idx="10" formatCode="0.00">
                  <c:v>2.4794153998779707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17-492A-B84F-7E8319B2A505}"/>
            </c:ext>
          </c:extLst>
        </c:ser>
        <c:ser>
          <c:idx val="2"/>
          <c:order val="2"/>
          <c:tx>
            <c:strRef>
              <c:f>'JGB Oct-4 Graphs (2)'!$E$3</c:f>
              <c:strCache>
                <c:ptCount val="1"/>
                <c:pt idx="0">
                  <c:v>111961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multiLvlStrRef>
              <c:f>'JGB Oct-4 Graphs (2)'!$A$4:$B$14</c:f>
              <c:multiLvlStrCache>
                <c:ptCount val="11"/>
                <c:lvl>
                  <c:pt idx="1">
                    <c:v>1</c:v>
                  </c:pt>
                  <c:pt idx="2">
                    <c:v>2</c:v>
                  </c:pt>
                  <c:pt idx="3">
                    <c:v>3</c:v>
                  </c:pt>
                  <c:pt idx="4">
                    <c:v>4</c:v>
                  </c:pt>
                  <c:pt idx="5">
                    <c:v>5</c:v>
                  </c:pt>
                  <c:pt idx="6">
                    <c:v>6</c:v>
                  </c:pt>
                  <c:pt idx="7">
                    <c:v>7</c:v>
                  </c:pt>
                  <c:pt idx="8">
                    <c:v>8</c:v>
                  </c:pt>
                  <c:pt idx="9">
                    <c:v>9</c:v>
                  </c:pt>
                  <c:pt idx="10">
                    <c:v>10</c:v>
                  </c:pt>
                </c:lvl>
                <c:lvl>
                  <c:pt idx="0">
                    <c:v>pTC</c:v>
                  </c:pt>
                  <c:pt idx="1">
                    <c:v>cTSC</c:v>
                  </c:pt>
                </c:lvl>
              </c:multiLvlStrCache>
            </c:multiLvlStrRef>
          </c:cat>
          <c:val>
            <c:numRef>
              <c:f>'JGB Oct-4 Graphs (2)'!$E$4:$E$14</c:f>
              <c:numCache>
                <c:formatCode>0.00</c:formatCode>
                <c:ptCount val="11"/>
                <c:pt idx="0" formatCode="General">
                  <c:v>1.1200000000000001</c:v>
                </c:pt>
                <c:pt idx="1">
                  <c:v>4</c:v>
                </c:pt>
                <c:pt idx="2">
                  <c:v>2.23</c:v>
                </c:pt>
                <c:pt idx="10">
                  <c:v>6.4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17-492A-B84F-7E8319B2A5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71264584"/>
        <c:axId val="771260320"/>
      </c:barChart>
      <c:catAx>
        <c:axId val="771264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71260320"/>
        <c:crosses val="autoZero"/>
        <c:auto val="1"/>
        <c:lblAlgn val="ctr"/>
        <c:lblOffset val="100"/>
        <c:noMultiLvlLbl val="0"/>
      </c:catAx>
      <c:valAx>
        <c:axId val="77126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800"/>
                  <a:t>RELATIVE GENE EXPRESSION</a:t>
                </a:r>
              </a:p>
            </c:rich>
          </c:tx>
          <c:layout>
            <c:manualLayout>
              <c:xMode val="edge"/>
              <c:yMode val="edge"/>
              <c:x val="1.4336920260194407E-2"/>
              <c:y val="0.2023381452318460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1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771264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 b="1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136227"/>
            <a:ext cx="6217920" cy="7840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2072640"/>
            <a:ext cx="5120640" cy="9347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3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7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0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54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6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81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945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080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35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3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" y="146474"/>
            <a:ext cx="1645920" cy="31208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146474"/>
            <a:ext cx="4815840" cy="31208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58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64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2350347"/>
            <a:ext cx="6217920" cy="726440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1550247"/>
            <a:ext cx="6217920" cy="800100"/>
          </a:xfrm>
        </p:spPr>
        <p:txBody>
          <a:bodyPr anchor="b"/>
          <a:lstStyle>
            <a:lvl1pPr marL="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31350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27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 marL="94050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254008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56751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881012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219451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50801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26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853440"/>
            <a:ext cx="3230880" cy="241384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853440"/>
            <a:ext cx="3230880" cy="2413847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15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818727"/>
            <a:ext cx="3232150" cy="341206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3502" indent="0">
              <a:buNone/>
              <a:defRPr sz="1400" b="1"/>
            </a:lvl2pPr>
            <a:lvl3pPr marL="627004" indent="0">
              <a:buNone/>
              <a:defRPr sz="1200" b="1"/>
            </a:lvl3pPr>
            <a:lvl4pPr marL="940506" indent="0">
              <a:buNone/>
              <a:defRPr sz="1100" b="1"/>
            </a:lvl4pPr>
            <a:lvl5pPr marL="1254008" indent="0">
              <a:buNone/>
              <a:defRPr sz="1100" b="1"/>
            </a:lvl5pPr>
            <a:lvl6pPr marL="1567510" indent="0">
              <a:buNone/>
              <a:defRPr sz="1100" b="1"/>
            </a:lvl6pPr>
            <a:lvl7pPr marL="1881012" indent="0">
              <a:buNone/>
              <a:defRPr sz="1100" b="1"/>
            </a:lvl7pPr>
            <a:lvl8pPr marL="2194514" indent="0">
              <a:buNone/>
              <a:defRPr sz="1100" b="1"/>
            </a:lvl8pPr>
            <a:lvl9pPr marL="2508016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1159933"/>
            <a:ext cx="3232150" cy="210735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0" y="818727"/>
            <a:ext cx="3233420" cy="341206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13502" indent="0">
              <a:buNone/>
              <a:defRPr sz="1400" b="1"/>
            </a:lvl2pPr>
            <a:lvl3pPr marL="627004" indent="0">
              <a:buNone/>
              <a:defRPr sz="1200" b="1"/>
            </a:lvl3pPr>
            <a:lvl4pPr marL="940506" indent="0">
              <a:buNone/>
              <a:defRPr sz="1100" b="1"/>
            </a:lvl4pPr>
            <a:lvl5pPr marL="1254008" indent="0">
              <a:buNone/>
              <a:defRPr sz="1100" b="1"/>
            </a:lvl5pPr>
            <a:lvl6pPr marL="1567510" indent="0">
              <a:buNone/>
              <a:defRPr sz="1100" b="1"/>
            </a:lvl6pPr>
            <a:lvl7pPr marL="1881012" indent="0">
              <a:buNone/>
              <a:defRPr sz="1100" b="1"/>
            </a:lvl7pPr>
            <a:lvl8pPr marL="2194514" indent="0">
              <a:buNone/>
              <a:defRPr sz="1100" b="1"/>
            </a:lvl8pPr>
            <a:lvl9pPr marL="2508016" indent="0">
              <a:buNone/>
              <a:defRPr sz="11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0" y="1159933"/>
            <a:ext cx="3233420" cy="2107354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41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37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121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145627"/>
            <a:ext cx="2406650" cy="619760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145627"/>
            <a:ext cx="4089400" cy="312166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765387"/>
            <a:ext cx="2406650" cy="2501900"/>
          </a:xfrm>
        </p:spPr>
        <p:txBody>
          <a:bodyPr/>
          <a:lstStyle>
            <a:lvl1pPr marL="0" indent="0">
              <a:buNone/>
              <a:defRPr sz="1000"/>
            </a:lvl1pPr>
            <a:lvl2pPr marL="313502" indent="0">
              <a:buNone/>
              <a:defRPr sz="800"/>
            </a:lvl2pPr>
            <a:lvl3pPr marL="627004" indent="0">
              <a:buNone/>
              <a:defRPr sz="700"/>
            </a:lvl3pPr>
            <a:lvl4pPr marL="940506" indent="0">
              <a:buNone/>
              <a:defRPr sz="600"/>
            </a:lvl4pPr>
            <a:lvl5pPr marL="1254008" indent="0">
              <a:buNone/>
              <a:defRPr sz="600"/>
            </a:lvl5pPr>
            <a:lvl6pPr marL="1567510" indent="0">
              <a:buNone/>
              <a:defRPr sz="600"/>
            </a:lvl6pPr>
            <a:lvl7pPr marL="1881012" indent="0">
              <a:buNone/>
              <a:defRPr sz="600"/>
            </a:lvl7pPr>
            <a:lvl8pPr marL="2194514" indent="0">
              <a:buNone/>
              <a:defRPr sz="600"/>
            </a:lvl8pPr>
            <a:lvl9pPr marL="2508016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62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2560320"/>
            <a:ext cx="4389120" cy="302260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326813"/>
            <a:ext cx="4389120" cy="2194560"/>
          </a:xfrm>
        </p:spPr>
        <p:txBody>
          <a:bodyPr/>
          <a:lstStyle>
            <a:lvl1pPr marL="0" indent="0">
              <a:buNone/>
              <a:defRPr sz="2200"/>
            </a:lvl1pPr>
            <a:lvl2pPr marL="313502" indent="0">
              <a:buNone/>
              <a:defRPr sz="1900"/>
            </a:lvl2pPr>
            <a:lvl3pPr marL="627004" indent="0">
              <a:buNone/>
              <a:defRPr sz="1600"/>
            </a:lvl3pPr>
            <a:lvl4pPr marL="940506" indent="0">
              <a:buNone/>
              <a:defRPr sz="1400"/>
            </a:lvl4pPr>
            <a:lvl5pPr marL="1254008" indent="0">
              <a:buNone/>
              <a:defRPr sz="1400"/>
            </a:lvl5pPr>
            <a:lvl6pPr marL="1567510" indent="0">
              <a:buNone/>
              <a:defRPr sz="1400"/>
            </a:lvl6pPr>
            <a:lvl7pPr marL="1881012" indent="0">
              <a:buNone/>
              <a:defRPr sz="1400"/>
            </a:lvl7pPr>
            <a:lvl8pPr marL="2194514" indent="0">
              <a:buNone/>
              <a:defRPr sz="1400"/>
            </a:lvl8pPr>
            <a:lvl9pPr marL="2508016" indent="0">
              <a:buNone/>
              <a:defRPr sz="1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2862580"/>
            <a:ext cx="4389120" cy="429260"/>
          </a:xfrm>
        </p:spPr>
        <p:txBody>
          <a:bodyPr/>
          <a:lstStyle>
            <a:lvl1pPr marL="0" indent="0">
              <a:buNone/>
              <a:defRPr sz="1000"/>
            </a:lvl1pPr>
            <a:lvl2pPr marL="313502" indent="0">
              <a:buNone/>
              <a:defRPr sz="800"/>
            </a:lvl2pPr>
            <a:lvl3pPr marL="627004" indent="0">
              <a:buNone/>
              <a:defRPr sz="700"/>
            </a:lvl3pPr>
            <a:lvl4pPr marL="940506" indent="0">
              <a:buNone/>
              <a:defRPr sz="600"/>
            </a:lvl4pPr>
            <a:lvl5pPr marL="1254008" indent="0">
              <a:buNone/>
              <a:defRPr sz="600"/>
            </a:lvl5pPr>
            <a:lvl6pPr marL="1567510" indent="0">
              <a:buNone/>
              <a:defRPr sz="600"/>
            </a:lvl6pPr>
            <a:lvl7pPr marL="1881012" indent="0">
              <a:buNone/>
              <a:defRPr sz="600"/>
            </a:lvl7pPr>
            <a:lvl8pPr marL="2194514" indent="0">
              <a:buNone/>
              <a:defRPr sz="600"/>
            </a:lvl8pPr>
            <a:lvl9pPr marL="2508016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038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146474"/>
            <a:ext cx="6583680" cy="609600"/>
          </a:xfrm>
          <a:prstGeom prst="rect">
            <a:avLst/>
          </a:prstGeom>
        </p:spPr>
        <p:txBody>
          <a:bodyPr vert="horz" lIns="62700" tIns="31350" rIns="62700" bIns="3135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853440"/>
            <a:ext cx="6583680" cy="2413847"/>
          </a:xfrm>
          <a:prstGeom prst="rect">
            <a:avLst/>
          </a:prstGeom>
        </p:spPr>
        <p:txBody>
          <a:bodyPr vert="horz" lIns="62700" tIns="31350" rIns="62700" bIns="3135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3390054"/>
            <a:ext cx="1706880" cy="194733"/>
          </a:xfrm>
          <a:prstGeom prst="rect">
            <a:avLst/>
          </a:prstGeom>
        </p:spPr>
        <p:txBody>
          <a:bodyPr vert="horz" lIns="62700" tIns="31350" rIns="62700" bIns="3135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E235E-0CFC-5A40-A215-0A953EEDCD51}" type="datetimeFigureOut">
              <a:rPr lang="en-US" smtClean="0"/>
              <a:t>2/20/2020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3390054"/>
            <a:ext cx="2316480" cy="194733"/>
          </a:xfrm>
          <a:prstGeom prst="rect">
            <a:avLst/>
          </a:prstGeom>
        </p:spPr>
        <p:txBody>
          <a:bodyPr vert="horz" lIns="62700" tIns="31350" rIns="62700" bIns="3135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3390054"/>
            <a:ext cx="1706880" cy="194733"/>
          </a:xfrm>
          <a:prstGeom prst="rect">
            <a:avLst/>
          </a:prstGeom>
        </p:spPr>
        <p:txBody>
          <a:bodyPr vert="horz" lIns="62700" tIns="31350" rIns="62700" bIns="3135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B309C-7BE1-124C-B249-6AC225B67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475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3502" rtl="0" eaLnBrk="1" latinLnBrk="0" hangingPunct="1"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5127" indent="-235127" algn="l" defTabSz="313502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41" indent="-195939" algn="l" defTabSz="313502" rtl="0" eaLnBrk="1" latinLnBrk="0" hangingPunct="1">
        <a:spcBef>
          <a:spcPct val="20000"/>
        </a:spcBef>
        <a:buFont typeface="Arial"/>
        <a:buChar char="–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783755" indent="-156751" algn="l" defTabSz="313502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57" indent="-156751" algn="l" defTabSz="313502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0759" indent="-156751" algn="l" defTabSz="313502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24261" indent="-156751" algn="l" defTabSz="313502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37763" indent="-156751" algn="l" defTabSz="313502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51265" indent="-156751" algn="l" defTabSz="313502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64767" indent="-156751" algn="l" defTabSz="313502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350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13502" algn="l" defTabSz="31350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27004" algn="l" defTabSz="31350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40506" algn="l" defTabSz="31350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008" algn="l" defTabSz="31350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67510" algn="l" defTabSz="31350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81012" algn="l" defTabSz="31350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14" algn="l" defTabSz="31350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508016" algn="l" defTabSz="31350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1A58951-1994-4C45-B9CF-F2A4546F1B8E}"/>
              </a:ext>
            </a:extLst>
          </p:cNvPr>
          <p:cNvGraphicFramePr>
            <a:graphicFrameLocks/>
          </p:cNvGraphicFramePr>
          <p:nvPr/>
        </p:nvGraphicFramePr>
        <p:xfrm>
          <a:off x="1000125" y="457200"/>
          <a:ext cx="5314949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3387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My Mac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Ibtesam Rajpar</dc:creator>
  <cp:lastModifiedBy>Barrett, Jennifer</cp:lastModifiedBy>
  <cp:revision>6</cp:revision>
  <dcterms:created xsi:type="dcterms:W3CDTF">2019-04-01T14:24:31Z</dcterms:created>
  <dcterms:modified xsi:type="dcterms:W3CDTF">2020-02-20T22:24:19Z</dcterms:modified>
</cp:coreProperties>
</file>