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9"/>
  </p:notesMasterIdLst>
  <p:sldIdLst>
    <p:sldId id="257" r:id="rId2"/>
    <p:sldId id="272" r:id="rId3"/>
    <p:sldId id="273" r:id="rId4"/>
    <p:sldId id="268" r:id="rId5"/>
    <p:sldId id="269" r:id="rId6"/>
    <p:sldId id="276" r:id="rId7"/>
    <p:sldId id="270" r:id="rId8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C82B14E-9847-B84D-9230-61F55CF7EFE6}">
          <p14:sldIdLst>
            <p14:sldId id="257"/>
            <p14:sldId id="272"/>
            <p14:sldId id="273"/>
            <p14:sldId id="268"/>
            <p14:sldId id="269"/>
            <p14:sldId id="276"/>
            <p14:sldId id="2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alsh-Bailey, Callie" initials="CWB" lastIdx="1" clrIdx="0"/>
  <p:cmAuthor id="1" name="Callie L. Walsh-Bailey" initials="CLW" lastIdx="6" clrIdx="1">
    <p:extLst>
      <p:ext uri="{19B8F6BF-5375-455C-9EA6-DF929625EA0E}">
        <p15:presenceInfo xmlns:p15="http://schemas.microsoft.com/office/powerpoint/2012/main" userId="S::Callie.L.Walsh-Bailey@kp.org::6bda8223-9ef2-464a-a409-c3d9270544e5" providerId="AD"/>
      </p:ext>
    </p:extLst>
  </p:cmAuthor>
  <p:cmAuthor id="2" name="Kathleen Gormley" initials="KG" lastIdx="1" clrIdx="2">
    <p:extLst>
      <p:ext uri="{19B8F6BF-5375-455C-9EA6-DF929625EA0E}">
        <p15:presenceInfo xmlns:p15="http://schemas.microsoft.com/office/powerpoint/2012/main" userId="S::Kathleen.X.Gormley@kp.org::65d7fbe7-30b5-4e72-820c-06410bf179d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00"/>
    <p:restoredTop sz="96115" autoAdjust="0"/>
  </p:normalViewPr>
  <p:slideViewPr>
    <p:cSldViewPr snapToGrid="0" snapToObjects="1">
      <p:cViewPr varScale="1">
        <p:scale>
          <a:sx n="89" d="100"/>
          <a:sy n="89" d="100"/>
        </p:scale>
        <p:origin x="2610" y="6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249BB2-03F1-784B-BE42-F67C6D53A086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CEC90-3D63-2E43-B2EC-96FBDEAD85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522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5CEC90-3D63-2E43-B2EC-96FBDEAD853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052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1E3F-AE00-5648-9B12-09A458601666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52F8-FB5B-FD42-8C9E-75CA1248C1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583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1E3F-AE00-5648-9B12-09A458601666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52F8-FB5B-FD42-8C9E-75CA1248C1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004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1E3F-AE00-5648-9B12-09A458601666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52F8-FB5B-FD42-8C9E-75CA1248C1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023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1E3F-AE00-5648-9B12-09A458601666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52F8-FB5B-FD42-8C9E-75CA1248C1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437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1E3F-AE00-5648-9B12-09A458601666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52F8-FB5B-FD42-8C9E-75CA1248C1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749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1E3F-AE00-5648-9B12-09A458601666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52F8-FB5B-FD42-8C9E-75CA1248C1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646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1E3F-AE00-5648-9B12-09A458601666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52F8-FB5B-FD42-8C9E-75CA1248C1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26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1E3F-AE00-5648-9B12-09A458601666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52F8-FB5B-FD42-8C9E-75CA1248C1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62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1E3F-AE00-5648-9B12-09A458601666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52F8-FB5B-FD42-8C9E-75CA1248C1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292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1E3F-AE00-5648-9B12-09A458601666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52F8-FB5B-FD42-8C9E-75CA1248C1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10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1E3F-AE00-5648-9B12-09A458601666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52F8-FB5B-FD42-8C9E-75CA1248C1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3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01E3F-AE00-5648-9B12-09A458601666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E52F8-FB5B-FD42-8C9E-75CA1248C1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698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Rectangle 212"/>
          <p:cNvSpPr/>
          <p:nvPr/>
        </p:nvSpPr>
        <p:spPr>
          <a:xfrm>
            <a:off x="1897305" y="715925"/>
            <a:ext cx="1179053" cy="58588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293" tIns="29145" rIns="58293" bIns="29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48" dirty="0"/>
          </a:p>
        </p:txBody>
      </p:sp>
      <p:sp>
        <p:nvSpPr>
          <p:cNvPr id="214" name="TextBox 213"/>
          <p:cNvSpPr txBox="1"/>
          <p:nvPr/>
        </p:nvSpPr>
        <p:spPr>
          <a:xfrm>
            <a:off x="3373298" y="859307"/>
            <a:ext cx="1016452" cy="259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Determinant</a:t>
            </a:r>
          </a:p>
        </p:txBody>
      </p:sp>
      <p:sp>
        <p:nvSpPr>
          <p:cNvPr id="215" name="TextBox 214"/>
          <p:cNvSpPr txBox="1"/>
          <p:nvPr/>
        </p:nvSpPr>
        <p:spPr>
          <a:xfrm>
            <a:off x="4785360" y="839552"/>
            <a:ext cx="1102669" cy="592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Implementation</a:t>
            </a:r>
            <a:r>
              <a:rPr lang="en-US" sz="1084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Outcome</a:t>
            </a:r>
          </a:p>
          <a:p>
            <a:pPr algn="ctr"/>
            <a:endParaRPr lang="en-US" sz="1084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16" name="Diamond 215"/>
          <p:cNvSpPr/>
          <p:nvPr/>
        </p:nvSpPr>
        <p:spPr>
          <a:xfrm>
            <a:off x="3306246" y="715925"/>
            <a:ext cx="1179053" cy="585883"/>
          </a:xfrm>
          <a:prstGeom prst="diamond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293" tIns="29145" rIns="58293" bIns="29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48" dirty="0"/>
          </a:p>
        </p:txBody>
      </p:sp>
      <p:cxnSp>
        <p:nvCxnSpPr>
          <p:cNvPr id="217" name="Straight Connector 216"/>
          <p:cNvCxnSpPr/>
          <p:nvPr/>
        </p:nvCxnSpPr>
        <p:spPr>
          <a:xfrm>
            <a:off x="3069896" y="995661"/>
            <a:ext cx="205694" cy="8803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Oval 217"/>
          <p:cNvSpPr/>
          <p:nvPr/>
        </p:nvSpPr>
        <p:spPr>
          <a:xfrm>
            <a:off x="4708976" y="753502"/>
            <a:ext cx="1179053" cy="57354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293" tIns="29145" rIns="58293" bIns="29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48" dirty="0"/>
          </a:p>
        </p:txBody>
      </p:sp>
      <p:sp>
        <p:nvSpPr>
          <p:cNvPr id="219" name="TextBox 218"/>
          <p:cNvSpPr txBox="1"/>
          <p:nvPr/>
        </p:nvSpPr>
        <p:spPr>
          <a:xfrm>
            <a:off x="1894800" y="839552"/>
            <a:ext cx="1193956" cy="259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Strategy</a:t>
            </a:r>
          </a:p>
        </p:txBody>
      </p:sp>
      <p:cxnSp>
        <p:nvCxnSpPr>
          <p:cNvPr id="220" name="Straight Connector 219"/>
          <p:cNvCxnSpPr/>
          <p:nvPr/>
        </p:nvCxnSpPr>
        <p:spPr>
          <a:xfrm>
            <a:off x="4487804" y="1004464"/>
            <a:ext cx="205694" cy="8803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/>
        </p:nvCxnSpPr>
        <p:spPr>
          <a:xfrm>
            <a:off x="2466316" y="448665"/>
            <a:ext cx="0" cy="26566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 flipH="1">
            <a:off x="2459773" y="448665"/>
            <a:ext cx="2852854" cy="33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/>
          <p:cNvCxnSpPr/>
          <p:nvPr/>
        </p:nvCxnSpPr>
        <p:spPr>
          <a:xfrm>
            <a:off x="5298503" y="452064"/>
            <a:ext cx="0" cy="291526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8010CF3D-03B0-984D-8D97-D978CA974168}"/>
              </a:ext>
            </a:extLst>
          </p:cNvPr>
          <p:cNvSpPr txBox="1"/>
          <p:nvPr/>
        </p:nvSpPr>
        <p:spPr>
          <a:xfrm>
            <a:off x="237066" y="123943"/>
            <a:ext cx="7366001" cy="323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1" b="1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Model Types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E6CB75-6C74-9642-AB6D-93315323FD44}"/>
              </a:ext>
            </a:extLst>
          </p:cNvPr>
          <p:cNvSpPr txBox="1"/>
          <p:nvPr/>
        </p:nvSpPr>
        <p:spPr>
          <a:xfrm>
            <a:off x="282145" y="1336958"/>
            <a:ext cx="7275842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Atkins et al., 2008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training and consultation &gt; key opinion leader instrumental support &gt; teacher self-reported use of ADHD guidelines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Baer et al., 2009</a:t>
            </a:r>
            <a:endParaRPr lang="en-US" sz="1000" b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Customized Context-tailored training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Agency supportive practices for MI use  fidelity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Workshop 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Agency supportive practices for MI use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fidelity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68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Becker et al., 2016: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significant result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61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Bonetti et al., 2005: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audit and feedback &gt; perceived behavioral control &gt; simulated behavior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71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David &amp; Schiff, 2017: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CPP supervision &gt; self-efficacy &gt; number of CPP cases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CPP supervision &gt; self-efficacy &gt; intention to use CPP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Garner et al., 2011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Pay for performance + training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Attitudes  Clinician intentions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Pay for performance + training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Subjective norms  Clinician intentions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Pay for performance + training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Perceived control  Clinician intentions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72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Gnich et al., 2018: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pay-per-item financial incentive &gt; knowledge &gt; fluoride varnish delivery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pay-per-item financial incentive &gt; social/professional role and identity &gt; fluoride varnish delivery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pay-per-item financial incentive &gt; beliefs about consequences &gt; fluoride varnish delivery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pay-per-item financial incentive &gt; social influence &gt; fluoride varnish delivery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pay-per-item financial incentive &gt; emotion &gt; fluoride varnish delivery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Kauth et al., 2010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Workshop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Job-related barriers  % time spent conducting CBT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Facilitation + workshop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Job-related barriers  % time spent conducting CBT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Facilitation + workshop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# of contacts and time spent in facilitation  % time spent conducting CBT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63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Lee et al., 2018: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significant result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77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Nelson &amp; Steele, 2007: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EBP training &gt; negative attitudes towards treatment research &gt; EBP use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78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Potthoff et al., 2017: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action planning &gt; habit &gt; clinical behaviors (prescribing, advising, examining)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coping planning &gt; habit &gt; clinical behaviors (prescribing, advising, examining)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79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Presseau et al., 2016: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significant result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59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Wiener-Ogilvie et al., 2008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guideline implementation &gt; practice organization (delegation of work to nurses) &gt; compliance with guidelines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Williams et al., 2014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 webinars + information packet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Attitudes toward EBPs  MI adoption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 webinars + information packet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Pressure to change  MI adoption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 webinars + information packet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Barriers to EBPs  MI adoption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 webinars + information packet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Resources  MI adoption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 webinars + information packet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Organizational climate  MI adoption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 webinars + information packet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Management support  MI adoption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66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Williams et al., 2017: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Availability, Responsiveness, and Continuity (ARC) implementation &gt; barrier reduction &gt; EBP use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Availability, Responsiveness, and Continuity (ARC) implementation &gt; barrier reduction &gt; EBP adoption</a:t>
            </a:r>
            <a:endParaRPr lang="en-US" sz="10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87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Rangachari et al., 2015: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emails containing intervention information and unit level adherence feedback, brief weekly training &gt; proactive communication between nurses and physicians &gt; number of catheter days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emails containing intervention information and unit level adherence feedback, brief weekly training &gt; emergence of champions &gt; number of catheter days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88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Shrubsole et al., 2018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qual: tailored training intervention targeting information provision &gt; social influence, beliefs about consequences, beliefs about capabilities, knowledge, environmental resources and context &gt; information provision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quant:  tailored training intervention targeting information provision &gt; knowledge,  beliefs about capabilities,  environmental resources and context &gt; information provision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qual: tailored training intervention targeting information provision &gt; social influence, beliefs about consequences, beliefs about capabilities, knowledge, environmental resources and context &gt; goal setting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quant: tailored training intervention targeting information provision &gt; social influence, beliefs about capabilities, knowledge, environmental  &gt; goal setting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494910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A2C48AE-CB41-A047-A11C-A2A19E69B5C4}"/>
              </a:ext>
            </a:extLst>
          </p:cNvPr>
          <p:cNvSpPr/>
          <p:nvPr/>
        </p:nvSpPr>
        <p:spPr>
          <a:xfrm>
            <a:off x="3283697" y="1335393"/>
            <a:ext cx="1179053" cy="58588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293" tIns="29145" rIns="58293" bIns="29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48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02C7E5-1695-A342-96EC-C0D6FAEE0841}"/>
              </a:ext>
            </a:extLst>
          </p:cNvPr>
          <p:cNvSpPr txBox="1"/>
          <p:nvPr/>
        </p:nvSpPr>
        <p:spPr>
          <a:xfrm>
            <a:off x="2027280" y="1494880"/>
            <a:ext cx="1016452" cy="259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Determinant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7825EF-ED9F-8F47-AA00-958B611A56CC}"/>
              </a:ext>
            </a:extLst>
          </p:cNvPr>
          <p:cNvSpPr txBox="1"/>
          <p:nvPr/>
        </p:nvSpPr>
        <p:spPr>
          <a:xfrm>
            <a:off x="4693498" y="1446091"/>
            <a:ext cx="1102669" cy="592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Implementation Outcome</a:t>
            </a:r>
          </a:p>
          <a:p>
            <a:pPr algn="ctr"/>
            <a:endParaRPr lang="en-US" sz="1084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" name="Diamond 6">
            <a:extLst>
              <a:ext uri="{FF2B5EF4-FFF2-40B4-BE49-F238E27FC236}">
                <a16:creationId xmlns:a16="http://schemas.microsoft.com/office/drawing/2014/main" id="{0B728F92-908A-E24E-BCF3-C701D2313683}"/>
              </a:ext>
            </a:extLst>
          </p:cNvPr>
          <p:cNvSpPr/>
          <p:nvPr/>
        </p:nvSpPr>
        <p:spPr>
          <a:xfrm>
            <a:off x="1902696" y="1325356"/>
            <a:ext cx="1179053" cy="585883"/>
          </a:xfrm>
          <a:prstGeom prst="diamond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293" tIns="29145" rIns="58293" bIns="29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48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4DF2B0C-351B-4249-8E6E-8D46D32E768C}"/>
              </a:ext>
            </a:extLst>
          </p:cNvPr>
          <p:cNvCxnSpPr/>
          <p:nvPr/>
        </p:nvCxnSpPr>
        <p:spPr>
          <a:xfrm>
            <a:off x="3084440" y="1615664"/>
            <a:ext cx="205694" cy="8803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1804F18-0EF1-AD4A-A96A-59D0D4672B4F}"/>
              </a:ext>
            </a:extLst>
          </p:cNvPr>
          <p:cNvSpPr/>
          <p:nvPr/>
        </p:nvSpPr>
        <p:spPr>
          <a:xfrm>
            <a:off x="4632315" y="1347732"/>
            <a:ext cx="1179053" cy="57354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293" tIns="29145" rIns="58293" bIns="29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48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FE499E-AFC5-C14A-B4DC-A5C5EEB81429}"/>
              </a:ext>
            </a:extLst>
          </p:cNvPr>
          <p:cNvSpPr txBox="1"/>
          <p:nvPr/>
        </p:nvSpPr>
        <p:spPr>
          <a:xfrm>
            <a:off x="3283697" y="1446091"/>
            <a:ext cx="1193956" cy="259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Strategy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5B7A66F-AA02-8A4F-9A7A-24772B000F34}"/>
              </a:ext>
            </a:extLst>
          </p:cNvPr>
          <p:cNvCxnSpPr/>
          <p:nvPr/>
        </p:nvCxnSpPr>
        <p:spPr>
          <a:xfrm>
            <a:off x="4441876" y="1615664"/>
            <a:ext cx="205694" cy="8803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50E25C-4939-504A-8A76-447324EE0736}"/>
              </a:ext>
            </a:extLst>
          </p:cNvPr>
          <p:cNvCxnSpPr/>
          <p:nvPr/>
        </p:nvCxnSpPr>
        <p:spPr>
          <a:xfrm>
            <a:off x="2480933" y="1059689"/>
            <a:ext cx="0" cy="26566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A233F8-994E-3E4E-B046-E3A823E9A30E}"/>
              </a:ext>
            </a:extLst>
          </p:cNvPr>
          <p:cNvCxnSpPr/>
          <p:nvPr/>
        </p:nvCxnSpPr>
        <p:spPr>
          <a:xfrm flipH="1">
            <a:off x="2469346" y="1059690"/>
            <a:ext cx="2852854" cy="33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E8DD257-A81E-6043-9AD8-87BD39808346}"/>
              </a:ext>
            </a:extLst>
          </p:cNvPr>
          <p:cNvCxnSpPr/>
          <p:nvPr/>
        </p:nvCxnSpPr>
        <p:spPr>
          <a:xfrm>
            <a:off x="5322200" y="1059687"/>
            <a:ext cx="0" cy="291526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3721ECA-9ECC-DC4E-AAA4-9A041C117C5C}"/>
              </a:ext>
            </a:extLst>
          </p:cNvPr>
          <p:cNvSpPr txBox="1"/>
          <p:nvPr/>
        </p:nvSpPr>
        <p:spPr>
          <a:xfrm>
            <a:off x="237066" y="2323072"/>
            <a:ext cx="727584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Baer et al., 2009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climate for organizational change &gt; agency activities to support use of Motivational Interviewing &gt; Motivational Interviewing Spirit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climate for organizational change &gt; agency activities to support use of Motivational Interviewing &gt; response to question ratio</a:t>
            </a:r>
            <a:endParaRPr lang="en-US" sz="10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85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Birken et al., 2015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 manager support &gt; performance reviews &gt; middle manager commitment to implementation of innovation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 manager support &gt; human resources &gt; middle manager commitment to implementation of innovation *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 manager support &gt; training &gt; middle manager commitment to implementation of innovation *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 manager support &gt; funding &gt; middle manager commitment to implementation of innovation *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000" dirty="0"/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48976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A2C48AE-CB41-A047-A11C-A2A19E69B5C4}"/>
              </a:ext>
            </a:extLst>
          </p:cNvPr>
          <p:cNvSpPr/>
          <p:nvPr/>
        </p:nvSpPr>
        <p:spPr>
          <a:xfrm>
            <a:off x="1865317" y="1313586"/>
            <a:ext cx="1179053" cy="58588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293" tIns="29145" rIns="58293" bIns="29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48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02C7E5-1695-A342-96EC-C0D6FAEE0841}"/>
              </a:ext>
            </a:extLst>
          </p:cNvPr>
          <p:cNvSpPr txBox="1"/>
          <p:nvPr/>
        </p:nvSpPr>
        <p:spPr>
          <a:xfrm>
            <a:off x="4682635" y="1428245"/>
            <a:ext cx="1016452" cy="426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Clinical Outcome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7825EF-ED9F-8F47-AA00-958B611A56CC}"/>
              </a:ext>
            </a:extLst>
          </p:cNvPr>
          <p:cNvSpPr txBox="1"/>
          <p:nvPr/>
        </p:nvSpPr>
        <p:spPr>
          <a:xfrm>
            <a:off x="3306295" y="1419588"/>
            <a:ext cx="1102669" cy="592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Implementation Outcome</a:t>
            </a:r>
          </a:p>
          <a:p>
            <a:pPr algn="ctr"/>
            <a:endParaRPr lang="en-US" sz="1084" dirty="0">
              <a:latin typeface="Calibri" charset="0"/>
              <a:ea typeface="Calibri" charset="0"/>
              <a:cs typeface="Calibri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4DF2B0C-351B-4249-8E6E-8D46D32E768C}"/>
              </a:ext>
            </a:extLst>
          </p:cNvPr>
          <p:cNvCxnSpPr/>
          <p:nvPr/>
        </p:nvCxnSpPr>
        <p:spPr>
          <a:xfrm>
            <a:off x="3046340" y="1615664"/>
            <a:ext cx="205694" cy="8803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1804F18-0EF1-AD4A-A96A-59D0D4672B4F}"/>
              </a:ext>
            </a:extLst>
          </p:cNvPr>
          <p:cNvSpPr/>
          <p:nvPr/>
        </p:nvSpPr>
        <p:spPr>
          <a:xfrm>
            <a:off x="3267057" y="1316494"/>
            <a:ext cx="1179053" cy="57354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293" tIns="29145" rIns="58293" bIns="29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48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FE499E-AFC5-C14A-B4DC-A5C5EEB81429}"/>
              </a:ext>
            </a:extLst>
          </p:cNvPr>
          <p:cNvSpPr txBox="1"/>
          <p:nvPr/>
        </p:nvSpPr>
        <p:spPr>
          <a:xfrm>
            <a:off x="1872368" y="1483344"/>
            <a:ext cx="1193956" cy="259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Strategy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5B7A66F-AA02-8A4F-9A7A-24772B000F34}"/>
              </a:ext>
            </a:extLst>
          </p:cNvPr>
          <p:cNvCxnSpPr/>
          <p:nvPr/>
        </p:nvCxnSpPr>
        <p:spPr>
          <a:xfrm>
            <a:off x="4441876" y="1615664"/>
            <a:ext cx="205694" cy="8803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50E25C-4939-504A-8A76-447324EE0736}"/>
              </a:ext>
            </a:extLst>
          </p:cNvPr>
          <p:cNvCxnSpPr/>
          <p:nvPr/>
        </p:nvCxnSpPr>
        <p:spPr>
          <a:xfrm>
            <a:off x="2480933" y="1059689"/>
            <a:ext cx="0" cy="26566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A233F8-994E-3E4E-B046-E3A823E9A30E}"/>
              </a:ext>
            </a:extLst>
          </p:cNvPr>
          <p:cNvCxnSpPr/>
          <p:nvPr/>
        </p:nvCxnSpPr>
        <p:spPr>
          <a:xfrm flipH="1">
            <a:off x="2469346" y="1059690"/>
            <a:ext cx="2852854" cy="33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E8DD257-A81E-6043-9AD8-87BD39808346}"/>
              </a:ext>
            </a:extLst>
          </p:cNvPr>
          <p:cNvCxnSpPr/>
          <p:nvPr/>
        </p:nvCxnSpPr>
        <p:spPr>
          <a:xfrm>
            <a:off x="5322200" y="1059687"/>
            <a:ext cx="0" cy="291526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3721ECA-9ECC-DC4E-AAA4-9A041C117C5C}"/>
              </a:ext>
            </a:extLst>
          </p:cNvPr>
          <p:cNvSpPr txBox="1"/>
          <p:nvPr/>
        </p:nvSpPr>
        <p:spPr>
          <a:xfrm>
            <a:off x="237066" y="2323072"/>
            <a:ext cx="727584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Glisson et al., 2010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 + MST quality assurance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MST fidelity  Rate of change in Child Behavior Checklist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 + MST quality assurance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MST fidelity  Out of home placements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MST quality assurance process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MST fidelity  Rate of change in Child Behavior Checklist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MST quality assurance process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MST fidelity  Out of home placements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Holth et al., 2011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Intensive quality assurance + workshop + manual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Therapist adherence to CM/CBT  Youth cannabis use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Workshop + manual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Therapist adherence to CM/CBT  Youth cannabis use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Lochman et al., 2009**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Intensive training and feedback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				         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Basic training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				         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Rapkin et al., 2017: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cumulative local programs &gt; awareness of free/low cost cancer screening &gt; cancer screening and attempts to quit smoking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cumulative local programs &gt; having health insurance &gt; cancer screening and attempts to quit smoking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cumulative local programs &gt; annual physical &gt; cancer screening and attempts to quit smoking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cumulative outside programs &gt; cancer knowledge &gt; cancer screening and attempts to quit smoking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cumulative outside programs &gt; having health insurance &gt; cancer screening and attempts to quit smoking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Seys et al., 2018: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care pathway implementation &gt; adherence to evidence-based recommendations &gt; 30 day hospital readmission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Note: for the purposes of simplifying depiction, each numbered variable was tested as part of a different model, but not reported separately here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Pentagon 136">
            <a:extLst>
              <a:ext uri="{FF2B5EF4-FFF2-40B4-BE49-F238E27FC236}">
                <a16:creationId xmlns:a16="http://schemas.microsoft.com/office/drawing/2014/main" id="{A4E62A1E-845E-ED4B-98B6-96AAEE703342}"/>
              </a:ext>
            </a:extLst>
          </p:cNvPr>
          <p:cNvSpPr/>
          <p:nvPr/>
        </p:nvSpPr>
        <p:spPr>
          <a:xfrm>
            <a:off x="4664962" y="1335618"/>
            <a:ext cx="1187476" cy="585883"/>
          </a:xfrm>
          <a:prstGeom prst="homePlat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C4DDF89-A6AC-47BC-8276-B26A79746B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569963"/>
              </p:ext>
            </p:extLst>
          </p:nvPr>
        </p:nvGraphicFramePr>
        <p:xfrm>
          <a:off x="2886769" y="3730542"/>
          <a:ext cx="1939628" cy="609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9628">
                  <a:extLst>
                    <a:ext uri="{9D8B030D-6E8A-4147-A177-3AD203B41FA5}">
                      <a16:colId xmlns:a16="http://schemas.microsoft.com/office/drawing/2014/main" val="9347589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# of sessions attended 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736189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# of objectives completed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31557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# of contacts with trainers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0817514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 Counselor engagement w/clients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550881476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087D635E-DD60-4ABB-8C27-E55EB0738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315232"/>
              </p:ext>
            </p:extLst>
          </p:nvPr>
        </p:nvGraphicFramePr>
        <p:xfrm>
          <a:off x="5018721" y="3708581"/>
          <a:ext cx="1939628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9628">
                  <a:extLst>
                    <a:ext uri="{9D8B030D-6E8A-4147-A177-3AD203B41FA5}">
                      <a16:colId xmlns:a16="http://schemas.microsoft.com/office/drawing/2014/main" val="9347589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Client externalizing behaviors</a:t>
                      </a:r>
                    </a:p>
                    <a:p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Client social skills</a:t>
                      </a:r>
                    </a:p>
                    <a:p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Client study skills</a:t>
                      </a:r>
                    </a:p>
                    <a:p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 Client expectancies re: aggression</a:t>
                      </a:r>
                    </a:p>
                    <a:p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 Consistent parenting</a:t>
                      </a:r>
                    </a:p>
                    <a:p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6. Client assaultive acts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738539315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D0C6671E-2A18-4868-89CB-8ECA5FE347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514701"/>
              </p:ext>
            </p:extLst>
          </p:nvPr>
        </p:nvGraphicFramePr>
        <p:xfrm>
          <a:off x="1847865" y="4630419"/>
          <a:ext cx="1939628" cy="609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9628">
                  <a:extLst>
                    <a:ext uri="{9D8B030D-6E8A-4147-A177-3AD203B41FA5}">
                      <a16:colId xmlns:a16="http://schemas.microsoft.com/office/drawing/2014/main" val="9347589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# of sessions attended 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736189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# of objectives completed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31557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# of contacts with trainers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0817514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 Counselor engagement w/clients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550881476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E0D3768-1496-4A56-A8D0-C8B9D93B94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616471"/>
              </p:ext>
            </p:extLst>
          </p:nvPr>
        </p:nvGraphicFramePr>
        <p:xfrm>
          <a:off x="4061297" y="4634289"/>
          <a:ext cx="1939628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9628">
                  <a:extLst>
                    <a:ext uri="{9D8B030D-6E8A-4147-A177-3AD203B41FA5}">
                      <a16:colId xmlns:a16="http://schemas.microsoft.com/office/drawing/2014/main" val="9347589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Client externalizing behaviors</a:t>
                      </a:r>
                    </a:p>
                    <a:p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Client social skills</a:t>
                      </a:r>
                    </a:p>
                    <a:p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Client study skills</a:t>
                      </a:r>
                    </a:p>
                    <a:p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 Client expectancies re: aggression</a:t>
                      </a:r>
                    </a:p>
                    <a:p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 Consistent parenting</a:t>
                      </a:r>
                    </a:p>
                    <a:p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6. Client assaultive acts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7385393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0277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mond 3">
            <a:extLst>
              <a:ext uri="{FF2B5EF4-FFF2-40B4-BE49-F238E27FC236}">
                <a16:creationId xmlns:a16="http://schemas.microsoft.com/office/drawing/2014/main" id="{7437C69D-BC24-724F-9318-8F22E9B1B621}"/>
              </a:ext>
            </a:extLst>
          </p:cNvPr>
          <p:cNvSpPr/>
          <p:nvPr/>
        </p:nvSpPr>
        <p:spPr>
          <a:xfrm>
            <a:off x="3255479" y="957143"/>
            <a:ext cx="1179053" cy="585883"/>
          </a:xfrm>
          <a:prstGeom prst="diamond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293" tIns="29145" rIns="58293" bIns="29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48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148CEE-994D-C941-93A0-646BAC593C26}"/>
              </a:ext>
            </a:extLst>
          </p:cNvPr>
          <p:cNvSpPr txBox="1"/>
          <p:nvPr/>
        </p:nvSpPr>
        <p:spPr>
          <a:xfrm>
            <a:off x="1994181" y="1107825"/>
            <a:ext cx="1016452" cy="259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Determinant</a:t>
            </a:r>
          </a:p>
        </p:txBody>
      </p:sp>
      <p:sp>
        <p:nvSpPr>
          <p:cNvPr id="6" name="Diamond 5">
            <a:extLst>
              <a:ext uri="{FF2B5EF4-FFF2-40B4-BE49-F238E27FC236}">
                <a16:creationId xmlns:a16="http://schemas.microsoft.com/office/drawing/2014/main" id="{D34DCDE9-1B54-A341-A7B9-1A4410F01AD7}"/>
              </a:ext>
            </a:extLst>
          </p:cNvPr>
          <p:cNvSpPr/>
          <p:nvPr/>
        </p:nvSpPr>
        <p:spPr>
          <a:xfrm>
            <a:off x="1904972" y="947105"/>
            <a:ext cx="1179053" cy="585883"/>
          </a:xfrm>
          <a:prstGeom prst="diamond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293" tIns="29145" rIns="58293" bIns="29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48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751D9D1-A401-C446-BD23-B16D5D11477E}"/>
              </a:ext>
            </a:extLst>
          </p:cNvPr>
          <p:cNvCxnSpPr/>
          <p:nvPr/>
        </p:nvCxnSpPr>
        <p:spPr>
          <a:xfrm>
            <a:off x="3086440" y="1237413"/>
            <a:ext cx="205694" cy="8803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CAFAE65-0426-464C-8A22-1A271BE473D0}"/>
              </a:ext>
            </a:extLst>
          </p:cNvPr>
          <p:cNvSpPr txBox="1"/>
          <p:nvPr/>
        </p:nvSpPr>
        <p:spPr>
          <a:xfrm>
            <a:off x="3326860" y="1116628"/>
            <a:ext cx="1016452" cy="259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Determinant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A681FB4-CC03-6D4E-90B6-BEEFFFFF7073}"/>
              </a:ext>
            </a:extLst>
          </p:cNvPr>
          <p:cNvCxnSpPr/>
          <p:nvPr/>
        </p:nvCxnSpPr>
        <p:spPr>
          <a:xfrm>
            <a:off x="4443877" y="1248989"/>
            <a:ext cx="205694" cy="8803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9F52A2C-0DA3-E648-AF43-6473A6BBD639}"/>
              </a:ext>
            </a:extLst>
          </p:cNvPr>
          <p:cNvCxnSpPr/>
          <p:nvPr/>
        </p:nvCxnSpPr>
        <p:spPr>
          <a:xfrm>
            <a:off x="2494509" y="681439"/>
            <a:ext cx="0" cy="26566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038F50B-3CE4-2A45-AB0E-4481E86ED95B}"/>
              </a:ext>
            </a:extLst>
          </p:cNvPr>
          <p:cNvCxnSpPr/>
          <p:nvPr/>
        </p:nvCxnSpPr>
        <p:spPr>
          <a:xfrm flipH="1" flipV="1">
            <a:off x="2482922" y="671392"/>
            <a:ext cx="2806555" cy="866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6044A7B-9DF2-774C-AF2F-93A954168248}"/>
              </a:ext>
            </a:extLst>
          </p:cNvPr>
          <p:cNvCxnSpPr/>
          <p:nvPr/>
        </p:nvCxnSpPr>
        <p:spPr>
          <a:xfrm>
            <a:off x="5277892" y="681436"/>
            <a:ext cx="11587" cy="291526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iamond 12">
            <a:extLst>
              <a:ext uri="{FF2B5EF4-FFF2-40B4-BE49-F238E27FC236}">
                <a16:creationId xmlns:a16="http://schemas.microsoft.com/office/drawing/2014/main" id="{3B1A2C21-5021-D842-9D23-2E9E37FE97DA}"/>
              </a:ext>
            </a:extLst>
          </p:cNvPr>
          <p:cNvSpPr/>
          <p:nvPr/>
        </p:nvSpPr>
        <p:spPr>
          <a:xfrm>
            <a:off x="4670289" y="959308"/>
            <a:ext cx="1179053" cy="585883"/>
          </a:xfrm>
          <a:prstGeom prst="diamond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293" tIns="29145" rIns="58293" bIns="29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48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C0858C-C914-A34A-BC47-C11B393C270B}"/>
              </a:ext>
            </a:extLst>
          </p:cNvPr>
          <p:cNvSpPr txBox="1"/>
          <p:nvPr/>
        </p:nvSpPr>
        <p:spPr>
          <a:xfrm>
            <a:off x="4788536" y="1107825"/>
            <a:ext cx="1016452" cy="259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Determinant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173269-1F73-2148-8141-56A67EDB8CAC}"/>
              </a:ext>
            </a:extLst>
          </p:cNvPr>
          <p:cNvSpPr txBox="1"/>
          <p:nvPr/>
        </p:nvSpPr>
        <p:spPr>
          <a:xfrm>
            <a:off x="237066" y="2323072"/>
            <a:ext cx="72758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67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Aarons et al., 2009: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agency type &gt; organizational support for EBP&gt; provider attitudes towards EBP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39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Beets et al., 2008: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perception of school climate &gt; beliefs about responsibility to teach program &gt; attitudes towards program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73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Guerrero et al., 2018: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 manager transformational leadership &gt; middle manager implementation leadership &gt; employee attitudes towards EBPs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/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30340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mond 3">
            <a:extLst>
              <a:ext uri="{FF2B5EF4-FFF2-40B4-BE49-F238E27FC236}">
                <a16:creationId xmlns:a16="http://schemas.microsoft.com/office/drawing/2014/main" id="{84ECF1E9-599D-B048-A3DD-AA7641586C9E}"/>
              </a:ext>
            </a:extLst>
          </p:cNvPr>
          <p:cNvSpPr/>
          <p:nvPr/>
        </p:nvSpPr>
        <p:spPr>
          <a:xfrm>
            <a:off x="3232330" y="1104072"/>
            <a:ext cx="1179053" cy="585883"/>
          </a:xfrm>
          <a:prstGeom prst="diamond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293" tIns="29145" rIns="58293" bIns="29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48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5C090A-8A32-D840-A590-0B8EF4D00783}"/>
              </a:ext>
            </a:extLst>
          </p:cNvPr>
          <p:cNvSpPr txBox="1"/>
          <p:nvPr/>
        </p:nvSpPr>
        <p:spPr>
          <a:xfrm>
            <a:off x="1971032" y="1254753"/>
            <a:ext cx="1016452" cy="259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Determinant</a:t>
            </a:r>
          </a:p>
        </p:txBody>
      </p:sp>
      <p:sp>
        <p:nvSpPr>
          <p:cNvPr id="6" name="Diamond 5">
            <a:extLst>
              <a:ext uri="{FF2B5EF4-FFF2-40B4-BE49-F238E27FC236}">
                <a16:creationId xmlns:a16="http://schemas.microsoft.com/office/drawing/2014/main" id="{D6E79D7C-2BAF-094E-B813-94AC50166521}"/>
              </a:ext>
            </a:extLst>
          </p:cNvPr>
          <p:cNvSpPr/>
          <p:nvPr/>
        </p:nvSpPr>
        <p:spPr>
          <a:xfrm>
            <a:off x="1881823" y="1094034"/>
            <a:ext cx="1179053" cy="585883"/>
          </a:xfrm>
          <a:prstGeom prst="diamond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293" tIns="29145" rIns="58293" bIns="29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48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CFC36C-41CC-924C-BBCA-4BE347FBA53F}"/>
              </a:ext>
            </a:extLst>
          </p:cNvPr>
          <p:cNvCxnSpPr/>
          <p:nvPr/>
        </p:nvCxnSpPr>
        <p:spPr>
          <a:xfrm>
            <a:off x="3074867" y="1384342"/>
            <a:ext cx="205694" cy="8803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14725F64-F461-3F4F-A881-6A8677F00689}"/>
              </a:ext>
            </a:extLst>
          </p:cNvPr>
          <p:cNvSpPr/>
          <p:nvPr/>
        </p:nvSpPr>
        <p:spPr>
          <a:xfrm>
            <a:off x="4622742" y="1116410"/>
            <a:ext cx="1179053" cy="57354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293" tIns="29145" rIns="58293" bIns="29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48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A97726-02C7-344B-AF03-952AF33969ED}"/>
              </a:ext>
            </a:extLst>
          </p:cNvPr>
          <p:cNvSpPr txBox="1"/>
          <p:nvPr/>
        </p:nvSpPr>
        <p:spPr>
          <a:xfrm>
            <a:off x="3303711" y="1263557"/>
            <a:ext cx="1016452" cy="259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Determinant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5450FA9-EEA8-AB4E-B6DF-9B17C818D982}"/>
              </a:ext>
            </a:extLst>
          </p:cNvPr>
          <p:cNvCxnSpPr/>
          <p:nvPr/>
        </p:nvCxnSpPr>
        <p:spPr>
          <a:xfrm>
            <a:off x="4432303" y="1384342"/>
            <a:ext cx="205694" cy="8803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744586B-7623-164B-A485-25A8CFE381C1}"/>
              </a:ext>
            </a:extLst>
          </p:cNvPr>
          <p:cNvCxnSpPr/>
          <p:nvPr/>
        </p:nvCxnSpPr>
        <p:spPr>
          <a:xfrm>
            <a:off x="2471360" y="828369"/>
            <a:ext cx="0" cy="26566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E276150-3F34-6D4A-A73D-64B11DBB5241}"/>
              </a:ext>
            </a:extLst>
          </p:cNvPr>
          <p:cNvCxnSpPr/>
          <p:nvPr/>
        </p:nvCxnSpPr>
        <p:spPr>
          <a:xfrm flipH="1">
            <a:off x="2459773" y="828369"/>
            <a:ext cx="2852854" cy="33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B17AFB2-AD7F-3A40-A4F8-8B1CF3AE9658}"/>
              </a:ext>
            </a:extLst>
          </p:cNvPr>
          <p:cNvCxnSpPr/>
          <p:nvPr/>
        </p:nvCxnSpPr>
        <p:spPr>
          <a:xfrm>
            <a:off x="5312627" y="828366"/>
            <a:ext cx="0" cy="291526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2402815-79FD-1D47-AB0B-D677A9CDB2B3}"/>
              </a:ext>
            </a:extLst>
          </p:cNvPr>
          <p:cNvSpPr txBox="1"/>
          <p:nvPr/>
        </p:nvSpPr>
        <p:spPr>
          <a:xfrm>
            <a:off x="4664203" y="1193356"/>
            <a:ext cx="1102669" cy="592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Implementation Outcome</a:t>
            </a:r>
          </a:p>
          <a:p>
            <a:pPr algn="ctr"/>
            <a:endParaRPr lang="en-US" sz="1084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0ADDEB-00ED-244F-A606-C3925A9BA306}"/>
              </a:ext>
            </a:extLst>
          </p:cNvPr>
          <p:cNvSpPr txBox="1"/>
          <p:nvPr/>
        </p:nvSpPr>
        <p:spPr>
          <a:xfrm>
            <a:off x="237066" y="2323072"/>
            <a:ext cx="727584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67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Aarons et al., 2009: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significant result found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Beenstock et al., 2012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main place of work &gt; propensity to act &gt; self reported referral of women to smoking cessation services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69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Bonetti et al., 2009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behavioral intention &gt; action planning &gt; placing fissure sealants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91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David &amp; Schiff, 2017: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CPP social network &gt; self-efficacy &gt; number of CPP cases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CPP social network &gt; self-efficacy &gt; intention to use CPP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77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Nelson &amp; Steele, 2007: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openness of clinical setting to EBPs&gt; positive attitudes towards treatment research &gt; EBP use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openness of clinical setting to EBPs &gt; negative attitudes towards treatment research &gt; EBP use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Simmonds et al., 2012: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intolerance of uncertainty &gt; treatment orientation toward back pain &gt; recommendations to return to work and normal activity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82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Wanless et al., 2015: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global emotional support &gt; engagement in training &gt; fidelity to intervention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86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Lukas et al., 2009: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personal leadership support &gt; effectiveness of care delivery teams &gt; extent of implementation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Panzano et al., 2012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personal leadership support &gt; effectiveness of care delivery teams &gt; extent of implementation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/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96629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A2C48AE-CB41-A047-A11C-A2A19E69B5C4}"/>
              </a:ext>
            </a:extLst>
          </p:cNvPr>
          <p:cNvSpPr/>
          <p:nvPr/>
        </p:nvSpPr>
        <p:spPr>
          <a:xfrm>
            <a:off x="1882423" y="1339165"/>
            <a:ext cx="1179053" cy="58588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293" tIns="29145" rIns="58293" bIns="29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48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02C7E5-1695-A342-96EC-C0D6FAEE0841}"/>
              </a:ext>
            </a:extLst>
          </p:cNvPr>
          <p:cNvSpPr txBox="1"/>
          <p:nvPr/>
        </p:nvSpPr>
        <p:spPr>
          <a:xfrm>
            <a:off x="3290133" y="649526"/>
            <a:ext cx="1016452" cy="259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Determinant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7825EF-ED9F-8F47-AA00-958B611A56CC}"/>
              </a:ext>
            </a:extLst>
          </p:cNvPr>
          <p:cNvSpPr txBox="1"/>
          <p:nvPr/>
        </p:nvSpPr>
        <p:spPr>
          <a:xfrm>
            <a:off x="4693498" y="1446091"/>
            <a:ext cx="1102669" cy="592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Implementation Outcome</a:t>
            </a:r>
          </a:p>
          <a:p>
            <a:pPr algn="ctr"/>
            <a:endParaRPr lang="en-US" sz="1084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" name="Diamond 6">
            <a:extLst>
              <a:ext uri="{FF2B5EF4-FFF2-40B4-BE49-F238E27FC236}">
                <a16:creationId xmlns:a16="http://schemas.microsoft.com/office/drawing/2014/main" id="{0B728F92-908A-E24E-BCF3-C701D2313683}"/>
              </a:ext>
            </a:extLst>
          </p:cNvPr>
          <p:cNvSpPr/>
          <p:nvPr/>
        </p:nvSpPr>
        <p:spPr>
          <a:xfrm>
            <a:off x="3208833" y="486172"/>
            <a:ext cx="1179053" cy="585883"/>
          </a:xfrm>
          <a:prstGeom prst="diamond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293" tIns="29145" rIns="58293" bIns="29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48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4DF2B0C-351B-4249-8E6E-8D46D32E768C}"/>
              </a:ext>
            </a:extLst>
          </p:cNvPr>
          <p:cNvCxnSpPr>
            <a:cxnSpLocks/>
          </p:cNvCxnSpPr>
          <p:nvPr/>
        </p:nvCxnSpPr>
        <p:spPr>
          <a:xfrm>
            <a:off x="3084440" y="1581531"/>
            <a:ext cx="1547875" cy="18840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1804F18-0EF1-AD4A-A96A-59D0D4672B4F}"/>
              </a:ext>
            </a:extLst>
          </p:cNvPr>
          <p:cNvSpPr/>
          <p:nvPr/>
        </p:nvSpPr>
        <p:spPr>
          <a:xfrm>
            <a:off x="4632315" y="1347732"/>
            <a:ext cx="1179053" cy="57354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293" tIns="29145" rIns="58293" bIns="29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48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FE499E-AFC5-C14A-B4DC-A5C5EEB81429}"/>
              </a:ext>
            </a:extLst>
          </p:cNvPr>
          <p:cNvSpPr txBox="1"/>
          <p:nvPr/>
        </p:nvSpPr>
        <p:spPr>
          <a:xfrm>
            <a:off x="1793212" y="1479895"/>
            <a:ext cx="1193956" cy="259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Strategy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E8DD257-A81E-6043-9AD8-87BD39808346}"/>
              </a:ext>
            </a:extLst>
          </p:cNvPr>
          <p:cNvCxnSpPr>
            <a:cxnSpLocks/>
          </p:cNvCxnSpPr>
          <p:nvPr/>
        </p:nvCxnSpPr>
        <p:spPr>
          <a:xfrm>
            <a:off x="3798360" y="1072055"/>
            <a:ext cx="0" cy="509476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3721ECA-9ECC-DC4E-AAA4-9A041C117C5C}"/>
              </a:ext>
            </a:extLst>
          </p:cNvPr>
          <p:cNvSpPr txBox="1"/>
          <p:nvPr/>
        </p:nvSpPr>
        <p:spPr>
          <a:xfrm>
            <a:off x="237066" y="2323072"/>
            <a:ext cx="727584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85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Birken et al., 2015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reviews &gt; top manager support &gt; middle manager commitment to implementation of innovation *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 resources &gt; top manager support &gt; middle manager commitment to implementation of innovation *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Edmunds et al., 2014: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training and consultation &gt; time spent in consultation &gt; knowledge of CBT for anxiety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training and consultation &gt; time spent in consultation &gt; attitudes towards EBPs (requirement, appeal, divergence)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434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DF344FD-EA89-474E-99CB-29AAC78F62FA}"/>
              </a:ext>
            </a:extLst>
          </p:cNvPr>
          <p:cNvSpPr txBox="1"/>
          <p:nvPr/>
        </p:nvSpPr>
        <p:spPr>
          <a:xfrm>
            <a:off x="1971032" y="1330806"/>
            <a:ext cx="1016452" cy="259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Determinant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D55C83-6A55-B545-8548-128EFDD53125}"/>
              </a:ext>
            </a:extLst>
          </p:cNvPr>
          <p:cNvSpPr txBox="1"/>
          <p:nvPr/>
        </p:nvSpPr>
        <p:spPr>
          <a:xfrm>
            <a:off x="4644147" y="1267765"/>
            <a:ext cx="1147683" cy="426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Implementation</a:t>
            </a:r>
            <a:r>
              <a:rPr lang="en-US" sz="1084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Outcome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850743D-97EA-164E-956F-586EB828E670}"/>
              </a:ext>
            </a:extLst>
          </p:cNvPr>
          <p:cNvCxnSpPr/>
          <p:nvPr/>
        </p:nvCxnSpPr>
        <p:spPr>
          <a:xfrm>
            <a:off x="3063291" y="1460395"/>
            <a:ext cx="205694" cy="8803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F7690D84-3545-4643-9AA9-DFBA44B24C5E}"/>
              </a:ext>
            </a:extLst>
          </p:cNvPr>
          <p:cNvSpPr/>
          <p:nvPr/>
        </p:nvSpPr>
        <p:spPr>
          <a:xfrm>
            <a:off x="4622742" y="1192464"/>
            <a:ext cx="1179053" cy="57354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293" tIns="29145" rIns="58293" bIns="29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48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6FD1C2-E8FF-7A47-8C67-FFAD81B6D7DA}"/>
              </a:ext>
            </a:extLst>
          </p:cNvPr>
          <p:cNvSpPr txBox="1"/>
          <p:nvPr/>
        </p:nvSpPr>
        <p:spPr>
          <a:xfrm>
            <a:off x="3253013" y="1267765"/>
            <a:ext cx="1128592" cy="426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Implementation</a:t>
            </a:r>
            <a:r>
              <a:rPr lang="en-US" sz="1084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084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Outcome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96681F9-DAD1-C846-B502-EFBBBAB74C3E}"/>
              </a:ext>
            </a:extLst>
          </p:cNvPr>
          <p:cNvCxnSpPr/>
          <p:nvPr/>
        </p:nvCxnSpPr>
        <p:spPr>
          <a:xfrm>
            <a:off x="4420728" y="1471970"/>
            <a:ext cx="205694" cy="8803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1B40A15-DDE3-FA4F-A70A-D965C5A4F2E1}"/>
              </a:ext>
            </a:extLst>
          </p:cNvPr>
          <p:cNvCxnSpPr/>
          <p:nvPr/>
        </p:nvCxnSpPr>
        <p:spPr>
          <a:xfrm>
            <a:off x="2471360" y="904422"/>
            <a:ext cx="0" cy="26566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3CA8FE7-9334-4545-BE6F-32799C7D8223}"/>
              </a:ext>
            </a:extLst>
          </p:cNvPr>
          <p:cNvCxnSpPr/>
          <p:nvPr/>
        </p:nvCxnSpPr>
        <p:spPr>
          <a:xfrm flipH="1">
            <a:off x="2459773" y="892102"/>
            <a:ext cx="2852854" cy="33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D7E1B10-8D51-EB4B-BF7A-67C0D453564B}"/>
              </a:ext>
            </a:extLst>
          </p:cNvPr>
          <p:cNvCxnSpPr/>
          <p:nvPr/>
        </p:nvCxnSpPr>
        <p:spPr>
          <a:xfrm>
            <a:off x="5312627" y="904418"/>
            <a:ext cx="0" cy="291526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C04A8332-5FAC-CB4F-B9D3-47F9EAC561E3}"/>
              </a:ext>
            </a:extLst>
          </p:cNvPr>
          <p:cNvSpPr/>
          <p:nvPr/>
        </p:nvSpPr>
        <p:spPr>
          <a:xfrm>
            <a:off x="3234062" y="1183702"/>
            <a:ext cx="1179053" cy="57354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293" tIns="29145" rIns="58293" bIns="29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48" dirty="0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B17DABA0-C69E-304D-AF08-CC871E8E7DE8}"/>
              </a:ext>
            </a:extLst>
          </p:cNvPr>
          <p:cNvSpPr/>
          <p:nvPr/>
        </p:nvSpPr>
        <p:spPr>
          <a:xfrm>
            <a:off x="1884240" y="1179835"/>
            <a:ext cx="1179053" cy="585883"/>
          </a:xfrm>
          <a:prstGeom prst="diamond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293" tIns="29145" rIns="58293" bIns="29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48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569F73-89ED-184E-BFBC-6AA6DE89F597}"/>
              </a:ext>
            </a:extLst>
          </p:cNvPr>
          <p:cNvSpPr txBox="1"/>
          <p:nvPr/>
        </p:nvSpPr>
        <p:spPr>
          <a:xfrm>
            <a:off x="237066" y="2323072"/>
            <a:ext cx="727584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Chou et al. 2011: 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Clinician expectancy &gt; self-reported adherence to guideline &gt; screening patients for depression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Clinician self-efficacy &gt; self-reported adherence to guideline &gt; screening patients for depression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Panzano et al. 2012: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Implementation climate &gt; fidelity to intervention &gt; assimilation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85472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10901</TotalTime>
  <Words>1334</Words>
  <Application>Microsoft Office PowerPoint</Application>
  <PresentationFormat>Custom</PresentationFormat>
  <Paragraphs>160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Meredith Boyd</dc:creator>
  <cp:lastModifiedBy>Kathleen Gormley</cp:lastModifiedBy>
  <cp:revision>116</cp:revision>
  <cp:lastPrinted>2018-07-10T06:42:05Z</cp:lastPrinted>
  <dcterms:created xsi:type="dcterms:W3CDTF">2017-10-28T22:17:17Z</dcterms:created>
  <dcterms:modified xsi:type="dcterms:W3CDTF">2020-03-03T19:42:50Z</dcterms:modified>
</cp:coreProperties>
</file>