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16" r:id="rId1"/>
    <p:sldMasterId id="2147484459" r:id="rId2"/>
    <p:sldMasterId id="2147484471" r:id="rId3"/>
  </p:sldMasterIdLst>
  <p:handoutMasterIdLst>
    <p:handoutMasterId r:id="rId9"/>
  </p:handoutMasterIdLst>
  <p:sldIdLst>
    <p:sldId id="258" r:id="rId4"/>
    <p:sldId id="264" r:id="rId5"/>
    <p:sldId id="266" r:id="rId6"/>
    <p:sldId id="268" r:id="rId7"/>
    <p:sldId id="265" r:id="rId8"/>
  </p:sldIdLst>
  <p:sldSz cx="9144000" cy="6858000" type="screen4x3"/>
  <p:notesSz cx="6858000" cy="9144000"/>
  <p:custDataLst>
    <p:tags r:id="rId10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5ECF3"/>
    <a:srgbClr val="C2D1E2"/>
    <a:srgbClr val="E9F2F5"/>
    <a:srgbClr val="F3CC75"/>
    <a:srgbClr val="EBAD21"/>
    <a:srgbClr val="FAEBC7"/>
    <a:srgbClr val="D2C79C"/>
    <a:srgbClr val="E7D8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>
      <p:cViewPr varScale="1">
        <p:scale>
          <a:sx n="96" d="100"/>
          <a:sy n="96" d="100"/>
        </p:scale>
        <p:origin x="2336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tags" Target="tags/tag1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14339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CAA2974-B8B3-4DFD-97D0-0F56117FC3FD}" type="datetimeFigureOut">
              <a:rPr lang="en-US" altLang="en-US"/>
              <a:pPr>
                <a:defRPr/>
              </a:pPr>
              <a:t>3/24/20</a:t>
            </a:fld>
            <a:endParaRPr lang="en-US" altLang="en-US" dirty="0"/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14341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8500BB91-4637-4970-8DCF-898FDD5DBAA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228461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00926-B983-4603-B78D-043346203126}" type="datetimeFigureOut">
              <a:rPr lang="en-US" altLang="en-US"/>
              <a:pPr>
                <a:defRPr/>
              </a:pPr>
              <a:t>3/24/20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6EA2E-8BA2-43ED-AE8B-8619F5D5D21C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9698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E68E6-CF91-4716-9544-97C602D9A5E8}" type="datetimeFigureOut">
              <a:rPr lang="en-US" altLang="en-US"/>
              <a:pPr>
                <a:defRPr/>
              </a:pPr>
              <a:t>3/24/20</a:t>
            </a:fld>
            <a:endParaRPr lang="en-US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B62ED-51D9-4D1A-A777-8C21355B57EA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42108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52551-145A-4EAB-9093-0C8F2A0FFC2E}" type="datetimeFigureOut">
              <a:rPr lang="en-US" altLang="en-US"/>
              <a:pPr>
                <a:defRPr/>
              </a:pPr>
              <a:t>3/24/20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DF15A-5F74-40CE-91D0-092263D1272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35920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8CFD5-3A61-4416-B6D6-C0900AD7C10C}" type="datetimeFigureOut">
              <a:rPr lang="en-US" altLang="en-US"/>
              <a:pPr>
                <a:defRPr/>
              </a:pPr>
              <a:t>3/24/20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BBBCC-EA15-4047-91DB-7B4CA17C785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021719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5F8DD-2019-451B-A9A9-DF878D617477}" type="datetimeFigureOut">
              <a:rPr lang="en-US"/>
              <a:pPr>
                <a:defRPr/>
              </a:pPr>
              <a:t>3/24/20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797D5-3D20-437B-9BE8-6525294495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8074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CC040-FF0E-4440-AE51-6155E9A912FD}" type="datetimeFigureOut">
              <a:rPr lang="en-US"/>
              <a:pPr>
                <a:defRPr/>
              </a:pPr>
              <a:t>3/24/20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3F305-4E83-42DA-A096-AED281043B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7533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741CE-4194-4D10-B421-247943E43988}" type="datetimeFigureOut">
              <a:rPr lang="en-US"/>
              <a:pPr>
                <a:defRPr/>
              </a:pPr>
              <a:t>3/24/20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6B645-1023-4B67-A0F6-FEBC428291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0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81595-DFF9-49D0-BE82-E778861C72F4}" type="datetimeFigureOut">
              <a:rPr lang="en-US"/>
              <a:pPr>
                <a:defRPr/>
              </a:pPr>
              <a:t>3/24/20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E94DC-F7D3-4F79-8237-EF611DD154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7783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BECF0-83DF-457F-AABF-46671E761E3D}" type="datetimeFigureOut">
              <a:rPr lang="en-US"/>
              <a:pPr>
                <a:defRPr/>
              </a:pPr>
              <a:t>3/24/20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4A501-0125-4E13-BA76-B03B550158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882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9399C-CBDB-46E0-AE49-FA900086ED6C}" type="datetimeFigureOut">
              <a:rPr lang="en-US"/>
              <a:pPr>
                <a:defRPr/>
              </a:pPr>
              <a:t>3/24/20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B8C88-058B-4932-8EEA-54A2A060A1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2299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56FDB-4FE7-414A-AE74-ED25010F4F8D}" type="datetimeFigureOut">
              <a:rPr lang="en-US"/>
              <a:pPr>
                <a:defRPr/>
              </a:pPr>
              <a:t>3/24/20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895BD-7C3B-4245-92DC-1732D7CF1C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0929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056B06-A335-40C1-89B8-1D6EBA52563A}" type="datetimeFigureOut">
              <a:rPr lang="en-US" altLang="en-US"/>
              <a:pPr>
                <a:defRPr/>
              </a:pPr>
              <a:t>3/24/20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3251B-D0D3-4AD3-8B38-970CDD9B593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033326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3E535-FABF-4032-AD5F-006C6C19A84A}" type="datetimeFigureOut">
              <a:rPr lang="en-US"/>
              <a:pPr>
                <a:defRPr/>
              </a:pPr>
              <a:t>3/24/20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BE36A-9185-4BB8-8755-F96EA33217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3538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83E8C-9F4B-4A04-90F1-EBA2C495C2DB}" type="datetimeFigureOut">
              <a:rPr lang="en-US"/>
              <a:pPr>
                <a:defRPr/>
              </a:pPr>
              <a:t>3/24/20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B8B64-8481-4FFA-96B1-2923160A3B9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576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BE671-F9A2-4D26-8967-F8DAF19AA4B2}" type="datetimeFigureOut">
              <a:rPr lang="en-US"/>
              <a:pPr>
                <a:defRPr/>
              </a:pPr>
              <a:t>3/24/20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18F06-EF06-4875-90AA-EC7D1D0196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108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C06DD-3895-4FBC-8FE2-D2AFB70FBB85}" type="datetimeFigureOut">
              <a:rPr lang="en-US"/>
              <a:pPr>
                <a:defRPr/>
              </a:pPr>
              <a:t>3/24/20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BB842-578E-4355-8F6E-FEF52B5516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91176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A3F83-F954-42E1-9ECC-C013EB0835E7}" type="datetimeFigureOut">
              <a:rPr lang="en-US"/>
              <a:pPr>
                <a:defRPr/>
              </a:pPr>
              <a:t>3/24/20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AB6BD-C193-4510-B3BD-21C229BEFCA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408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53AD7-51DF-4404-9804-16CE756646B9}" type="datetimeFigureOut">
              <a:rPr lang="en-US"/>
              <a:pPr>
                <a:defRPr/>
              </a:pPr>
              <a:t>3/24/20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6CD45-B1CC-47E3-A233-24509A4845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38414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0360B-DFFA-452F-B430-00E623291F0B}" type="datetimeFigureOut">
              <a:rPr lang="en-US"/>
              <a:pPr>
                <a:defRPr/>
              </a:pPr>
              <a:t>3/24/20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EB736-9FA2-4492-8611-7C411B22C54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8578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679F7-635E-40C6-8580-83FA6D960780}" type="datetimeFigureOut">
              <a:rPr lang="en-US"/>
              <a:pPr>
                <a:defRPr/>
              </a:pPr>
              <a:t>3/24/20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C2283-85F7-4631-B8A4-8A7C3202638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3060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A4A17-1C88-4D22-B1DE-B4260A7C1E21}" type="datetimeFigureOut">
              <a:rPr lang="en-US"/>
              <a:pPr>
                <a:defRPr/>
              </a:pPr>
              <a:t>3/24/20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930B4-5CA3-48E1-B000-EBC3633F8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2732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9D23B-DE3E-462B-8A31-391EE3E36F8F}" type="datetimeFigureOut">
              <a:rPr lang="en-US"/>
              <a:pPr>
                <a:defRPr/>
              </a:pPr>
              <a:t>3/24/20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95B83-0445-436F-A0D0-F37862840A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026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8713F8-108A-41FF-898D-2D82DD910C21}" type="datetimeFigureOut">
              <a:rPr lang="en-US" altLang="en-US"/>
              <a:pPr>
                <a:defRPr/>
              </a:pPr>
              <a:t>3/24/20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706ED-E199-4B13-AC5E-044C30DB6B94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777524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92729-E1BC-4600-B40B-D02E5394AF88}" type="datetimeFigureOut">
              <a:rPr lang="en-US"/>
              <a:pPr>
                <a:defRPr/>
              </a:pPr>
              <a:t>3/24/20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E4BC7-BF84-48B7-8DA4-3F69E5E2F5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6727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157FA-589A-47FD-B048-E889BC47FE34}" type="datetimeFigureOut">
              <a:rPr lang="en-US"/>
              <a:pPr>
                <a:defRPr/>
              </a:pPr>
              <a:t>3/24/20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6BDC9-FF88-478C-A626-FE42A55033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801002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B7BDF-8624-4D54-BBED-CDEA6E71656E}" type="datetimeFigureOut">
              <a:rPr lang="en-US"/>
              <a:pPr>
                <a:defRPr/>
              </a:pPr>
              <a:t>3/24/20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0B1DF-5490-4D08-835C-DBBAD046AE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821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83B96-FDB0-485C-9D2F-D2AF25CF35A5}" type="datetimeFigureOut">
              <a:rPr lang="en-US"/>
              <a:pPr>
                <a:defRPr/>
              </a:pPr>
              <a:t>3/24/20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5454D-E06F-462D-B3D6-01EA053488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12381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369F3-4DCB-4BA5-8CAF-F36C85987903}" type="datetimeFigureOut">
              <a:rPr lang="en-US"/>
              <a:pPr>
                <a:defRPr/>
              </a:pPr>
              <a:t>3/24/20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21323-2D76-423A-8E4A-E4BBF240CD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888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28F7E-AE42-40C5-A706-3971190238A9}" type="datetimeFigureOut">
              <a:rPr lang="en-US" altLang="en-US"/>
              <a:pPr>
                <a:defRPr/>
              </a:pPr>
              <a:t>3/24/20</a:t>
            </a:fld>
            <a:endParaRPr lang="en-US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07BF3D-17F2-4CB9-A9E4-96749444217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69410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B359E-19EF-4F07-9356-99886EE4144C}" type="datetimeFigureOut">
              <a:rPr lang="en-US" altLang="en-US"/>
              <a:pPr>
                <a:defRPr/>
              </a:pPr>
              <a:t>3/24/20</a:t>
            </a:fld>
            <a:endParaRPr lang="en-US" alt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AA2A8-C8A1-4DA3-9DE0-5A357E3DC29A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28273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9B600-FFF0-4F56-AB5A-A6B99E22E3E4}" type="datetimeFigureOut">
              <a:rPr lang="en-US" altLang="en-US"/>
              <a:pPr>
                <a:defRPr/>
              </a:pPr>
              <a:t>3/24/20</a:t>
            </a:fld>
            <a:endParaRPr lang="en-US" alt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07130-DE73-4706-8EF2-9584D442758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60502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0B09B1-0483-4E75-A96E-8308B7D5BCC9}" type="datetimeFigureOut">
              <a:rPr lang="en-US" altLang="en-US"/>
              <a:pPr>
                <a:defRPr/>
              </a:pPr>
              <a:t>3/24/20</a:t>
            </a:fld>
            <a:endParaRPr lang="en-US" alt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2ED452-7DEA-48DB-81A8-2DE0794F84A0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83660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B4326-4EDE-45E5-8420-399F8AB93472}" type="datetimeFigureOut">
              <a:rPr lang="en-US" altLang="en-US"/>
              <a:pPr>
                <a:defRPr/>
              </a:pPr>
              <a:t>3/24/20</a:t>
            </a:fld>
            <a:endParaRPr lang="en-US" alt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FE2C2-AE53-47A3-B4B7-BEAF0DF88EE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66376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3D0AD7-1166-4719-B671-1DA1975660B8}" type="datetimeFigureOut">
              <a:rPr lang="en-US" altLang="en-US"/>
              <a:pPr>
                <a:defRPr/>
              </a:pPr>
              <a:t>3/24/20</a:t>
            </a:fld>
            <a:endParaRPr lang="en-US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E65496-A7E0-4B5B-93F7-20CB56ACA56C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13660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 txBox="1">
            <a:spLocks/>
          </p:cNvSpPr>
          <p:nvPr userDrawn="1"/>
        </p:nvSpPr>
        <p:spPr bwMode="auto">
          <a:xfrm>
            <a:off x="1905000" y="640080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07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50FC6B7-CD98-4CFF-824B-6F2461379FC2}" type="datetimeFigureOut">
              <a:rPr lang="en-US" altLang="en-US"/>
              <a:pPr>
                <a:defRPr/>
              </a:pPr>
              <a:t>3/24/20</a:t>
            </a:fld>
            <a:endParaRPr lang="en-US" altLang="en-US" dirty="0"/>
          </a:p>
        </p:txBody>
      </p:sp>
      <p:sp>
        <p:nvSpPr>
          <p:cNvPr id="3078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3079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34B7A24-3368-4EAE-A399-A836B1696880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72" r:id="rId1"/>
    <p:sldLayoutId id="2147484473" r:id="rId2"/>
    <p:sldLayoutId id="2147484474" r:id="rId3"/>
    <p:sldLayoutId id="2147484475" r:id="rId4"/>
    <p:sldLayoutId id="2147484476" r:id="rId5"/>
    <p:sldLayoutId id="2147484477" r:id="rId6"/>
    <p:sldLayoutId id="2147484478" r:id="rId7"/>
    <p:sldLayoutId id="2147484479" r:id="rId8"/>
    <p:sldLayoutId id="2147484480" r:id="rId9"/>
    <p:sldLayoutId id="2147484481" r:id="rId10"/>
    <p:sldLayoutId id="2147484482" r:id="rId11"/>
    <p:sldLayoutId id="214748448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8AC2F23-DA1F-490E-B89F-716E3A9C71BD}" type="datetimeFigureOut">
              <a:rPr lang="en-US"/>
              <a:pPr>
                <a:defRPr/>
              </a:pPr>
              <a:t>3/24/20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465F597-4073-4F80-81F2-F1BA18806A3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4" r:id="rId1"/>
    <p:sldLayoutId id="2147484485" r:id="rId2"/>
    <p:sldLayoutId id="2147484486" r:id="rId3"/>
    <p:sldLayoutId id="2147484487" r:id="rId4"/>
    <p:sldLayoutId id="2147484488" r:id="rId5"/>
    <p:sldLayoutId id="2147484489" r:id="rId6"/>
    <p:sldLayoutId id="2147484490" r:id="rId7"/>
    <p:sldLayoutId id="2147484491" r:id="rId8"/>
    <p:sldLayoutId id="2147484492" r:id="rId9"/>
    <p:sldLayoutId id="2147484493" r:id="rId10"/>
    <p:sldLayoutId id="21474844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4EE7EC3-1DAC-4B8C-BBC4-4417CBD42DDB}" type="datetimeFigureOut">
              <a:rPr lang="en-US"/>
              <a:pPr>
                <a:defRPr/>
              </a:pPr>
              <a:t>3/24/20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3CEFFC1-DE4F-4407-9990-9DEEC7E8FB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5" r:id="rId1"/>
    <p:sldLayoutId id="2147484496" r:id="rId2"/>
    <p:sldLayoutId id="2147484497" r:id="rId3"/>
    <p:sldLayoutId id="2147484498" r:id="rId4"/>
    <p:sldLayoutId id="2147484499" r:id="rId5"/>
    <p:sldLayoutId id="2147484500" r:id="rId6"/>
    <p:sldLayoutId id="2147484501" r:id="rId7"/>
    <p:sldLayoutId id="2147484502" r:id="rId8"/>
    <p:sldLayoutId id="2147484503" r:id="rId9"/>
    <p:sldLayoutId id="2147484504" r:id="rId10"/>
    <p:sldLayoutId id="214748450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638800" y="3879706"/>
            <a:ext cx="1981200" cy="152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224277" y="3879706"/>
            <a:ext cx="1981200" cy="152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Head shot of author</a:t>
            </a:r>
          </a:p>
          <a:p>
            <a:pPr algn="ctr"/>
            <a:r>
              <a:rPr lang="en-US" b="1" dirty="0">
                <a:solidFill>
                  <a:schemeClr val="tx1"/>
                </a:solidFill>
              </a:rPr>
              <a:t>required</a:t>
            </a:r>
          </a:p>
        </p:txBody>
      </p:sp>
      <p:sp>
        <p:nvSpPr>
          <p:cNvPr id="9" name="Rectangle 8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sp>
        <p:nvSpPr>
          <p:cNvPr id="4102" name="Title 1"/>
          <p:cNvSpPr>
            <a:spLocks noGrp="1"/>
          </p:cNvSpPr>
          <p:nvPr>
            <p:ph type="ctrTitle"/>
          </p:nvPr>
        </p:nvSpPr>
        <p:spPr>
          <a:xfrm>
            <a:off x="609600" y="1219201"/>
            <a:ext cx="7772400" cy="11430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 sz="2400" b="1" dirty="0"/>
              <a:t>Adapting to a Novel Disruptive Threat: Nuclear Cardiology Service in the time of the Coronavirus (COVID-19) Outbreak 2020 (SARS REBOOT)</a:t>
            </a:r>
            <a:endParaRPr lang="en-US" altLang="en-US" dirty="0"/>
          </a:p>
        </p:txBody>
      </p:sp>
      <p:sp>
        <p:nvSpPr>
          <p:cNvPr id="4103" name="Subtitle 3"/>
          <p:cNvSpPr>
            <a:spLocks noGrp="1"/>
          </p:cNvSpPr>
          <p:nvPr>
            <p:ph type="subTitle" idx="1"/>
          </p:nvPr>
        </p:nvSpPr>
        <p:spPr>
          <a:xfrm>
            <a:off x="609600" y="2362201"/>
            <a:ext cx="7772400" cy="1517504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sz="1400" dirty="0"/>
              <a:t>Kelvin S H Loke</a:t>
            </a:r>
            <a:r>
              <a:rPr lang="en-US" sz="1400" baseline="30000" dirty="0"/>
              <a:t>1,4</a:t>
            </a:r>
            <a:r>
              <a:rPr lang="en-US" sz="1400" dirty="0"/>
              <a:t>, Wei Ying Tham</a:t>
            </a:r>
            <a:r>
              <a:rPr lang="en-US" sz="1400" baseline="30000" dirty="0"/>
              <a:t>1,4</a:t>
            </a:r>
            <a:r>
              <a:rPr lang="en-US" sz="1400" dirty="0"/>
              <a:t>, Pushan Bharadwaj</a:t>
            </a:r>
            <a:r>
              <a:rPr lang="en-US" sz="1400" baseline="30000" dirty="0"/>
              <a:t>1,4</a:t>
            </a:r>
            <a:r>
              <a:rPr lang="en-US" sz="1400" dirty="0"/>
              <a:t>, Felix YJ Keng</a:t>
            </a:r>
            <a:r>
              <a:rPr lang="en-US" sz="1400" baseline="30000" dirty="0"/>
              <a:t>2,4</a:t>
            </a:r>
            <a:r>
              <a:rPr lang="en-US" sz="1400" dirty="0"/>
              <a:t>, Zijuan Huang</a:t>
            </a:r>
            <a:r>
              <a:rPr lang="en-US" sz="1400" baseline="30000" dirty="0"/>
              <a:t>2</a:t>
            </a:r>
            <a:r>
              <a:rPr lang="en-US" sz="1400" dirty="0"/>
              <a:t>,</a:t>
            </a:r>
            <a:r>
              <a:rPr lang="en-US" sz="1400" baseline="30000" dirty="0"/>
              <a:t> </a:t>
            </a:r>
            <a:r>
              <a:rPr lang="en-US" sz="1400" dirty="0"/>
              <a:t>Muhammad Bin Idu</a:t>
            </a:r>
            <a:r>
              <a:rPr lang="en-US" sz="1400" baseline="30000" dirty="0"/>
              <a:t>2,4</a:t>
            </a:r>
            <a:r>
              <a:rPr lang="en-US" sz="1400" dirty="0"/>
              <a:t>, Yen Ming Wong</a:t>
            </a:r>
            <a:r>
              <a:rPr lang="en-US" sz="1400" baseline="30000" dirty="0"/>
              <a:t>3</a:t>
            </a:r>
            <a:r>
              <a:rPr lang="en-US" sz="1400" dirty="0"/>
              <a:t>,</a:t>
            </a:r>
            <a:r>
              <a:rPr lang="en-US" sz="1400" baseline="30000" dirty="0"/>
              <a:t> </a:t>
            </a:r>
            <a:r>
              <a:rPr lang="en-US" sz="1400" dirty="0"/>
              <a:t>Paul Kia Siong Tan</a:t>
            </a:r>
            <a:r>
              <a:rPr lang="en-US" sz="1400" baseline="30000" dirty="0"/>
              <a:t>3</a:t>
            </a:r>
            <a:r>
              <a:rPr lang="en-US" sz="1400" dirty="0"/>
              <a:t>,</a:t>
            </a:r>
            <a:r>
              <a:rPr lang="en-US" sz="1400" baseline="30000" dirty="0"/>
              <a:t> </a:t>
            </a:r>
            <a:r>
              <a:rPr lang="en-US" sz="1400" dirty="0"/>
              <a:t>Sumbul Zaheer</a:t>
            </a:r>
            <a:r>
              <a:rPr lang="en-US" sz="1400" baseline="30000" dirty="0"/>
              <a:t>1,4</a:t>
            </a:r>
            <a:r>
              <a:rPr lang="en-US" sz="1400" dirty="0"/>
              <a:t>, Yiu Ming Khor</a:t>
            </a:r>
            <a:r>
              <a:rPr lang="en-US" sz="1400" baseline="30000" dirty="0"/>
              <a:t>1,4</a:t>
            </a:r>
            <a:r>
              <a:rPr lang="en-US" sz="1400" dirty="0"/>
              <a:t>, David Chee Eng Ng</a:t>
            </a:r>
            <a:r>
              <a:rPr lang="en-US" sz="1400" baseline="30000" dirty="0"/>
              <a:t>1,4</a:t>
            </a:r>
            <a:r>
              <a:rPr lang="en-US" sz="1400" dirty="0"/>
              <a:t>, Wai Yin Wong</a:t>
            </a:r>
            <a:r>
              <a:rPr lang="en-US" sz="1400" baseline="30000" dirty="0"/>
              <a:t>1,4</a:t>
            </a:r>
            <a:r>
              <a:rPr lang="en-US" sz="1400" dirty="0"/>
              <a:t>, Aaron Kian-Ti Tong</a:t>
            </a:r>
            <a:r>
              <a:rPr lang="en-US" sz="1400" baseline="30000" dirty="0"/>
              <a:t>1,4</a:t>
            </a:r>
          </a:p>
          <a:p>
            <a:pPr algn="l"/>
            <a:endParaRPr lang="en-US" sz="1400" baseline="30000" dirty="0"/>
          </a:p>
          <a:p>
            <a:pPr algn="l"/>
            <a:r>
              <a:rPr lang="en-US" sz="1400" baseline="30000" dirty="0"/>
              <a:t>1. Department of Nuclear Medicine and Molecular Imaging, Singapore General Hospital</a:t>
            </a:r>
          </a:p>
          <a:p>
            <a:pPr algn="l"/>
            <a:r>
              <a:rPr lang="en-US" sz="1400" baseline="30000" dirty="0"/>
              <a:t>2. Department of Cardiology, National Heart Centre Singapore</a:t>
            </a:r>
          </a:p>
          <a:p>
            <a:pPr algn="l"/>
            <a:r>
              <a:rPr lang="en-US" sz="1400" baseline="30000" dirty="0"/>
              <a:t>3. Department of Radiology, Sengkang General Hospital</a:t>
            </a:r>
          </a:p>
          <a:p>
            <a:pPr algn="l"/>
            <a:r>
              <a:rPr lang="en-US" sz="1400" baseline="30000" dirty="0"/>
              <a:t>4. Duke-NUS Medical School</a:t>
            </a:r>
          </a:p>
          <a:p>
            <a:endParaRPr lang="en-SG" sz="2800" dirty="0"/>
          </a:p>
          <a:p>
            <a:r>
              <a:rPr lang="en-US" sz="1800" dirty="0"/>
              <a:t> </a:t>
            </a:r>
            <a:endParaRPr lang="en-SG" sz="2800" dirty="0"/>
          </a:p>
          <a:p>
            <a:r>
              <a:rPr lang="en-US" sz="1800" dirty="0"/>
              <a:t> </a:t>
            </a:r>
            <a:endParaRPr lang="en-SG" sz="2800" dirty="0"/>
          </a:p>
          <a:p>
            <a:endParaRPr lang="en-US" altLang="en-US" sz="4000" dirty="0"/>
          </a:p>
        </p:txBody>
      </p:sp>
      <p:sp>
        <p:nvSpPr>
          <p:cNvPr id="4104" name="TextBox 12"/>
          <p:cNvSpPr txBox="1">
            <a:spLocks noChangeArrowheads="1"/>
          </p:cNvSpPr>
          <p:nvPr/>
        </p:nvSpPr>
        <p:spPr bwMode="auto">
          <a:xfrm>
            <a:off x="5897562" y="4179743"/>
            <a:ext cx="164623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dirty="0"/>
              <a:t>Institution</a:t>
            </a:r>
          </a:p>
          <a:p>
            <a:pPr eaLnBrk="1" hangingPunct="1"/>
            <a:r>
              <a:rPr lang="en-US" altLang="en-US" dirty="0"/>
              <a:t>Picture/Logo</a:t>
            </a:r>
          </a:p>
          <a:p>
            <a:pPr eaLnBrk="1" hangingPunct="1"/>
            <a:r>
              <a:rPr lang="en-US" altLang="en-US" b="1" dirty="0"/>
              <a:t>Optional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1026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 person in a blue shirt&#10;&#10;Description automatically generated">
            <a:extLst>
              <a:ext uri="{FF2B5EF4-FFF2-40B4-BE49-F238E27FC236}">
                <a16:creationId xmlns:a16="http://schemas.microsoft.com/office/drawing/2014/main" id="{56B36303-E224-417B-B996-EB8A753A8AA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82" t="17148" r="27778" b="45490"/>
          <a:stretch/>
        </p:blipFill>
        <p:spPr>
          <a:xfrm>
            <a:off x="1574409" y="3893773"/>
            <a:ext cx="1296073" cy="1752600"/>
          </a:xfrm>
          <a:prstGeom prst="rect">
            <a:avLst/>
          </a:prstGeom>
        </p:spPr>
      </p:pic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6F901567-1752-4637-9A2F-9BD3D01D611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56" r="13283"/>
          <a:stretch/>
        </p:blipFill>
        <p:spPr>
          <a:xfrm>
            <a:off x="5806280" y="4065074"/>
            <a:ext cx="1646239" cy="117912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BACKGROUND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3799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r>
              <a:rPr lang="en-US" altLang="en-US" sz="2800" dirty="0"/>
              <a:t>1- COVID-19 is a novel coronavirus causing  unusual pneumonia.</a:t>
            </a:r>
          </a:p>
          <a:p>
            <a:pPr marL="0" indent="0">
              <a:buNone/>
            </a:pPr>
            <a:r>
              <a:rPr lang="en-US" altLang="en-US" sz="2800" dirty="0"/>
              <a:t>2- This virus was first reported in January 2020 and in a matter of a few months has rapidly spread around the world with the WHO declaring it a global pandemic on 12</a:t>
            </a:r>
            <a:r>
              <a:rPr lang="en-US" altLang="en-US" sz="2800" baseline="30000" dirty="0"/>
              <a:t>th</a:t>
            </a:r>
            <a:r>
              <a:rPr lang="en-US" altLang="en-US" sz="2800" dirty="0"/>
              <a:t> March 2020.</a:t>
            </a:r>
          </a:p>
          <a:p>
            <a:pPr marL="0" indent="0">
              <a:buNone/>
            </a:pPr>
            <a:endParaRPr lang="en-US" alt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METHODS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194C8CF-92BB-4E36-BD57-F44BEE6AC2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SG" sz="3000" dirty="0"/>
              <a:t>In this brief report, we highlight and </a:t>
            </a:r>
            <a:r>
              <a:rPr lang="en-US" sz="3000" dirty="0"/>
              <a:t>describe key considerations of policies and processes implemented in the nuclear cardiology service of SingHealth since January 2020.</a:t>
            </a:r>
          </a:p>
          <a:p>
            <a:r>
              <a:rPr lang="en-US" sz="3000" dirty="0"/>
              <a:t>We tapped on past experiences learnt from the SARS coronavirus epidemic of 2003 and moved swiftly to meet the challenges</a:t>
            </a:r>
            <a:endParaRPr lang="en-SG" sz="3000" dirty="0"/>
          </a:p>
        </p:txBody>
      </p:sp>
    </p:spTree>
    <p:extLst>
      <p:ext uri="{BB962C8B-B14F-4D97-AF65-F5344CB8AC3E}">
        <p14:creationId xmlns:p14="http://schemas.microsoft.com/office/powerpoint/2010/main" val="3786696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METHODS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194C8CF-92BB-4E36-BD57-F44BEE6AC2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Infection control measures, screening of patients/visitors, segregation of patient risk-groups, segregation of staff, changes to nuclear cardiology workflow and service continuity plans are discussed. </a:t>
            </a:r>
          </a:p>
          <a:p>
            <a:r>
              <a:rPr lang="en-US" sz="2800" dirty="0"/>
              <a:t>We share this information and experience so that centers around the world can contribute to overcome the pandemic in a concerted effort </a:t>
            </a:r>
            <a:endParaRPr lang="en-SG" sz="2800" dirty="0"/>
          </a:p>
        </p:txBody>
      </p:sp>
    </p:spTree>
    <p:extLst>
      <p:ext uri="{BB962C8B-B14F-4D97-AF65-F5344CB8AC3E}">
        <p14:creationId xmlns:p14="http://schemas.microsoft.com/office/powerpoint/2010/main" val="9309357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CONCLUSIONS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3799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r>
              <a:rPr lang="en-US" altLang="en-US" sz="2800" dirty="0"/>
              <a:t>1- </a:t>
            </a:r>
            <a:r>
              <a:rPr lang="en-US" dirty="0"/>
              <a:t>With these measures in place and strict adherence to infection control protocols, we can continue to provide a busy nuclear cardiology service while keeping patients and healthcare workers safe during this global pandemic.</a:t>
            </a:r>
            <a:r>
              <a:rPr lang="en-US" altLang="en-US" sz="2800" dirty="0"/>
              <a:t> </a:t>
            </a:r>
          </a:p>
          <a:p>
            <a:pPr marL="514350" indent="-514350">
              <a:buFont typeface="Times New Roman" pitchFamily="18" charset="0"/>
              <a:buAutoNum type="alphaUcPeriod"/>
            </a:pPr>
            <a:endParaRPr lang="en-US" alt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  <p:extLst>
      <p:ext uri="{BB962C8B-B14F-4D97-AF65-F5344CB8AC3E}">
        <p14:creationId xmlns:p14="http://schemas.microsoft.com/office/powerpoint/2010/main" val="254565986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2045"/>
  <p:tag name="AS_OS" val="Microsoft Windows NT 6.1.7601 Service Pack 1"/>
  <p:tag name="AS_RELEASE_DATE" val="2011.04.04"/>
  <p:tag name="AS_VERSION" val="5.1.0.0"/>
  <p:tag name="AS_TITLE" val="Aspose.Slides for .NET"/>
</p:tagLst>
</file>

<file path=ppt/theme/theme1.xml><?xml version="1.0" encoding="utf-8"?>
<a:theme xmlns:a="http://schemas.openxmlformats.org/drawingml/2006/main" name="2_Office Theme">
  <a:themeElements>
    <a:clrScheme name="2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Theme">
      <a:majorFont>
        <a:latin typeface="Times New Roman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370</TotalTime>
  <Words>411</Words>
  <Application>Microsoft Macintosh PowerPoint</Application>
  <PresentationFormat>On-screen Show (4:3)</PresentationFormat>
  <Paragraphs>36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Arial Narrow</vt:lpstr>
      <vt:lpstr>Calibri</vt:lpstr>
      <vt:lpstr>SsykbnAdvPTimes</vt:lpstr>
      <vt:lpstr>Times New Roman</vt:lpstr>
      <vt:lpstr>2_Office Theme</vt:lpstr>
      <vt:lpstr>Custom Design</vt:lpstr>
      <vt:lpstr>1_Custom Design</vt:lpstr>
      <vt:lpstr>Adapting to a Novel Disruptive Threat: Nuclear Cardiology Service in the time of the Coronavirus (COVID-19) Outbreak 2020 (SARS REBOOT)</vt:lpstr>
      <vt:lpstr>BACKGROUND</vt:lpstr>
      <vt:lpstr>METHODS</vt:lpstr>
      <vt:lpstr>METHODS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Holly Auten</dc:creator>
  <cp:lastModifiedBy>Kristen Iskandrian</cp:lastModifiedBy>
  <cp:revision>110</cp:revision>
  <dcterms:created xsi:type="dcterms:W3CDTF">2011-04-18T21:44:13Z</dcterms:created>
  <dcterms:modified xsi:type="dcterms:W3CDTF">2020-03-24T18:42:31Z</dcterms:modified>
</cp:coreProperties>
</file>