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7" r:id="rId2"/>
    <p:sldId id="259" r:id="rId3"/>
    <p:sldId id="262" r:id="rId4"/>
    <p:sldId id="263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/>
    <p:restoredTop sz="96525"/>
  </p:normalViewPr>
  <p:slideViewPr>
    <p:cSldViewPr snapToGrid="0" snapToObjects="1">
      <p:cViewPr varScale="1">
        <p:scale>
          <a:sx n="82" d="100"/>
          <a:sy n="82" d="100"/>
        </p:scale>
        <p:origin x="29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E08BE-B908-C445-A4BD-D9AEBBDD4FF9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E6917-0771-4A4C-8E69-925344B7C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2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E6917-0771-4A4C-8E69-925344B7C5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3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7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3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9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9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4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8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7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0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1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73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39B57-24ED-BF45-B59F-C85BB9539C5F}" type="datetimeFigureOut">
              <a:rPr lang="en-US" smtClean="0"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12CB0-32FF-AC4E-AB94-D778BFE6C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2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18" Type="http://schemas.openxmlformats.org/officeDocument/2006/relationships/image" Target="../media/image15.emf"/><Relationship Id="rId3" Type="http://schemas.openxmlformats.org/officeDocument/2006/relationships/image" Target="../media/image1.emf"/><Relationship Id="rId21" Type="http://schemas.openxmlformats.org/officeDocument/2006/relationships/image" Target="../media/image18.emf"/><Relationship Id="rId7" Type="http://schemas.openxmlformats.org/officeDocument/2006/relationships/image" Target="../media/image5.emf"/><Relationship Id="rId12" Type="http://schemas.microsoft.com/office/2007/relationships/hdphoto" Target="../media/hdphoto1.wdp"/><Relationship Id="rId17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emf"/><Relationship Id="rId20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24" Type="http://schemas.openxmlformats.org/officeDocument/2006/relationships/image" Target="../media/image21.emf"/><Relationship Id="rId5" Type="http://schemas.openxmlformats.org/officeDocument/2006/relationships/image" Target="../media/image3.emf"/><Relationship Id="rId15" Type="http://schemas.openxmlformats.org/officeDocument/2006/relationships/image" Target="../media/image12.emf"/><Relationship Id="rId23" Type="http://schemas.openxmlformats.org/officeDocument/2006/relationships/image" Target="../media/image20.emf"/><Relationship Id="rId10" Type="http://schemas.openxmlformats.org/officeDocument/2006/relationships/image" Target="../media/image8.emf"/><Relationship Id="rId19" Type="http://schemas.openxmlformats.org/officeDocument/2006/relationships/image" Target="../media/image16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1.emf"/><Relationship Id="rId22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18" Type="http://schemas.openxmlformats.org/officeDocument/2006/relationships/image" Target="../media/image3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17" Type="http://schemas.openxmlformats.org/officeDocument/2006/relationships/image" Target="../media/image37.emf"/><Relationship Id="rId2" Type="http://schemas.openxmlformats.org/officeDocument/2006/relationships/image" Target="../media/image22.emf"/><Relationship Id="rId16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5" Type="http://schemas.openxmlformats.org/officeDocument/2006/relationships/image" Target="../media/image3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image" Target="../media/image50.png"/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12" Type="http://schemas.openxmlformats.org/officeDocument/2006/relationships/image" Target="../media/image49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42.emf"/><Relationship Id="rId10" Type="http://schemas.openxmlformats.org/officeDocument/2006/relationships/image" Target="../media/image47.emf"/><Relationship Id="rId4" Type="http://schemas.openxmlformats.org/officeDocument/2006/relationships/image" Target="../media/image41.emf"/><Relationship Id="rId9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10" Type="http://schemas.openxmlformats.org/officeDocument/2006/relationships/image" Target="../media/image59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3A2F6A2-A0E5-644F-855A-0D92B3C6EA13}"/>
              </a:ext>
            </a:extLst>
          </p:cNvPr>
          <p:cNvSpPr txBox="1"/>
          <p:nvPr/>
        </p:nvSpPr>
        <p:spPr>
          <a:xfrm>
            <a:off x="1334008" y="6803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BAB2C4-9256-054F-9612-23B52AE42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737" y="253748"/>
            <a:ext cx="1234864" cy="2193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3CD017-1337-E14D-9AF1-15842A599875}"/>
              </a:ext>
            </a:extLst>
          </p:cNvPr>
          <p:cNvSpPr txBox="1"/>
          <p:nvPr/>
        </p:nvSpPr>
        <p:spPr>
          <a:xfrm>
            <a:off x="24658" y="2396123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C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9AF2C-1608-CF4B-BE3B-9133860DE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4699" y="2474284"/>
            <a:ext cx="959078" cy="17831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1850A0-FE46-FB4C-BA09-18D01D90C5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476" y="2474284"/>
            <a:ext cx="951497" cy="1783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2C0B5B-F9A4-5548-A31E-F51075BA22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5094" y="2474284"/>
            <a:ext cx="891588" cy="17831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8532990-9C97-5D46-8298-9B36634BEAF2}"/>
              </a:ext>
            </a:extLst>
          </p:cNvPr>
          <p:cNvSpPr txBox="1"/>
          <p:nvPr/>
        </p:nvSpPr>
        <p:spPr>
          <a:xfrm>
            <a:off x="1560189" y="239442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D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F49C74-3DC6-C443-9206-BBEF6FD3F33C}"/>
              </a:ext>
            </a:extLst>
          </p:cNvPr>
          <p:cNvSpPr txBox="1"/>
          <p:nvPr/>
        </p:nvSpPr>
        <p:spPr>
          <a:xfrm>
            <a:off x="18326" y="4179755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F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C5A10F0-9F53-D04A-810A-A357A15136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730" y="4249570"/>
            <a:ext cx="827802" cy="157101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D6AC1B8-CA68-3944-832D-46EF7EC90474}"/>
              </a:ext>
            </a:extLst>
          </p:cNvPr>
          <p:cNvSpPr txBox="1"/>
          <p:nvPr/>
        </p:nvSpPr>
        <p:spPr>
          <a:xfrm>
            <a:off x="5483828" y="233242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E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DFCDA3E-DDD9-CC47-A61A-35747E5BB3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7494" y="2532306"/>
            <a:ext cx="1039000" cy="16838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5ABC5D-018F-EF4B-B561-7CC03375D5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531" y="2483342"/>
            <a:ext cx="1524249" cy="167731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6DAB52D-76A9-9948-A359-E881DC3B96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4612" y="2470654"/>
            <a:ext cx="996945" cy="1786525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88C85F77-51B4-4D4D-9FCF-91EFCA96264B}"/>
              </a:ext>
            </a:extLst>
          </p:cNvPr>
          <p:cNvSpPr txBox="1"/>
          <p:nvPr/>
        </p:nvSpPr>
        <p:spPr>
          <a:xfrm>
            <a:off x="29729" y="6793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A17A889-8199-364D-930F-8A18D6367B34}"/>
              </a:ext>
            </a:extLst>
          </p:cNvPr>
          <p:cNvGrpSpPr/>
          <p:nvPr/>
        </p:nvGrpSpPr>
        <p:grpSpPr>
          <a:xfrm>
            <a:off x="1711059" y="40323"/>
            <a:ext cx="3740414" cy="2376262"/>
            <a:chOff x="1703030" y="132522"/>
            <a:chExt cx="4370063" cy="2776275"/>
          </a:xfrm>
        </p:grpSpPr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430898CB-B091-F247-BB3A-259F888AC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03030" y="132522"/>
              <a:ext cx="4370063" cy="277627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65389BC-DABE-4E4C-AD24-2FDF509416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16756" t="28534" r="76047" b="64269"/>
            <a:stretch/>
          </p:blipFill>
          <p:spPr>
            <a:xfrm>
              <a:off x="2046064" y="1044748"/>
              <a:ext cx="672612" cy="427306"/>
            </a:xfrm>
            <a:prstGeom prst="rect">
              <a:avLst/>
            </a:prstGeom>
            <a:ln w="25400">
              <a:solidFill>
                <a:schemeClr val="bg1"/>
              </a:solidFill>
              <a:miter lim="800000"/>
            </a:ln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F75375D-D40E-9341-AB71-F86B43095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21139" t="68314" r="68314" b="21139"/>
            <a:stretch/>
          </p:blipFill>
          <p:spPr>
            <a:xfrm>
              <a:off x="2046465" y="2139508"/>
              <a:ext cx="672611" cy="427306"/>
            </a:xfrm>
            <a:prstGeom prst="rect">
              <a:avLst/>
            </a:prstGeom>
            <a:ln w="25400">
              <a:solidFill>
                <a:schemeClr val="bg1"/>
              </a:solidFill>
              <a:miter lim="800000"/>
            </a:ln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B24B1B2-3C09-9345-8FE7-802F02E247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42159" t="26205" r="48432" b="64386"/>
            <a:stretch/>
          </p:blipFill>
          <p:spPr>
            <a:xfrm>
              <a:off x="3395716" y="1032262"/>
              <a:ext cx="672612" cy="427307"/>
            </a:xfrm>
            <a:prstGeom prst="rect">
              <a:avLst/>
            </a:prstGeom>
            <a:ln w="25400">
              <a:solidFill>
                <a:schemeClr val="bg1"/>
              </a:solidFill>
              <a:miter lim="800000"/>
            </a:ln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BABADA6C-6F70-F74E-8520-C1A3E38618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52032" t="51134" r="32577" b="33474"/>
            <a:stretch/>
          </p:blipFill>
          <p:spPr>
            <a:xfrm>
              <a:off x="3395716" y="2139507"/>
              <a:ext cx="672612" cy="427307"/>
            </a:xfrm>
            <a:prstGeom prst="rect">
              <a:avLst/>
            </a:prstGeom>
            <a:ln w="25400">
              <a:solidFill>
                <a:schemeClr val="bg1"/>
              </a:solidFill>
              <a:miter lim="800000"/>
            </a:ln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AC503F5-84AD-4E4A-A7B8-3A23E25E96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84608" t="21243" b="63366"/>
            <a:stretch/>
          </p:blipFill>
          <p:spPr>
            <a:xfrm>
              <a:off x="4776775" y="1033304"/>
              <a:ext cx="672611" cy="427304"/>
            </a:xfrm>
            <a:prstGeom prst="rect">
              <a:avLst/>
            </a:prstGeom>
            <a:ln w="25400">
              <a:solidFill>
                <a:schemeClr val="bg1"/>
              </a:solidFill>
              <a:miter lim="800000"/>
            </a:ln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077FE966-D93C-C84B-99EB-E00BD09FC5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69972" t="50467" r="18648" b="38153"/>
            <a:stretch/>
          </p:blipFill>
          <p:spPr>
            <a:xfrm>
              <a:off x="4769709" y="2130763"/>
              <a:ext cx="679677" cy="431795"/>
            </a:xfrm>
            <a:prstGeom prst="rect">
              <a:avLst/>
            </a:prstGeom>
            <a:ln w="25400">
              <a:solidFill>
                <a:schemeClr val="bg1"/>
              </a:solidFill>
              <a:miter lim="800000"/>
            </a:ln>
          </p:spPr>
        </p:pic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B942477-19D5-0C42-934A-2ABAE3C784F0}"/>
                </a:ext>
              </a:extLst>
            </p:cNvPr>
            <p:cNvCxnSpPr>
              <a:cxnSpLocks/>
            </p:cNvCxnSpPr>
            <p:nvPr/>
          </p:nvCxnSpPr>
          <p:spPr>
            <a:xfrm>
              <a:off x="2814007" y="1396368"/>
              <a:ext cx="50500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EA92A32-D7A5-5F4A-9020-7C28002E3E6C}"/>
                </a:ext>
              </a:extLst>
            </p:cNvPr>
            <p:cNvCxnSpPr>
              <a:cxnSpLocks/>
            </p:cNvCxnSpPr>
            <p:nvPr/>
          </p:nvCxnSpPr>
          <p:spPr>
            <a:xfrm>
              <a:off x="2806387" y="2470788"/>
              <a:ext cx="50500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1FC6824-5E56-4542-A7B5-FA5144A8C4BE}"/>
                </a:ext>
              </a:extLst>
            </p:cNvPr>
            <p:cNvCxnSpPr>
              <a:cxnSpLocks/>
            </p:cNvCxnSpPr>
            <p:nvPr/>
          </p:nvCxnSpPr>
          <p:spPr>
            <a:xfrm>
              <a:off x="4192783" y="1396368"/>
              <a:ext cx="50500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F4E19DF-5212-034F-9197-BD8CF76596CB}"/>
                </a:ext>
              </a:extLst>
            </p:cNvPr>
            <p:cNvCxnSpPr>
              <a:cxnSpLocks/>
            </p:cNvCxnSpPr>
            <p:nvPr/>
          </p:nvCxnSpPr>
          <p:spPr>
            <a:xfrm>
              <a:off x="4185163" y="2478408"/>
              <a:ext cx="50500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84E20DD-3391-3945-9B01-A25BC92A7433}"/>
                </a:ext>
              </a:extLst>
            </p:cNvPr>
            <p:cNvCxnSpPr>
              <a:cxnSpLocks/>
            </p:cNvCxnSpPr>
            <p:nvPr/>
          </p:nvCxnSpPr>
          <p:spPr>
            <a:xfrm>
              <a:off x="5546653" y="1396368"/>
              <a:ext cx="50500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73B15D1-5F1A-3F49-876D-003C5CF08EBA}"/>
                </a:ext>
              </a:extLst>
            </p:cNvPr>
            <p:cNvCxnSpPr>
              <a:cxnSpLocks/>
            </p:cNvCxnSpPr>
            <p:nvPr/>
          </p:nvCxnSpPr>
          <p:spPr>
            <a:xfrm>
              <a:off x="5539033" y="2486028"/>
              <a:ext cx="50500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A7A48CD6-65CD-9F4B-B87E-382C560B9791}"/>
              </a:ext>
            </a:extLst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1343417" y="4393640"/>
            <a:ext cx="3395357" cy="142693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BDDD641-0F98-2044-B03C-450992EA97E0}"/>
              </a:ext>
            </a:extLst>
          </p:cNvPr>
          <p:cNvPicPr/>
          <p:nvPr/>
        </p:nvPicPr>
        <p:blipFill>
          <a:blip r:embed="rId14"/>
          <a:stretch>
            <a:fillRect/>
          </a:stretch>
        </p:blipFill>
        <p:spPr>
          <a:xfrm>
            <a:off x="4710826" y="4454339"/>
            <a:ext cx="2097692" cy="130554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FBE96254-0171-6E48-9454-5B2E41E41982}"/>
              </a:ext>
            </a:extLst>
          </p:cNvPr>
          <p:cNvSpPr txBox="1"/>
          <p:nvPr/>
        </p:nvSpPr>
        <p:spPr>
          <a:xfrm>
            <a:off x="1197008" y="4179755"/>
            <a:ext cx="324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G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F9229F8-548F-2549-89DB-2AD18BE53A44}"/>
              </a:ext>
            </a:extLst>
          </p:cNvPr>
          <p:cNvSpPr txBox="1"/>
          <p:nvPr/>
        </p:nvSpPr>
        <p:spPr>
          <a:xfrm>
            <a:off x="4484667" y="4179754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H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69D6E24-3E13-9245-8D32-BF5CECA5D9EF}"/>
              </a:ext>
            </a:extLst>
          </p:cNvPr>
          <p:cNvSpPr txBox="1"/>
          <p:nvPr/>
        </p:nvSpPr>
        <p:spPr>
          <a:xfrm>
            <a:off x="159287" y="5815731"/>
            <a:ext cx="202962" cy="266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I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A4C7000-4D8D-5D44-A945-8F39148F40C7}"/>
              </a:ext>
            </a:extLst>
          </p:cNvPr>
          <p:cNvGrpSpPr/>
          <p:nvPr/>
        </p:nvGrpSpPr>
        <p:grpSpPr>
          <a:xfrm>
            <a:off x="1521136" y="5902444"/>
            <a:ext cx="3179820" cy="1615592"/>
            <a:chOff x="2548277" y="5123350"/>
            <a:chExt cx="3785864" cy="1923509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37E9BDFE-9AD4-4A4C-84D4-A7BD84DD5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548277" y="5123350"/>
              <a:ext cx="1001337" cy="1919855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04A328A9-3B71-9844-A22D-8C264584F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505355" y="5155963"/>
              <a:ext cx="986232" cy="1890896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C1B208B3-F879-DF44-B094-43260403F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481244" y="5152333"/>
              <a:ext cx="986232" cy="1890896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48194E84-8FB4-6D4B-BFE5-501C1E0EE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418176" y="5159569"/>
              <a:ext cx="915965" cy="1883636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803A1AC-063C-3644-B3E5-A0AA642253E5}"/>
              </a:ext>
            </a:extLst>
          </p:cNvPr>
          <p:cNvGrpSpPr/>
          <p:nvPr/>
        </p:nvGrpSpPr>
        <p:grpSpPr>
          <a:xfrm>
            <a:off x="1525293" y="7495446"/>
            <a:ext cx="3190657" cy="1588200"/>
            <a:chOff x="2545393" y="7113312"/>
            <a:chExt cx="3806061" cy="1894527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D6AF4EBD-5A98-CC45-8B6D-3861E2821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545393" y="7116942"/>
              <a:ext cx="986233" cy="1890897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D43AA7E2-FB48-DE46-9EA5-53866594B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523343" y="7116942"/>
              <a:ext cx="986232" cy="1890896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DF8FDB31-1B9E-7F49-8C1C-6FC9AD775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481244" y="7113312"/>
              <a:ext cx="986232" cy="1890896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77346D36-4B6E-9D46-A820-4F7E53169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5431959" y="7116647"/>
              <a:ext cx="919495" cy="1890897"/>
            </a:xfrm>
            <a:prstGeom prst="rect">
              <a:avLst/>
            </a:prstGeom>
          </p:spPr>
        </p:pic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3836D806-5B8E-D941-BFFA-C8E412B8E72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43090" y="5918506"/>
            <a:ext cx="989551" cy="1548355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0CD81F7C-9F6A-1442-A4FD-482AAD86D651}"/>
              </a:ext>
            </a:extLst>
          </p:cNvPr>
          <p:cNvSpPr txBox="1"/>
          <p:nvPr/>
        </p:nvSpPr>
        <p:spPr>
          <a:xfrm>
            <a:off x="1436273" y="5815731"/>
            <a:ext cx="245997" cy="266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J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F96C930D-68DB-4643-9B46-6FD11B40656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26028" y="7482936"/>
            <a:ext cx="1023010" cy="1600710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FA7DC994-5658-894B-9764-626B0615F736}"/>
              </a:ext>
            </a:extLst>
          </p:cNvPr>
          <p:cNvSpPr txBox="1"/>
          <p:nvPr/>
        </p:nvSpPr>
        <p:spPr>
          <a:xfrm>
            <a:off x="97546" y="729567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K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26256D5-D256-1A43-8312-1EB2F74E5A09}"/>
              </a:ext>
            </a:extLst>
          </p:cNvPr>
          <p:cNvSpPr txBox="1"/>
          <p:nvPr/>
        </p:nvSpPr>
        <p:spPr>
          <a:xfrm>
            <a:off x="1445668" y="730511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L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3D7784B-D040-3E42-81EA-658D92A7414D}"/>
              </a:ext>
            </a:extLst>
          </p:cNvPr>
          <p:cNvSpPr/>
          <p:nvPr/>
        </p:nvSpPr>
        <p:spPr>
          <a:xfrm>
            <a:off x="4868150" y="8218828"/>
            <a:ext cx="19403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Supplementary Figure 1. Deletion of USP22 in tumor cells increases T cell infiltration and decreases myeloid cell infiltration.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1951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6EE2FC-8331-3945-973D-BF400EA35687}"/>
              </a:ext>
            </a:extLst>
          </p:cNvPr>
          <p:cNvSpPr txBox="1"/>
          <p:nvPr/>
        </p:nvSpPr>
        <p:spPr>
          <a:xfrm>
            <a:off x="180600" y="18011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1B8B793-E3E3-5046-BA6E-BD25E5FE7B0E}"/>
              </a:ext>
            </a:extLst>
          </p:cNvPr>
          <p:cNvGrpSpPr/>
          <p:nvPr/>
        </p:nvGrpSpPr>
        <p:grpSpPr>
          <a:xfrm>
            <a:off x="337855" y="242733"/>
            <a:ext cx="4603349" cy="1603292"/>
            <a:chOff x="337855" y="334002"/>
            <a:chExt cx="5325995" cy="185498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F83836-B147-C14F-8FD0-40B8A8DE7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7855" y="338787"/>
              <a:ext cx="1000106" cy="185019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A9E1A5-6749-D841-87C4-BD38E734C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2686" y="338787"/>
              <a:ext cx="1007250" cy="18501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081267-D051-0C49-9150-91B6B526C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4661" y="334002"/>
              <a:ext cx="928670" cy="185019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84E5761-DF43-C04C-84C2-B55AFF65D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29000" y="334002"/>
              <a:ext cx="1135835" cy="185019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AE28FE4-E05A-E04B-9CB7-10217FC38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2297" y="334002"/>
              <a:ext cx="1171553" cy="1850196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53AA82A-F9FE-9B4E-B197-0D85516CDFA3}"/>
              </a:ext>
            </a:extLst>
          </p:cNvPr>
          <p:cNvSpPr txBox="1"/>
          <p:nvPr/>
        </p:nvSpPr>
        <p:spPr>
          <a:xfrm>
            <a:off x="180600" y="18741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7A615D-91AE-A243-A443-26EEEB5E53A6}"/>
              </a:ext>
            </a:extLst>
          </p:cNvPr>
          <p:cNvGrpSpPr/>
          <p:nvPr/>
        </p:nvGrpSpPr>
        <p:grpSpPr>
          <a:xfrm>
            <a:off x="331998" y="1965169"/>
            <a:ext cx="2876331" cy="1599156"/>
            <a:chOff x="337855" y="2032788"/>
            <a:chExt cx="3169170" cy="176196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259FED3-7D7C-C946-8672-B3DE7A269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7855" y="2032788"/>
              <a:ext cx="1627579" cy="176196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671514F-D453-7C49-AF68-A9BA51C7C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79446" y="2032788"/>
              <a:ext cx="1627579" cy="1761966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39815C7-B505-0E44-BA58-6AAD759FDFE0}"/>
              </a:ext>
            </a:extLst>
          </p:cNvPr>
          <p:cNvGrpSpPr/>
          <p:nvPr/>
        </p:nvGrpSpPr>
        <p:grpSpPr>
          <a:xfrm>
            <a:off x="3267027" y="1916236"/>
            <a:ext cx="1975119" cy="1840128"/>
            <a:chOff x="3403624" y="2023217"/>
            <a:chExt cx="1996198" cy="185976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02E7016-7238-8F40-B964-DF63E4739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3624" y="2032788"/>
              <a:ext cx="928670" cy="185019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780841E-03E1-A741-A6B4-06FB6956D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01723" y="2023217"/>
              <a:ext cx="998099" cy="1859767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84E4B3-A537-0443-82E3-1B639F32C7EA}"/>
              </a:ext>
            </a:extLst>
          </p:cNvPr>
          <p:cNvSpPr txBox="1"/>
          <p:nvPr/>
        </p:nvSpPr>
        <p:spPr>
          <a:xfrm>
            <a:off x="3045217" y="18741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F0605A-D49A-3842-96B1-4DAB472AE0E0}"/>
              </a:ext>
            </a:extLst>
          </p:cNvPr>
          <p:cNvSpPr txBox="1"/>
          <p:nvPr/>
        </p:nvSpPr>
        <p:spPr>
          <a:xfrm>
            <a:off x="5310843" y="18741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D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D0140B-74FF-6548-956E-39C854E358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36184" y="1874114"/>
            <a:ext cx="1155244" cy="18822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79A12C-09B0-8141-B616-984B9898F6CA}"/>
              </a:ext>
            </a:extLst>
          </p:cNvPr>
          <p:cNvSpPr txBox="1"/>
          <p:nvPr/>
        </p:nvSpPr>
        <p:spPr>
          <a:xfrm>
            <a:off x="180599" y="3695255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86F0DDB-ABFC-5B40-BC2A-0ACF750DAB5C}"/>
              </a:ext>
            </a:extLst>
          </p:cNvPr>
          <p:cNvGrpSpPr/>
          <p:nvPr/>
        </p:nvGrpSpPr>
        <p:grpSpPr>
          <a:xfrm>
            <a:off x="331998" y="3830711"/>
            <a:ext cx="6342343" cy="1830658"/>
            <a:chOff x="271549" y="3840803"/>
            <a:chExt cx="7245559" cy="20913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F898312-B820-D34C-AA3D-846D19BC2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71549" y="3840804"/>
              <a:ext cx="1165336" cy="209136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FA42F6-480D-CF43-BDCD-C62AB1D2C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310780" y="3840804"/>
              <a:ext cx="1165335" cy="20913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3734EF-F1BB-DD47-934C-3FA0E5845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99358" y="3840803"/>
              <a:ext cx="1165335" cy="209136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67ACE60-7A44-3F49-8E03-238652593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313142" y="3840804"/>
              <a:ext cx="1165335" cy="2091361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B31727C-4856-9345-85F5-2920A99EC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301686" y="3864681"/>
              <a:ext cx="1173590" cy="199908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7FE824A-D4A2-6B45-A0C6-9A728E821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364092" y="3882940"/>
              <a:ext cx="1153016" cy="1980821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4827AA7-299D-0A42-B381-98BBF4B22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327166" y="3882940"/>
              <a:ext cx="1103741" cy="1980821"/>
            </a:xfrm>
            <a:prstGeom prst="rect">
              <a:avLst/>
            </a:prstGeom>
          </p:spPr>
        </p:pic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4539AABB-A83B-4554-9FA1-665AC5BD88D8}"/>
              </a:ext>
            </a:extLst>
          </p:cNvPr>
          <p:cNvSpPr/>
          <p:nvPr/>
        </p:nvSpPr>
        <p:spPr>
          <a:xfrm>
            <a:off x="180599" y="6066664"/>
            <a:ext cx="6184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Supplementary Figure 2. USP22 loss promotes anti-tumor immunity in orthotopic PDA tumors and suppresses lung metastasis.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6458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8FDFCE93-9682-1648-AE37-5C1FE842491A}"/>
              </a:ext>
            </a:extLst>
          </p:cNvPr>
          <p:cNvSpPr txBox="1"/>
          <p:nvPr/>
        </p:nvSpPr>
        <p:spPr>
          <a:xfrm>
            <a:off x="180600" y="15851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5B335C-870B-8C42-AD5A-CD52DFACD580}"/>
              </a:ext>
            </a:extLst>
          </p:cNvPr>
          <p:cNvSpPr txBox="1"/>
          <p:nvPr/>
        </p:nvSpPr>
        <p:spPr>
          <a:xfrm>
            <a:off x="172514" y="4542130"/>
            <a:ext cx="297479" cy="291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790996-4CD0-0A4F-83B6-23D26A5C6C95}"/>
              </a:ext>
            </a:extLst>
          </p:cNvPr>
          <p:cNvSpPr txBox="1"/>
          <p:nvPr/>
        </p:nvSpPr>
        <p:spPr>
          <a:xfrm>
            <a:off x="172514" y="6547410"/>
            <a:ext cx="297479" cy="291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D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59C305-355B-4E48-A8C1-3916553B6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076" y="4688798"/>
            <a:ext cx="1064061" cy="1880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FC3848-2A10-EC45-B688-F420AC803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732" y="4688799"/>
            <a:ext cx="1002276" cy="18809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55944C-3914-2A46-8029-EE5AB32BF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220" y="4688799"/>
            <a:ext cx="1016006" cy="18809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07C73B-F995-5A4A-859E-DBB17746F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258" y="4688799"/>
            <a:ext cx="1153305" cy="18809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DF0EEE-BCA1-4B44-ABCA-1E5EE930B9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8076" y="6672172"/>
            <a:ext cx="1076576" cy="18788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B47ACC-2252-6A4D-B3A2-2CAC3BDB2A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0838" y="6672172"/>
            <a:ext cx="1001147" cy="18788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BA5021-446F-5D49-89E9-E38604C3B1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0220" y="6672172"/>
            <a:ext cx="1076576" cy="18788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35409C6-82B5-754D-8934-28B1805A6E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5258" y="6681118"/>
            <a:ext cx="1145219" cy="186779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11CDC9C-2A6B-4D4F-A62D-FFFD2260EDC9}"/>
              </a:ext>
            </a:extLst>
          </p:cNvPr>
          <p:cNvSpPr txBox="1"/>
          <p:nvPr/>
        </p:nvSpPr>
        <p:spPr>
          <a:xfrm>
            <a:off x="1550409" y="6547410"/>
            <a:ext cx="297479" cy="291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E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06BF8A-86D2-9F4F-AFF0-A2EB936D71CC}"/>
              </a:ext>
            </a:extLst>
          </p:cNvPr>
          <p:cNvSpPr txBox="1"/>
          <p:nvPr/>
        </p:nvSpPr>
        <p:spPr>
          <a:xfrm>
            <a:off x="1558846" y="4542130"/>
            <a:ext cx="297479" cy="291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C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BAE186-EDDE-654C-BCD8-B0D84143C6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399" y="6668502"/>
            <a:ext cx="1163153" cy="1876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17ED3F-CBD5-2640-8FA3-D418E526A9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8086" y="4703665"/>
            <a:ext cx="1162323" cy="18825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880C49-E85D-D74A-9AAA-53B41D1D745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218" t="8428"/>
          <a:stretch/>
        </p:blipFill>
        <p:spPr>
          <a:xfrm>
            <a:off x="615026" y="344381"/>
            <a:ext cx="4051300" cy="20193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6908AD-369F-6942-BBE6-B9D1A9E818A7}"/>
              </a:ext>
            </a:extLst>
          </p:cNvPr>
          <p:cNvSpPr/>
          <p:nvPr/>
        </p:nvSpPr>
        <p:spPr>
          <a:xfrm>
            <a:off x="180600" y="8645194"/>
            <a:ext cx="5485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Supplementary Figure 3. Knockdown of ATXN7L3 in tumor cells increases T cell infiltration and decreases myeloid cell infiltration.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1000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97ABDA0-87E8-1C42-8459-83F448A623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5026" y="2419784"/>
            <a:ext cx="4051300" cy="20193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0F16F50A-42AF-7846-B309-BB1C4D038B2B}"/>
              </a:ext>
            </a:extLst>
          </p:cNvPr>
          <p:cNvSpPr txBox="1"/>
          <p:nvPr/>
        </p:nvSpPr>
        <p:spPr>
          <a:xfrm rot="16200000">
            <a:off x="-63691" y="2237157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YFP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USP22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291FC1-CFFE-D04C-A957-F93D295C7AEB}"/>
              </a:ext>
            </a:extLst>
          </p:cNvPr>
          <p:cNvSpPr txBox="1"/>
          <p:nvPr/>
        </p:nvSpPr>
        <p:spPr>
          <a:xfrm rot="16200000">
            <a:off x="4514848" y="119027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WT cells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CDC8A6-3865-4241-AF8A-59F16537FD1E}"/>
              </a:ext>
            </a:extLst>
          </p:cNvPr>
          <p:cNvSpPr txBox="1"/>
          <p:nvPr/>
        </p:nvSpPr>
        <p:spPr>
          <a:xfrm rot="16200000">
            <a:off x="4278661" y="3240497"/>
            <a:ext cx="1264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Usp22</a:t>
            </a:r>
            <a:r>
              <a:rPr lang="en-US" sz="1400" dirty="0"/>
              <a:t>-KO cells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A334F0-65E5-674A-B9A5-2CEAC850531E}"/>
              </a:ext>
            </a:extLst>
          </p:cNvPr>
          <p:cNvSpPr txBox="1"/>
          <p:nvPr/>
        </p:nvSpPr>
        <p:spPr>
          <a:xfrm>
            <a:off x="919191" y="54480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6419c5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96359F6-4E0C-8049-ACC9-E10E7ADBB5D6}"/>
              </a:ext>
            </a:extLst>
          </p:cNvPr>
          <p:cNvSpPr txBox="1"/>
          <p:nvPr/>
        </p:nvSpPr>
        <p:spPr>
          <a:xfrm>
            <a:off x="2354300" y="54480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6422c1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957663-63A0-3246-ABDB-B3A92794910A}"/>
              </a:ext>
            </a:extLst>
          </p:cNvPr>
          <p:cNvSpPr txBox="1"/>
          <p:nvPr/>
        </p:nvSpPr>
        <p:spPr>
          <a:xfrm>
            <a:off x="3609875" y="54479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6694c2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F5E6944-7C7A-6C4B-B8C3-16FD27543FD8}"/>
              </a:ext>
            </a:extLst>
          </p:cNvPr>
          <p:cNvCxnSpPr>
            <a:cxnSpLocks/>
          </p:cNvCxnSpPr>
          <p:nvPr/>
        </p:nvCxnSpPr>
        <p:spPr>
          <a:xfrm>
            <a:off x="1425991" y="128468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1E753DB-237C-0040-894C-689FFB3DEE17}"/>
              </a:ext>
            </a:extLst>
          </p:cNvPr>
          <p:cNvCxnSpPr>
            <a:cxnSpLocks/>
          </p:cNvCxnSpPr>
          <p:nvPr/>
        </p:nvCxnSpPr>
        <p:spPr>
          <a:xfrm>
            <a:off x="2787032" y="128468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863A758-2ACD-CB4A-B54E-B8C6D882039F}"/>
              </a:ext>
            </a:extLst>
          </p:cNvPr>
          <p:cNvCxnSpPr>
            <a:cxnSpLocks/>
          </p:cNvCxnSpPr>
          <p:nvPr/>
        </p:nvCxnSpPr>
        <p:spPr>
          <a:xfrm>
            <a:off x="4138357" y="128468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FE78AEC-CDB3-3144-89FD-985641E74477}"/>
              </a:ext>
            </a:extLst>
          </p:cNvPr>
          <p:cNvCxnSpPr>
            <a:cxnSpLocks/>
          </p:cNvCxnSpPr>
          <p:nvPr/>
        </p:nvCxnSpPr>
        <p:spPr>
          <a:xfrm>
            <a:off x="1425991" y="229814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F35E535-A1E2-1044-B2BE-8BF65D614301}"/>
              </a:ext>
            </a:extLst>
          </p:cNvPr>
          <p:cNvCxnSpPr>
            <a:cxnSpLocks/>
          </p:cNvCxnSpPr>
          <p:nvPr/>
        </p:nvCxnSpPr>
        <p:spPr>
          <a:xfrm>
            <a:off x="2787032" y="229814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98927D4-8775-2442-86B1-A5BA7CCCF1FD}"/>
              </a:ext>
            </a:extLst>
          </p:cNvPr>
          <p:cNvCxnSpPr>
            <a:cxnSpLocks/>
          </p:cNvCxnSpPr>
          <p:nvPr/>
        </p:nvCxnSpPr>
        <p:spPr>
          <a:xfrm>
            <a:off x="4138357" y="229814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472ABEB-855B-E748-979C-D3E25DEFE7F9}"/>
              </a:ext>
            </a:extLst>
          </p:cNvPr>
          <p:cNvCxnSpPr>
            <a:cxnSpLocks/>
          </p:cNvCxnSpPr>
          <p:nvPr/>
        </p:nvCxnSpPr>
        <p:spPr>
          <a:xfrm>
            <a:off x="1425991" y="336494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3D48451-CB96-394B-A99D-D2CA48415DF0}"/>
              </a:ext>
            </a:extLst>
          </p:cNvPr>
          <p:cNvCxnSpPr>
            <a:cxnSpLocks/>
          </p:cNvCxnSpPr>
          <p:nvPr/>
        </p:nvCxnSpPr>
        <p:spPr>
          <a:xfrm>
            <a:off x="2787032" y="336494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DFB4C0A-8426-1D4E-A3A5-B36ADC3E4909}"/>
              </a:ext>
            </a:extLst>
          </p:cNvPr>
          <p:cNvCxnSpPr>
            <a:cxnSpLocks/>
          </p:cNvCxnSpPr>
          <p:nvPr/>
        </p:nvCxnSpPr>
        <p:spPr>
          <a:xfrm>
            <a:off x="4138357" y="336494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4D2D9AE-0B3D-8641-93D5-BCEB631774DC}"/>
              </a:ext>
            </a:extLst>
          </p:cNvPr>
          <p:cNvCxnSpPr>
            <a:cxnSpLocks/>
          </p:cNvCxnSpPr>
          <p:nvPr/>
        </p:nvCxnSpPr>
        <p:spPr>
          <a:xfrm>
            <a:off x="1425991" y="438602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81A5DB-88F5-FC4D-822B-00B11FC225FA}"/>
              </a:ext>
            </a:extLst>
          </p:cNvPr>
          <p:cNvCxnSpPr>
            <a:cxnSpLocks/>
          </p:cNvCxnSpPr>
          <p:nvPr/>
        </p:nvCxnSpPr>
        <p:spPr>
          <a:xfrm>
            <a:off x="2787032" y="438602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B467D5-4889-C04C-BC76-5C943FC69B3C}"/>
              </a:ext>
            </a:extLst>
          </p:cNvPr>
          <p:cNvCxnSpPr>
            <a:cxnSpLocks/>
          </p:cNvCxnSpPr>
          <p:nvPr/>
        </p:nvCxnSpPr>
        <p:spPr>
          <a:xfrm>
            <a:off x="4138357" y="4386023"/>
            <a:ext cx="505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289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C902DF-FE2D-104A-A680-42E25F739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43900" y="184314"/>
            <a:ext cx="2280133" cy="22801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4542C7-25C2-6646-AEB0-086B372F1982}"/>
              </a:ext>
            </a:extLst>
          </p:cNvPr>
          <p:cNvSpPr txBox="1"/>
          <p:nvPr/>
        </p:nvSpPr>
        <p:spPr>
          <a:xfrm>
            <a:off x="93391" y="171798"/>
            <a:ext cx="357833" cy="350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16581D-1495-D544-A807-93C0AE1B075E}"/>
              </a:ext>
            </a:extLst>
          </p:cNvPr>
          <p:cNvSpPr txBox="1"/>
          <p:nvPr/>
        </p:nvSpPr>
        <p:spPr>
          <a:xfrm>
            <a:off x="2365970" y="171798"/>
            <a:ext cx="357833" cy="350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61DB42-AC85-BD41-AEE7-3A73697D7F45}"/>
              </a:ext>
            </a:extLst>
          </p:cNvPr>
          <p:cNvSpPr txBox="1"/>
          <p:nvPr/>
        </p:nvSpPr>
        <p:spPr>
          <a:xfrm>
            <a:off x="2365970" y="1181677"/>
            <a:ext cx="357833" cy="350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C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2F5EF3-52F3-2740-B8CB-B968D558E27E}"/>
              </a:ext>
            </a:extLst>
          </p:cNvPr>
          <p:cNvSpPr txBox="1"/>
          <p:nvPr/>
        </p:nvSpPr>
        <p:spPr>
          <a:xfrm>
            <a:off x="93391" y="637959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F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FA94891-DE9C-DF46-879A-B00D3AC115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49" b="48002"/>
          <a:stretch/>
        </p:blipFill>
        <p:spPr>
          <a:xfrm>
            <a:off x="2716330" y="165990"/>
            <a:ext cx="1711814" cy="10892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081FF43-69AD-2D48-82E0-AB9BE30A9A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544" b="48462"/>
          <a:stretch/>
        </p:blipFill>
        <p:spPr>
          <a:xfrm>
            <a:off x="4638549" y="172544"/>
            <a:ext cx="1711809" cy="1082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01F159-D858-924B-9149-D809EBD6BA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952" y="6286176"/>
            <a:ext cx="2290173" cy="259733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5B8697B-C633-6742-B9A5-4855CAA25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307" y="6352809"/>
            <a:ext cx="2832337" cy="249784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5395AD7-2281-FD41-B851-3380C9EBDBF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437" b="48252"/>
          <a:stretch/>
        </p:blipFill>
        <p:spPr>
          <a:xfrm>
            <a:off x="2723803" y="1284280"/>
            <a:ext cx="1704609" cy="10816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987D1A-57B9-B54A-AAE8-912FFA5CE2E0}"/>
              </a:ext>
            </a:extLst>
          </p:cNvPr>
          <p:cNvSpPr/>
          <p:nvPr/>
        </p:nvSpPr>
        <p:spPr>
          <a:xfrm>
            <a:off x="93391" y="8854899"/>
            <a:ext cx="568644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Supplementary Figure 4. USP22</a:t>
            </a:r>
            <a:r>
              <a:rPr lang="en-US" sz="1000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loss leads to transcriptional reprogramming of tumor cells. </a:t>
            </a:r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1EFD0C-2599-6F45-87E6-25FB1A38DAA3}"/>
              </a:ext>
            </a:extLst>
          </p:cNvPr>
          <p:cNvSpPr txBox="1"/>
          <p:nvPr/>
        </p:nvSpPr>
        <p:spPr>
          <a:xfrm>
            <a:off x="93391" y="240995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D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A49CFB-3F49-FE41-9BB9-65E94BBACA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125" y="2441409"/>
            <a:ext cx="4262623" cy="39416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DE040A-F3E4-F44C-989A-3D17AEDFF00E}"/>
              </a:ext>
            </a:extLst>
          </p:cNvPr>
          <p:cNvSpPr txBox="1"/>
          <p:nvPr/>
        </p:nvSpPr>
        <p:spPr>
          <a:xfrm>
            <a:off x="4719578" y="240995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" charset="0"/>
                <a:ea typeface="Arial" charset="0"/>
                <a:cs typeface="Arial" charset="0"/>
              </a:rPr>
              <a:t>E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7E5F96-CE92-774D-9AC7-31DFE2761B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2291" y="2459236"/>
            <a:ext cx="1498933" cy="14129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83A341-DECF-C642-8B14-D6AF27612F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04543" y="3996341"/>
            <a:ext cx="1490759" cy="141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53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1388</TotalTime>
  <Words>110</Words>
  <Application>Microsoft Office PowerPoint</Application>
  <PresentationFormat>Letter Paper (8.5x11 in)</PresentationFormat>
  <Paragraphs>39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Jinyang</dc:creator>
  <cp:lastModifiedBy> Adriana D. Benavides, Ph.D.</cp:lastModifiedBy>
  <cp:revision>224</cp:revision>
  <cp:lastPrinted>2019-08-24T20:55:49Z</cp:lastPrinted>
  <dcterms:created xsi:type="dcterms:W3CDTF">2019-08-21T14:06:02Z</dcterms:created>
  <dcterms:modified xsi:type="dcterms:W3CDTF">2019-12-18T17:15:47Z</dcterms:modified>
</cp:coreProperties>
</file>