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16" r:id="rId1"/>
    <p:sldMasterId id="2147484459" r:id="rId2"/>
    <p:sldMasterId id="2147484471" r:id="rId3"/>
  </p:sldMasterIdLst>
  <p:handoutMasterIdLst>
    <p:handoutMasterId r:id="rId10"/>
  </p:handoutMasterIdLst>
  <p:sldIdLst>
    <p:sldId id="258" r:id="rId4"/>
    <p:sldId id="264" r:id="rId5"/>
    <p:sldId id="266" r:id="rId6"/>
    <p:sldId id="267" r:id="rId7"/>
    <p:sldId id="268" r:id="rId8"/>
    <p:sldId id="265" r:id="rId9"/>
  </p:sldIdLst>
  <p:sldSz cx="9144000" cy="6858000" type="screen4x3"/>
  <p:notesSz cx="6858000" cy="9144000"/>
  <p:custDataLst>
    <p:tags r:id="rId12"/>
  </p:custDataLst>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E5ECF3"/>
    <a:srgbClr val="C2D1E2"/>
    <a:srgbClr val="E9F2F5"/>
    <a:srgbClr val="F3CC75"/>
    <a:srgbClr val="EBAD21"/>
    <a:srgbClr val="FAEBC7"/>
    <a:srgbClr val="D2C79C"/>
    <a:srgbClr val="E7D8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80" d="100"/>
          <a:sy n="80" d="100"/>
        </p:scale>
        <p:origin x="-2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tags" Target="tags/tag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Header Placeholder 1"/>
          <p:cNvSpPr>
            <a:spLocks noGrp="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39" name="Date Placeholder 2"/>
          <p:cNvSpPr>
            <a:spLocks noGrp="1"/>
          </p:cNvSpPr>
          <p:nvPr>
            <p:ph type="dt" sz="quarter"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CAA2974-B8B3-4DFD-97D0-0F56117FC3FD}" type="datetimeFigureOut">
              <a:rPr lang="en-US" altLang="en-US"/>
              <a:pPr>
                <a:defRPr/>
              </a:pPr>
              <a:t>10/20/19</a:t>
            </a:fld>
            <a:endParaRPr lang="en-US" altLang="en-US"/>
          </a:p>
        </p:txBody>
      </p:sp>
      <p:sp>
        <p:nvSpPr>
          <p:cNvPr id="14340" name="Footer Placeholder 3"/>
          <p:cNvSpPr>
            <a:spLocks noGrp="1"/>
          </p:cNvSpPr>
          <p:nvPr>
            <p:ph type="ftr" sz="quarter" idx="2"/>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ltLang="en-US"/>
          </a:p>
        </p:txBody>
      </p:sp>
      <p:sp>
        <p:nvSpPr>
          <p:cNvPr id="14341" name="Slide Number Placeholder 4"/>
          <p:cNvSpPr>
            <a:spLocks noGrp="1"/>
          </p:cNvSpPr>
          <p:nvPr>
            <p:ph type="sldNum" sz="quarter" idx="3"/>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8500BB91-4637-4970-8DCF-898FDD5DBAA5}" type="slidenum">
              <a:rPr lang="en-US" altLang="en-US"/>
              <a:pPr>
                <a:defRPr/>
              </a:pPr>
              <a:t>‹#›</a:t>
            </a:fld>
            <a:endParaRPr lang="en-US" altLang="en-US"/>
          </a:p>
        </p:txBody>
      </p:sp>
    </p:spTree>
    <p:extLst>
      <p:ext uri="{BB962C8B-B14F-4D97-AF65-F5344CB8AC3E}">
        <p14:creationId xmlns:p14="http://schemas.microsoft.com/office/powerpoint/2010/main" val="922846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ln/>
        </p:spPr>
        <p:txBody>
          <a:bodyPr/>
          <a:lstStyle>
            <a:lvl1pPr>
              <a:defRPr/>
            </a:lvl1pPr>
          </a:lstStyle>
          <a:p>
            <a:pPr>
              <a:defRPr/>
            </a:pPr>
            <a:fld id="{9F500926-B983-4603-B78D-043346203126}" type="datetimeFigureOut">
              <a:rPr lang="en-US" altLang="en-US"/>
              <a:pPr>
                <a:defRPr/>
              </a:pPr>
              <a:t>10/20/19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A2D6EA2E-8BA2-43ED-AE8B-8619F5D5D21C}" type="slidenum">
              <a:rPr lang="en-US" altLang="en-US"/>
              <a:pPr>
                <a:defRPr/>
              </a:pPr>
              <a:t>‹#›</a:t>
            </a:fld>
            <a:endParaRPr lang="en-US" altLang="en-US"/>
          </a:p>
        </p:txBody>
      </p:sp>
    </p:spTree>
    <p:extLst>
      <p:ext uri="{BB962C8B-B14F-4D97-AF65-F5344CB8AC3E}">
        <p14:creationId xmlns:p14="http://schemas.microsoft.com/office/powerpoint/2010/main" val="239698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4FCE68E6-CF91-4716-9544-97C602D9A5E8}" type="datetimeFigureOut">
              <a:rPr lang="en-US" altLang="en-US"/>
              <a:pPr>
                <a:defRPr/>
              </a:pPr>
              <a:t>10/20/19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AADB62ED-51D9-4D1A-A777-8C21355B57EA}" type="slidenum">
              <a:rPr lang="en-US" altLang="en-US"/>
              <a:pPr>
                <a:defRPr/>
              </a:pPr>
              <a:t>‹#›</a:t>
            </a:fld>
            <a:endParaRPr lang="en-US" altLang="en-US"/>
          </a:p>
        </p:txBody>
      </p:sp>
    </p:spTree>
    <p:extLst>
      <p:ext uri="{BB962C8B-B14F-4D97-AF65-F5344CB8AC3E}">
        <p14:creationId xmlns:p14="http://schemas.microsoft.com/office/powerpoint/2010/main" val="1342108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5A552551-145A-4EAB-9093-0C8F2A0FFC2E}" type="datetimeFigureOut">
              <a:rPr lang="en-US" altLang="en-US"/>
              <a:pPr>
                <a:defRPr/>
              </a:pPr>
              <a:t>10/20/19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6A6DF15A-5F74-40CE-91D0-092263D1272D}" type="slidenum">
              <a:rPr lang="en-US" altLang="en-US"/>
              <a:pPr>
                <a:defRPr/>
              </a:pPr>
              <a:t>‹#›</a:t>
            </a:fld>
            <a:endParaRPr lang="en-US" altLang="en-US"/>
          </a:p>
        </p:txBody>
      </p:sp>
    </p:spTree>
    <p:extLst>
      <p:ext uri="{BB962C8B-B14F-4D97-AF65-F5344CB8AC3E}">
        <p14:creationId xmlns:p14="http://schemas.microsoft.com/office/powerpoint/2010/main" val="3835920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5998CFD5-3A61-4416-B6D6-C0900AD7C10C}" type="datetimeFigureOut">
              <a:rPr lang="en-US" altLang="en-US"/>
              <a:pPr>
                <a:defRPr/>
              </a:pPr>
              <a:t>10/20/19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B22BBBCC-EA15-4047-91DB-7B4CA17C7859}" type="slidenum">
              <a:rPr lang="en-US" altLang="en-US"/>
              <a:pPr>
                <a:defRPr/>
              </a:pPr>
              <a:t>‹#›</a:t>
            </a:fld>
            <a:endParaRPr lang="en-US" altLang="en-US"/>
          </a:p>
        </p:txBody>
      </p:sp>
    </p:spTree>
    <p:extLst>
      <p:ext uri="{BB962C8B-B14F-4D97-AF65-F5344CB8AC3E}">
        <p14:creationId xmlns:p14="http://schemas.microsoft.com/office/powerpoint/2010/main" val="26021719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505F8DD-2019-451B-A9A9-DF878D617477}"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797D5-3D20-437B-9BE8-65252944959A}" type="slidenum">
              <a:rPr lang="en-US"/>
              <a:pPr>
                <a:defRPr/>
              </a:pPr>
              <a:t>‹#›</a:t>
            </a:fld>
            <a:endParaRPr lang="en-US"/>
          </a:p>
        </p:txBody>
      </p:sp>
    </p:spTree>
    <p:extLst>
      <p:ext uri="{BB962C8B-B14F-4D97-AF65-F5344CB8AC3E}">
        <p14:creationId xmlns:p14="http://schemas.microsoft.com/office/powerpoint/2010/main" val="620807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0CCC040-FF0E-4440-AE51-6155E9A912FD}"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33F305-4E83-42DA-A096-AED281043BAC}" type="slidenum">
              <a:rPr lang="en-US"/>
              <a:pPr>
                <a:defRPr/>
              </a:pPr>
              <a:t>‹#›</a:t>
            </a:fld>
            <a:endParaRPr lang="en-US"/>
          </a:p>
        </p:txBody>
      </p:sp>
    </p:spTree>
    <p:extLst>
      <p:ext uri="{BB962C8B-B14F-4D97-AF65-F5344CB8AC3E}">
        <p14:creationId xmlns:p14="http://schemas.microsoft.com/office/powerpoint/2010/main" val="3465753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33741CE-4194-4D10-B421-247943E43988}"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E6B645-1023-4B67-A0F6-FEBC428291D7}" type="slidenum">
              <a:rPr lang="en-US"/>
              <a:pPr>
                <a:defRPr/>
              </a:pPr>
              <a:t>‹#›</a:t>
            </a:fld>
            <a:endParaRPr lang="en-US"/>
          </a:p>
        </p:txBody>
      </p:sp>
    </p:spTree>
    <p:extLst>
      <p:ext uri="{BB962C8B-B14F-4D97-AF65-F5344CB8AC3E}">
        <p14:creationId xmlns:p14="http://schemas.microsoft.com/office/powerpoint/2010/main" val="42870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0F81595-DFF9-49D0-BE82-E778861C72F4}"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7E94DC-F7D3-4F79-8237-EF611DD1542A}" type="slidenum">
              <a:rPr lang="en-US"/>
              <a:pPr>
                <a:defRPr/>
              </a:pPr>
              <a:t>‹#›</a:t>
            </a:fld>
            <a:endParaRPr lang="en-US"/>
          </a:p>
        </p:txBody>
      </p:sp>
    </p:spTree>
    <p:extLst>
      <p:ext uri="{BB962C8B-B14F-4D97-AF65-F5344CB8AC3E}">
        <p14:creationId xmlns:p14="http://schemas.microsoft.com/office/powerpoint/2010/main" val="4097783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22BECF0-83DF-457F-AABF-46671E761E3D}" type="datetimeFigureOut">
              <a:rPr lang="en-US"/>
              <a:pPr>
                <a:defRPr/>
              </a:pPr>
              <a:t>10/20/19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524A501-0125-4E13-BA76-B03B55015827}" type="slidenum">
              <a:rPr lang="en-US"/>
              <a:pPr>
                <a:defRPr/>
              </a:pPr>
              <a:t>‹#›</a:t>
            </a:fld>
            <a:endParaRPr lang="en-US"/>
          </a:p>
        </p:txBody>
      </p:sp>
    </p:spTree>
    <p:extLst>
      <p:ext uri="{BB962C8B-B14F-4D97-AF65-F5344CB8AC3E}">
        <p14:creationId xmlns:p14="http://schemas.microsoft.com/office/powerpoint/2010/main" val="3953882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E59399C-CBDB-46E0-AE49-FA900086ED6C}" type="datetimeFigureOut">
              <a:rPr lang="en-US"/>
              <a:pPr>
                <a:defRPr/>
              </a:pPr>
              <a:t>10/20/19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A8B8C88-058B-4932-8EEA-54A2A060A1A8}" type="slidenum">
              <a:rPr lang="en-US"/>
              <a:pPr>
                <a:defRPr/>
              </a:pPr>
              <a:t>‹#›</a:t>
            </a:fld>
            <a:endParaRPr lang="en-US"/>
          </a:p>
        </p:txBody>
      </p:sp>
    </p:spTree>
    <p:extLst>
      <p:ext uri="{BB962C8B-B14F-4D97-AF65-F5344CB8AC3E}">
        <p14:creationId xmlns:p14="http://schemas.microsoft.com/office/powerpoint/2010/main" val="3444229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A56FDB-4FE7-414A-AE74-ED25010F4F8D}" type="datetimeFigureOut">
              <a:rPr lang="en-US"/>
              <a:pPr>
                <a:defRPr/>
              </a:pPr>
              <a:t>10/20/19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0C895BD-7C3B-4245-92DC-1732D7CF1C3F}" type="slidenum">
              <a:rPr lang="en-US"/>
              <a:pPr>
                <a:defRPr/>
              </a:pPr>
              <a:t>‹#›</a:t>
            </a:fld>
            <a:endParaRPr lang="en-US"/>
          </a:p>
        </p:txBody>
      </p:sp>
    </p:spTree>
    <p:extLst>
      <p:ext uri="{BB962C8B-B14F-4D97-AF65-F5344CB8AC3E}">
        <p14:creationId xmlns:p14="http://schemas.microsoft.com/office/powerpoint/2010/main" val="2490929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ln/>
        </p:spPr>
        <p:txBody>
          <a:bodyPr/>
          <a:lstStyle>
            <a:lvl1pPr>
              <a:defRPr/>
            </a:lvl1pPr>
          </a:lstStyle>
          <a:p>
            <a:pPr>
              <a:defRPr/>
            </a:pPr>
            <a:fld id="{A6056B06-A335-40C1-89B8-1D6EBA52563A}" type="datetimeFigureOut">
              <a:rPr lang="en-US" altLang="en-US"/>
              <a:pPr>
                <a:defRPr/>
              </a:pPr>
              <a:t>10/20/19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5173251B-D0D3-4AD3-8B38-970CDD9B5937}" type="slidenum">
              <a:rPr lang="en-US" altLang="en-US"/>
              <a:pPr>
                <a:defRPr/>
              </a:pPr>
              <a:t>‹#›</a:t>
            </a:fld>
            <a:endParaRPr lang="en-US" altLang="en-US"/>
          </a:p>
        </p:txBody>
      </p:sp>
    </p:spTree>
    <p:extLst>
      <p:ext uri="{BB962C8B-B14F-4D97-AF65-F5344CB8AC3E}">
        <p14:creationId xmlns:p14="http://schemas.microsoft.com/office/powerpoint/2010/main" val="38033326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63E535-FABF-4032-AD5F-006C6C19A84A}"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BBE36A-9185-4BB8-8755-F96EA33217E2}" type="slidenum">
              <a:rPr lang="en-US"/>
              <a:pPr>
                <a:defRPr/>
              </a:pPr>
              <a:t>‹#›</a:t>
            </a:fld>
            <a:endParaRPr lang="en-US"/>
          </a:p>
        </p:txBody>
      </p:sp>
    </p:spTree>
    <p:extLst>
      <p:ext uri="{BB962C8B-B14F-4D97-AF65-F5344CB8AC3E}">
        <p14:creationId xmlns:p14="http://schemas.microsoft.com/office/powerpoint/2010/main" val="303035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983E8C-9F4B-4A04-90F1-EBA2C495C2DB}"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1B8B64-8481-4FFA-96B1-2923160A3B91}" type="slidenum">
              <a:rPr lang="en-US"/>
              <a:pPr>
                <a:defRPr/>
              </a:pPr>
              <a:t>‹#›</a:t>
            </a:fld>
            <a:endParaRPr lang="en-US"/>
          </a:p>
        </p:txBody>
      </p:sp>
    </p:spTree>
    <p:extLst>
      <p:ext uri="{BB962C8B-B14F-4D97-AF65-F5344CB8AC3E}">
        <p14:creationId xmlns:p14="http://schemas.microsoft.com/office/powerpoint/2010/main" val="160757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0BE671-F9A2-4D26-8967-F8DAF19AA4B2}"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2A18F06-EF06-4875-90AA-EC7D1D01964B}" type="slidenum">
              <a:rPr lang="en-US"/>
              <a:pPr>
                <a:defRPr/>
              </a:pPr>
              <a:t>‹#›</a:t>
            </a:fld>
            <a:endParaRPr lang="en-US"/>
          </a:p>
        </p:txBody>
      </p:sp>
    </p:spTree>
    <p:extLst>
      <p:ext uri="{BB962C8B-B14F-4D97-AF65-F5344CB8AC3E}">
        <p14:creationId xmlns:p14="http://schemas.microsoft.com/office/powerpoint/2010/main" val="3335108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BC06DD-3895-4FBC-8FE2-D2AFB70FBB85}"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0BB842-578E-4355-8F6E-FEF52B5516B8}" type="slidenum">
              <a:rPr lang="en-US"/>
              <a:pPr>
                <a:defRPr/>
              </a:pPr>
              <a:t>‹#›</a:t>
            </a:fld>
            <a:endParaRPr lang="en-US"/>
          </a:p>
        </p:txBody>
      </p:sp>
    </p:spTree>
    <p:extLst>
      <p:ext uri="{BB962C8B-B14F-4D97-AF65-F5344CB8AC3E}">
        <p14:creationId xmlns:p14="http://schemas.microsoft.com/office/powerpoint/2010/main" val="1829117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CAA3F83-F954-42E1-9ECC-C013EB0835E7}"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AB6BD-C193-4510-B3BD-21C229BEFCA4}" type="slidenum">
              <a:rPr lang="en-US"/>
              <a:pPr>
                <a:defRPr/>
              </a:pPr>
              <a:t>‹#›</a:t>
            </a:fld>
            <a:endParaRPr lang="en-US"/>
          </a:p>
        </p:txBody>
      </p:sp>
    </p:spTree>
    <p:extLst>
      <p:ext uri="{BB962C8B-B14F-4D97-AF65-F5344CB8AC3E}">
        <p14:creationId xmlns:p14="http://schemas.microsoft.com/office/powerpoint/2010/main" val="29553408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AB53AD7-51DF-4404-9804-16CE756646B9}"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A6CD45-B1CC-47E3-A233-24509A484544}" type="slidenum">
              <a:rPr lang="en-US"/>
              <a:pPr>
                <a:defRPr/>
              </a:pPr>
              <a:t>‹#›</a:t>
            </a:fld>
            <a:endParaRPr lang="en-US"/>
          </a:p>
        </p:txBody>
      </p:sp>
    </p:spTree>
    <p:extLst>
      <p:ext uri="{BB962C8B-B14F-4D97-AF65-F5344CB8AC3E}">
        <p14:creationId xmlns:p14="http://schemas.microsoft.com/office/powerpoint/2010/main" val="27338414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90360B-DFFA-452F-B430-00E623291F0B}"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B736-9FA2-4492-8611-7C411B22C542}" type="slidenum">
              <a:rPr lang="en-US"/>
              <a:pPr>
                <a:defRPr/>
              </a:pPr>
              <a:t>‹#›</a:t>
            </a:fld>
            <a:endParaRPr lang="en-US"/>
          </a:p>
        </p:txBody>
      </p:sp>
    </p:spTree>
    <p:extLst>
      <p:ext uri="{BB962C8B-B14F-4D97-AF65-F5344CB8AC3E}">
        <p14:creationId xmlns:p14="http://schemas.microsoft.com/office/powerpoint/2010/main" val="3117857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B9679F7-635E-40C6-8580-83FA6D960780}"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1C2283-85F7-4631-B8A4-8A7C32026387}" type="slidenum">
              <a:rPr lang="en-US"/>
              <a:pPr>
                <a:defRPr/>
              </a:pPr>
              <a:t>‹#›</a:t>
            </a:fld>
            <a:endParaRPr lang="en-US"/>
          </a:p>
        </p:txBody>
      </p:sp>
    </p:spTree>
    <p:extLst>
      <p:ext uri="{BB962C8B-B14F-4D97-AF65-F5344CB8AC3E}">
        <p14:creationId xmlns:p14="http://schemas.microsoft.com/office/powerpoint/2010/main" val="14673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C1A4A17-1C88-4D22-B1DE-B4260A7C1E21}" type="datetimeFigureOut">
              <a:rPr lang="en-US"/>
              <a:pPr>
                <a:defRPr/>
              </a:pPr>
              <a:t>10/20/19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02930B4-5CA3-48E1-B000-EBC3633F8169}" type="slidenum">
              <a:rPr lang="en-US"/>
              <a:pPr>
                <a:defRPr/>
              </a:pPr>
              <a:t>‹#›</a:t>
            </a:fld>
            <a:endParaRPr lang="en-US"/>
          </a:p>
        </p:txBody>
      </p:sp>
    </p:spTree>
    <p:extLst>
      <p:ext uri="{BB962C8B-B14F-4D97-AF65-F5344CB8AC3E}">
        <p14:creationId xmlns:p14="http://schemas.microsoft.com/office/powerpoint/2010/main" val="42452732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F49D23B-DE3E-462B-8A31-391EE3E36F8F}" type="datetimeFigureOut">
              <a:rPr lang="en-US"/>
              <a:pPr>
                <a:defRPr/>
              </a:pPr>
              <a:t>10/20/19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3795B83-0445-436F-A0D0-F37862840A56}" type="slidenum">
              <a:rPr lang="en-US"/>
              <a:pPr>
                <a:defRPr/>
              </a:pPr>
              <a:t>‹#›</a:t>
            </a:fld>
            <a:endParaRPr lang="en-US"/>
          </a:p>
        </p:txBody>
      </p:sp>
    </p:spTree>
    <p:extLst>
      <p:ext uri="{BB962C8B-B14F-4D97-AF65-F5344CB8AC3E}">
        <p14:creationId xmlns:p14="http://schemas.microsoft.com/office/powerpoint/2010/main" val="3307026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ln/>
        </p:spPr>
        <p:txBody>
          <a:bodyPr/>
          <a:lstStyle>
            <a:lvl1pPr>
              <a:defRPr/>
            </a:lvl1pPr>
          </a:lstStyle>
          <a:p>
            <a:pPr>
              <a:defRPr/>
            </a:pPr>
            <a:fld id="{F08713F8-108A-41FF-898D-2D82DD910C21}" type="datetimeFigureOut">
              <a:rPr lang="en-US" altLang="en-US"/>
              <a:pPr>
                <a:defRPr/>
              </a:pPr>
              <a:t>10/20/19</a:t>
            </a:fld>
            <a:endParaRPr lang="en-US" altLang="en-US"/>
          </a:p>
        </p:txBody>
      </p:sp>
      <p:sp>
        <p:nvSpPr>
          <p:cNvPr id="5" name="Footer Placeholder 4"/>
          <p:cNvSpPr>
            <a:spLocks noGrp="1"/>
          </p:cNvSpPr>
          <p:nvPr>
            <p:ph type="ftr" sz="quarter" idx="11"/>
          </p:nvPr>
        </p:nvSpPr>
        <p:spPr>
          <a:ln/>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a:ln/>
        </p:spPr>
        <p:txBody>
          <a:bodyPr/>
          <a:lstStyle>
            <a:lvl1pPr>
              <a:defRPr/>
            </a:lvl1pPr>
          </a:lstStyle>
          <a:p>
            <a:pPr>
              <a:defRPr/>
            </a:pPr>
            <a:fld id="{DFD706ED-E199-4B13-AC5E-044C30DB6B94}" type="slidenum">
              <a:rPr lang="en-US" altLang="en-US"/>
              <a:pPr>
                <a:defRPr/>
              </a:pPr>
              <a:t>‹#›</a:t>
            </a:fld>
            <a:endParaRPr lang="en-US" altLang="en-US"/>
          </a:p>
        </p:txBody>
      </p:sp>
    </p:spTree>
    <p:extLst>
      <p:ext uri="{BB962C8B-B14F-4D97-AF65-F5344CB8AC3E}">
        <p14:creationId xmlns:p14="http://schemas.microsoft.com/office/powerpoint/2010/main" val="4777524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7A92729-E1BC-4600-B40B-D02E5394AF88}" type="datetimeFigureOut">
              <a:rPr lang="en-US"/>
              <a:pPr>
                <a:defRPr/>
              </a:pPr>
              <a:t>10/20/19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A8E4BC7-BF84-48B7-8DA4-3F69E5E2F5E7}" type="slidenum">
              <a:rPr lang="en-US"/>
              <a:pPr>
                <a:defRPr/>
              </a:pPr>
              <a:t>‹#›</a:t>
            </a:fld>
            <a:endParaRPr lang="en-US"/>
          </a:p>
        </p:txBody>
      </p:sp>
    </p:spTree>
    <p:extLst>
      <p:ext uri="{BB962C8B-B14F-4D97-AF65-F5344CB8AC3E}">
        <p14:creationId xmlns:p14="http://schemas.microsoft.com/office/powerpoint/2010/main" val="415467279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D0157FA-589A-47FD-B048-E889BC47FE34}"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26BDC9-FF88-478C-A626-FE42A55033B4}" type="slidenum">
              <a:rPr lang="en-US"/>
              <a:pPr>
                <a:defRPr/>
              </a:pPr>
              <a:t>‹#›</a:t>
            </a:fld>
            <a:endParaRPr lang="en-US"/>
          </a:p>
        </p:txBody>
      </p:sp>
    </p:spTree>
    <p:extLst>
      <p:ext uri="{BB962C8B-B14F-4D97-AF65-F5344CB8AC3E}">
        <p14:creationId xmlns:p14="http://schemas.microsoft.com/office/powerpoint/2010/main" val="26880100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D1B7BDF-8624-4D54-BBED-CDEA6E71656E}" type="datetimeFigureOut">
              <a:rPr lang="en-US"/>
              <a:pPr>
                <a:defRPr/>
              </a:pPr>
              <a:t>10/20/19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80B1DF-5490-4D08-835C-DBBAD046AE2C}" type="slidenum">
              <a:rPr lang="en-US"/>
              <a:pPr>
                <a:defRPr/>
              </a:pPr>
              <a:t>‹#›</a:t>
            </a:fld>
            <a:endParaRPr lang="en-US"/>
          </a:p>
        </p:txBody>
      </p:sp>
    </p:spTree>
    <p:extLst>
      <p:ext uri="{BB962C8B-B14F-4D97-AF65-F5344CB8AC3E}">
        <p14:creationId xmlns:p14="http://schemas.microsoft.com/office/powerpoint/2010/main" val="1651821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883B96-FDB0-485C-9D2F-D2AF25CF35A5}"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F55454D-E06F-462D-B3D6-01EA05348871}" type="slidenum">
              <a:rPr lang="en-US"/>
              <a:pPr>
                <a:defRPr/>
              </a:pPr>
              <a:t>‹#›</a:t>
            </a:fld>
            <a:endParaRPr lang="en-US"/>
          </a:p>
        </p:txBody>
      </p:sp>
    </p:spTree>
    <p:extLst>
      <p:ext uri="{BB962C8B-B14F-4D97-AF65-F5344CB8AC3E}">
        <p14:creationId xmlns:p14="http://schemas.microsoft.com/office/powerpoint/2010/main" val="38812381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9B369F3-4DCB-4BA5-8CAF-F36C85987903}" type="datetimeFigureOut">
              <a:rPr lang="en-US"/>
              <a:pPr>
                <a:defRPr/>
              </a:pPr>
              <a:t>10/20/19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621323-2D76-423A-8E4A-E4BBF240CD9F}" type="slidenum">
              <a:rPr lang="en-US"/>
              <a:pPr>
                <a:defRPr/>
              </a:pPr>
              <a:t>‹#›</a:t>
            </a:fld>
            <a:endParaRPr lang="en-US"/>
          </a:p>
        </p:txBody>
      </p:sp>
    </p:spTree>
    <p:extLst>
      <p:ext uri="{BB962C8B-B14F-4D97-AF65-F5344CB8AC3E}">
        <p14:creationId xmlns:p14="http://schemas.microsoft.com/office/powerpoint/2010/main" val="27108887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ln/>
        </p:spPr>
        <p:txBody>
          <a:bodyPr/>
          <a:lstStyle>
            <a:lvl1pPr>
              <a:defRPr/>
            </a:lvl1pPr>
          </a:lstStyle>
          <a:p>
            <a:pPr>
              <a:defRPr/>
            </a:pPr>
            <a:fld id="{CAB28F7E-AE42-40C5-A706-3971190238A9}" type="datetimeFigureOut">
              <a:rPr lang="en-US" altLang="en-US"/>
              <a:pPr>
                <a:defRPr/>
              </a:pPr>
              <a:t>10/20/19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7A07BF3D-17F2-4CB9-A9E4-96749444217D}" type="slidenum">
              <a:rPr lang="en-US" altLang="en-US"/>
              <a:pPr>
                <a:defRPr/>
              </a:pPr>
              <a:t>‹#›</a:t>
            </a:fld>
            <a:endParaRPr lang="en-US" altLang="en-US"/>
          </a:p>
        </p:txBody>
      </p:sp>
    </p:spTree>
    <p:extLst>
      <p:ext uri="{BB962C8B-B14F-4D97-AF65-F5344CB8AC3E}">
        <p14:creationId xmlns:p14="http://schemas.microsoft.com/office/powerpoint/2010/main" val="136941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ln/>
        </p:spPr>
        <p:txBody>
          <a:bodyPr/>
          <a:lstStyle>
            <a:lvl1pPr>
              <a:defRPr/>
            </a:lvl1pPr>
          </a:lstStyle>
          <a:p>
            <a:pPr>
              <a:defRPr/>
            </a:pPr>
            <a:fld id="{09DB359E-19EF-4F07-9356-99886EE4144C}" type="datetimeFigureOut">
              <a:rPr lang="en-US" altLang="en-US"/>
              <a:pPr>
                <a:defRPr/>
              </a:pPr>
              <a:t>10/20/19</a:t>
            </a:fld>
            <a:endParaRPr lang="en-US" altLang="en-US"/>
          </a:p>
        </p:txBody>
      </p:sp>
      <p:sp>
        <p:nvSpPr>
          <p:cNvPr id="8" name="Footer Placeholder 4"/>
          <p:cNvSpPr>
            <a:spLocks noGrp="1"/>
          </p:cNvSpPr>
          <p:nvPr>
            <p:ph type="ftr" sz="quarter" idx="11"/>
          </p:nvPr>
        </p:nvSpPr>
        <p:spPr>
          <a:ln/>
        </p:spPr>
        <p:txBody>
          <a:bodyPr/>
          <a:lstStyle>
            <a:lvl1pPr>
              <a:defRPr/>
            </a:lvl1pPr>
          </a:lstStyle>
          <a:p>
            <a:pPr>
              <a:defRPr/>
            </a:pPr>
            <a:endParaRPr lang="en-US" altLang="en-US"/>
          </a:p>
        </p:txBody>
      </p:sp>
      <p:sp>
        <p:nvSpPr>
          <p:cNvPr id="9" name="Slide Number Placeholder 5"/>
          <p:cNvSpPr>
            <a:spLocks noGrp="1"/>
          </p:cNvSpPr>
          <p:nvPr>
            <p:ph type="sldNum" sz="quarter" idx="12"/>
          </p:nvPr>
        </p:nvSpPr>
        <p:spPr>
          <a:ln/>
        </p:spPr>
        <p:txBody>
          <a:bodyPr/>
          <a:lstStyle>
            <a:lvl1pPr>
              <a:defRPr/>
            </a:lvl1pPr>
          </a:lstStyle>
          <a:p>
            <a:pPr>
              <a:defRPr/>
            </a:pPr>
            <a:fld id="{424AA2A8-C8A1-4DA3-9DE0-5A357E3DC29A}" type="slidenum">
              <a:rPr lang="en-US" altLang="en-US"/>
              <a:pPr>
                <a:defRPr/>
              </a:pPr>
              <a:t>‹#›</a:t>
            </a:fld>
            <a:endParaRPr lang="en-US" altLang="en-US"/>
          </a:p>
        </p:txBody>
      </p:sp>
    </p:spTree>
    <p:extLst>
      <p:ext uri="{BB962C8B-B14F-4D97-AF65-F5344CB8AC3E}">
        <p14:creationId xmlns:p14="http://schemas.microsoft.com/office/powerpoint/2010/main" val="392827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ln/>
        </p:spPr>
        <p:txBody>
          <a:bodyPr/>
          <a:lstStyle>
            <a:lvl1pPr>
              <a:defRPr/>
            </a:lvl1pPr>
          </a:lstStyle>
          <a:p>
            <a:pPr>
              <a:defRPr/>
            </a:pPr>
            <a:fld id="{27B9B600-FFF0-4F56-AB5A-A6B99E22E3E4}" type="datetimeFigureOut">
              <a:rPr lang="en-US" altLang="en-US"/>
              <a:pPr>
                <a:defRPr/>
              </a:pPr>
              <a:t>10/20/19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87C07130-DE73-4706-8EF2-9584D4427589}" type="slidenum">
              <a:rPr lang="en-US" altLang="en-US"/>
              <a:pPr>
                <a:defRPr/>
              </a:pPr>
              <a:t>‹#›</a:t>
            </a:fld>
            <a:endParaRPr lang="en-US" altLang="en-US"/>
          </a:p>
        </p:txBody>
      </p:sp>
    </p:spTree>
    <p:extLst>
      <p:ext uri="{BB962C8B-B14F-4D97-AF65-F5344CB8AC3E}">
        <p14:creationId xmlns:p14="http://schemas.microsoft.com/office/powerpoint/2010/main" val="2060502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ln/>
        </p:spPr>
        <p:txBody>
          <a:bodyPr/>
          <a:lstStyle>
            <a:lvl1pPr>
              <a:defRPr/>
            </a:lvl1pPr>
          </a:lstStyle>
          <a:p>
            <a:pPr>
              <a:defRPr/>
            </a:pPr>
            <a:fld id="{750B09B1-0483-4E75-A96E-8308B7D5BCC9}" type="datetimeFigureOut">
              <a:rPr lang="en-US" altLang="en-US"/>
              <a:pPr>
                <a:defRPr/>
              </a:pPr>
              <a:t>10/20/19</a:t>
            </a:fld>
            <a:endParaRPr lang="en-US" altLang="en-US"/>
          </a:p>
        </p:txBody>
      </p:sp>
      <p:sp>
        <p:nvSpPr>
          <p:cNvPr id="3" name="Footer Placeholder 4"/>
          <p:cNvSpPr>
            <a:spLocks noGrp="1"/>
          </p:cNvSpPr>
          <p:nvPr>
            <p:ph type="ftr" sz="quarter" idx="11"/>
          </p:nvPr>
        </p:nvSpPr>
        <p:spPr>
          <a:ln/>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a:ln/>
        </p:spPr>
        <p:txBody>
          <a:bodyPr/>
          <a:lstStyle>
            <a:lvl1pPr>
              <a:defRPr/>
            </a:lvl1pPr>
          </a:lstStyle>
          <a:p>
            <a:pPr>
              <a:defRPr/>
            </a:pPr>
            <a:fld id="{032ED452-7DEA-48DB-81A8-2DE0794F84A0}" type="slidenum">
              <a:rPr lang="en-US" altLang="en-US"/>
              <a:pPr>
                <a:defRPr/>
              </a:pPr>
              <a:t>‹#›</a:t>
            </a:fld>
            <a:endParaRPr lang="en-US" altLang="en-US"/>
          </a:p>
        </p:txBody>
      </p:sp>
    </p:spTree>
    <p:extLst>
      <p:ext uri="{BB962C8B-B14F-4D97-AF65-F5344CB8AC3E}">
        <p14:creationId xmlns:p14="http://schemas.microsoft.com/office/powerpoint/2010/main" val="4283660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3"/>
          <p:cNvSpPr>
            <a:spLocks noGrp="1"/>
          </p:cNvSpPr>
          <p:nvPr>
            <p:ph type="dt" sz="half" idx="10"/>
          </p:nvPr>
        </p:nvSpPr>
        <p:spPr>
          <a:ln/>
        </p:spPr>
        <p:txBody>
          <a:bodyPr/>
          <a:lstStyle>
            <a:lvl1pPr>
              <a:defRPr/>
            </a:lvl1pPr>
          </a:lstStyle>
          <a:p>
            <a:pPr>
              <a:defRPr/>
            </a:pPr>
            <a:fld id="{89BB4326-4EDE-45E5-8420-399F8AB93472}" type="datetimeFigureOut">
              <a:rPr lang="en-US" altLang="en-US"/>
              <a:pPr>
                <a:defRPr/>
              </a:pPr>
              <a:t>10/20/19</a:t>
            </a:fld>
            <a:endParaRPr lang="en-US" altLang="en-US"/>
          </a:p>
        </p:txBody>
      </p:sp>
      <p:sp>
        <p:nvSpPr>
          <p:cNvPr id="4" name="Footer Placeholder 4"/>
          <p:cNvSpPr>
            <a:spLocks noGrp="1"/>
          </p:cNvSpPr>
          <p:nvPr>
            <p:ph type="ftr" sz="quarter" idx="11"/>
          </p:nvPr>
        </p:nvSpPr>
        <p:spPr>
          <a:ln/>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a:ln/>
        </p:spPr>
        <p:txBody>
          <a:bodyPr/>
          <a:lstStyle>
            <a:lvl1pPr>
              <a:defRPr/>
            </a:lvl1pPr>
          </a:lstStyle>
          <a:p>
            <a:pPr>
              <a:defRPr/>
            </a:pPr>
            <a:fld id="{9ADFE2C2-AE53-47A3-B4B7-BEAF0DF88EEE}" type="slidenum">
              <a:rPr lang="en-US" altLang="en-US"/>
              <a:pPr>
                <a:defRPr/>
              </a:pPr>
              <a:t>‹#›</a:t>
            </a:fld>
            <a:endParaRPr lang="en-US" altLang="en-US"/>
          </a:p>
        </p:txBody>
      </p:sp>
    </p:spTree>
    <p:extLst>
      <p:ext uri="{BB962C8B-B14F-4D97-AF65-F5344CB8AC3E}">
        <p14:creationId xmlns:p14="http://schemas.microsoft.com/office/powerpoint/2010/main" val="1366376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a:ln/>
        </p:spPr>
        <p:txBody>
          <a:bodyPr/>
          <a:lstStyle>
            <a:lvl1pPr>
              <a:defRPr/>
            </a:lvl1pPr>
          </a:lstStyle>
          <a:p>
            <a:pPr>
              <a:defRPr/>
            </a:pPr>
            <a:fld id="{D53D0AD7-1166-4719-B671-1DA1975660B8}" type="datetimeFigureOut">
              <a:rPr lang="en-US" altLang="en-US"/>
              <a:pPr>
                <a:defRPr/>
              </a:pPr>
              <a:t>10/20/19</a:t>
            </a:fld>
            <a:endParaRPr lang="en-US" altLang="en-US"/>
          </a:p>
        </p:txBody>
      </p:sp>
      <p:sp>
        <p:nvSpPr>
          <p:cNvPr id="6" name="Footer Placeholder 4"/>
          <p:cNvSpPr>
            <a:spLocks noGrp="1"/>
          </p:cNvSpPr>
          <p:nvPr>
            <p:ph type="ftr" sz="quarter" idx="11"/>
          </p:nvPr>
        </p:nvSpPr>
        <p:spPr>
          <a:ln/>
        </p:spPr>
        <p:txBody>
          <a:bodyPr/>
          <a:lstStyle>
            <a:lvl1pPr>
              <a:defRPr/>
            </a:lvl1pPr>
          </a:lstStyle>
          <a:p>
            <a:pPr>
              <a:defRPr/>
            </a:pPr>
            <a:endParaRPr lang="en-US" altLang="en-US"/>
          </a:p>
        </p:txBody>
      </p:sp>
      <p:sp>
        <p:nvSpPr>
          <p:cNvPr id="7" name="Slide Number Placeholder 5"/>
          <p:cNvSpPr>
            <a:spLocks noGrp="1"/>
          </p:cNvSpPr>
          <p:nvPr>
            <p:ph type="sldNum" sz="quarter" idx="12"/>
          </p:nvPr>
        </p:nvSpPr>
        <p:spPr>
          <a:ln/>
        </p:spPr>
        <p:txBody>
          <a:bodyPr/>
          <a:lstStyle>
            <a:lvl1pPr>
              <a:defRPr/>
            </a:lvl1pPr>
          </a:lstStyle>
          <a:p>
            <a:pPr>
              <a:defRPr/>
            </a:pPr>
            <a:fld id="{FDE65496-A7E0-4B5B-93F7-20CB56ACA56C}" type="slidenum">
              <a:rPr lang="en-US" altLang="en-US"/>
              <a:pPr>
                <a:defRPr/>
              </a:pPr>
              <a:t>‹#›</a:t>
            </a:fld>
            <a:endParaRPr lang="en-US" altLang="en-US"/>
          </a:p>
        </p:txBody>
      </p:sp>
    </p:spTree>
    <p:extLst>
      <p:ext uri="{BB962C8B-B14F-4D97-AF65-F5344CB8AC3E}">
        <p14:creationId xmlns:p14="http://schemas.microsoft.com/office/powerpoint/2010/main" val="28136609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Date Placeholder 3"/>
          <p:cNvSpPr txBox="1">
            <a:spLocks/>
          </p:cNvSpPr>
          <p:nvPr userDrawn="1"/>
        </p:nvSpPr>
        <p:spPr bwMode="auto">
          <a:xfrm>
            <a:off x="1905000" y="640080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defRPr/>
            </a:pPr>
            <a:endParaRPr lang="en-US" altLang="en-US" sz="1200" smtClean="0">
              <a:solidFill>
                <a:srgbClr val="898989"/>
              </a:solidFill>
            </a:endParaRPr>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077" name="Date Placeholder 3"/>
          <p:cNvSpPr>
            <a:spLocks noGrp="1"/>
          </p:cNvSpPr>
          <p:nvPr>
            <p:ph type="dt" sz="half" idx="2"/>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50FC6B7-CD98-4CFF-824B-6F2461379FC2}" type="datetimeFigureOut">
              <a:rPr lang="en-US" altLang="en-US"/>
              <a:pPr>
                <a:defRPr/>
              </a:pPr>
              <a:t>10/20/19</a:t>
            </a:fld>
            <a:endParaRPr lang="en-US" altLang="en-US"/>
          </a:p>
        </p:txBody>
      </p:sp>
      <p:sp>
        <p:nvSpPr>
          <p:cNvPr id="3078" name="Footer Placeholder 4"/>
          <p:cNvSpPr>
            <a:spLocks noGrp="1"/>
          </p:cNvSpPr>
          <p:nvPr>
            <p:ph type="ftr" sz="quarter" idx="3"/>
          </p:nvPr>
        </p:nvSpPr>
        <p:spPr bwMode="auto">
          <a:xfrm>
            <a:off x="3124200" y="63563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en-US" altLang="en-US"/>
          </a:p>
        </p:txBody>
      </p:sp>
      <p:sp>
        <p:nvSpPr>
          <p:cNvPr id="3079" name="Slide Number Placeholder 5"/>
          <p:cNvSpPr>
            <a:spLocks noGrp="1"/>
          </p:cNvSpPr>
          <p:nvPr>
            <p:ph type="sldNum" sz="quarter" idx="4"/>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34B7A24-3368-4EAE-A399-A836B169688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472" r:id="rId1"/>
    <p:sldLayoutId id="2147484473" r:id="rId2"/>
    <p:sldLayoutId id="2147484474" r:id="rId3"/>
    <p:sldLayoutId id="2147484475" r:id="rId4"/>
    <p:sldLayoutId id="2147484476" r:id="rId5"/>
    <p:sldLayoutId id="2147484477" r:id="rId6"/>
    <p:sldLayoutId id="2147484478" r:id="rId7"/>
    <p:sldLayoutId id="2147484479" r:id="rId8"/>
    <p:sldLayoutId id="2147484480" r:id="rId9"/>
    <p:sldLayoutId id="2147484481" r:id="rId10"/>
    <p:sldLayoutId id="2147484482" r:id="rId11"/>
    <p:sldLayoutId id="2147484483" r:id="rId12"/>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2pPr>
      <a:lvl3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3pPr>
      <a:lvl4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4pPr>
      <a:lvl5pPr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5pPr>
      <a:lvl6pPr marL="4572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6pPr>
      <a:lvl7pPr marL="9144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7pPr>
      <a:lvl8pPr marL="13716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8pPr>
      <a:lvl9pPr marL="1828800" algn="ctr" rtl="0" eaLnBrk="0" fontAlgn="base" hangingPunct="0">
        <a:spcBef>
          <a:spcPct val="0"/>
        </a:spcBef>
        <a:spcAft>
          <a:spcPct val="0"/>
        </a:spcAft>
        <a:defRPr sz="4400">
          <a:solidFill>
            <a:schemeClr val="tx1"/>
          </a:solidFill>
          <a:latin typeface="Times New Roman" pitchFamily="18" charset="0"/>
          <a:ea typeface="ＭＳ Ｐゴシック" pitchFamily="34" charset="-128"/>
        </a:defRPr>
      </a:lvl9pPr>
    </p:titleStyle>
    <p:bodyStyle>
      <a:lvl1pPr marL="342900" indent="-342900" algn="l" rtl="0" eaLnBrk="0" fontAlgn="base" hangingPunct="0">
        <a:spcBef>
          <a:spcPct val="20000"/>
        </a:spcBef>
        <a:spcAft>
          <a:spcPct val="0"/>
        </a:spcAft>
        <a:buFont typeface="Arial"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charset="0"/>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8AC2F23-DA1F-490E-B89F-716E3A9C71BD}" type="datetimeFigureOut">
              <a:rPr lang="en-US"/>
              <a:pPr>
                <a:defRPr/>
              </a:pPr>
              <a:t>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465F597-4073-4F80-81F2-F1BA18806A3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84" r:id="rId1"/>
    <p:sldLayoutId id="2147484485" r:id="rId2"/>
    <p:sldLayoutId id="2147484486" r:id="rId3"/>
    <p:sldLayoutId id="2147484487" r:id="rId4"/>
    <p:sldLayoutId id="2147484488" r:id="rId5"/>
    <p:sldLayoutId id="2147484489" r:id="rId6"/>
    <p:sldLayoutId id="2147484490" r:id="rId7"/>
    <p:sldLayoutId id="2147484491" r:id="rId8"/>
    <p:sldLayoutId id="2147484492" r:id="rId9"/>
    <p:sldLayoutId id="2147484493" r:id="rId10"/>
    <p:sldLayoutId id="2147484494" r:id="rId11"/>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4EE7EC3-1DAC-4B8C-BBC4-4417CBD42DDB}" type="datetimeFigureOut">
              <a:rPr lang="en-US"/>
              <a:pPr>
                <a:defRPr/>
              </a:pPr>
              <a:t>10/20/19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3CEFFC1-DE4F-4407-9990-9DEEC7E8FB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495" r:id="rId1"/>
    <p:sldLayoutId id="2147484496" r:id="rId2"/>
    <p:sldLayoutId id="2147484497" r:id="rId3"/>
    <p:sldLayoutId id="2147484498" r:id="rId4"/>
    <p:sldLayoutId id="2147484499" r:id="rId5"/>
    <p:sldLayoutId id="2147484500" r:id="rId6"/>
    <p:sldLayoutId id="2147484501" r:id="rId7"/>
    <p:sldLayoutId id="2147484502" r:id="rId8"/>
    <p:sldLayoutId id="2147484503" r:id="rId9"/>
    <p:sldLayoutId id="2147484504" r:id="rId10"/>
    <p:sldLayoutId id="2147484505" r:id="rId11"/>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638800"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Rectangle 1"/>
          <p:cNvSpPr/>
          <p:nvPr/>
        </p:nvSpPr>
        <p:spPr>
          <a:xfrm>
            <a:off x="1224277" y="3879706"/>
            <a:ext cx="1981200" cy="1524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Head shot of author</a:t>
            </a:r>
          </a:p>
          <a:p>
            <a:pPr algn="ctr"/>
            <a:r>
              <a:rPr lang="en-US" b="1" dirty="0" smtClean="0">
                <a:solidFill>
                  <a:schemeClr val="tx1"/>
                </a:solidFill>
              </a:rPr>
              <a:t>required</a:t>
            </a:r>
            <a:endParaRPr lang="en-US" b="1" dirty="0">
              <a:solidFill>
                <a:schemeClr val="tx1"/>
              </a:solidFill>
            </a:endParaRPr>
          </a:p>
        </p:txBody>
      </p:sp>
      <p:sp>
        <p:nvSpPr>
          <p:cNvPr id="9" name="Rectangle 8"/>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a:t>
            </a:r>
            <a:r>
              <a:rPr lang="en-US" sz="1400" b="1" dirty="0" smtClean="0">
                <a:solidFill>
                  <a:srgbClr val="FF0000"/>
                </a:solidFill>
                <a:latin typeface="Arial Narrow" panose="020B0606020202030204" pitchFamily="34" charset="0"/>
              </a:rPr>
              <a:t>Cardiology   |   </a:t>
            </a:r>
            <a:r>
              <a:rPr lang="en-US" sz="1400" b="1" dirty="0">
                <a:solidFill>
                  <a:srgbClr val="FF0000"/>
                </a:solidFill>
                <a:latin typeface="Arial Narrow" panose="020B0606020202030204" pitchFamily="34" charset="0"/>
              </a:rPr>
              <a:t>Official Journal of the American Society of Nuclear Cardiology</a:t>
            </a:r>
          </a:p>
        </p:txBody>
      </p:sp>
      <p:sp>
        <p:nvSpPr>
          <p:cNvPr id="4102" name="Title 1"/>
          <p:cNvSpPr>
            <a:spLocks noGrp="1"/>
          </p:cNvSpPr>
          <p:nvPr>
            <p:ph type="ctrTitle"/>
          </p:nvPr>
        </p:nvSpPr>
        <p:spPr>
          <a:xfrm>
            <a:off x="685800" y="1143000"/>
            <a:ext cx="7772400" cy="1143000"/>
          </a:xfrm>
          <a:ln>
            <a:solidFill>
              <a:schemeClr val="tx1"/>
            </a:solidFill>
            <a:miter lim="800000"/>
            <a:headEnd/>
            <a:tailEnd/>
          </a:ln>
        </p:spPr>
        <p:txBody>
          <a:bodyPr/>
          <a:lstStyle/>
          <a:p>
            <a:pPr marL="342900" indent="-342900"/>
            <a:r>
              <a:rPr lang="en-US" sz="2000" b="1" dirty="0">
                <a:latin typeface="Arial"/>
                <a:cs typeface="Arial"/>
              </a:rPr>
              <a:t>Pitfalls in quantitative myocardial PET perfusion I: myocardial partial volume correction</a:t>
            </a:r>
            <a:r>
              <a:rPr lang="en-US" sz="2000" dirty="0">
                <a:latin typeface="Arial"/>
                <a:cs typeface="Arial"/>
              </a:rPr>
              <a:t> </a:t>
            </a:r>
            <a:endParaRPr lang="en-US" altLang="en-US" sz="2000" dirty="0" smtClean="0">
              <a:latin typeface="Arial"/>
              <a:cs typeface="Arial"/>
            </a:endParaRPr>
          </a:p>
        </p:txBody>
      </p:sp>
      <p:sp>
        <p:nvSpPr>
          <p:cNvPr id="4103" name="Subtitle 3"/>
          <p:cNvSpPr>
            <a:spLocks noGrp="1"/>
          </p:cNvSpPr>
          <p:nvPr>
            <p:ph type="subTitle" idx="1"/>
          </p:nvPr>
        </p:nvSpPr>
        <p:spPr>
          <a:xfrm>
            <a:off x="1143000" y="2514600"/>
            <a:ext cx="6934200" cy="1143000"/>
          </a:xfrm>
          <a:ln>
            <a:solidFill>
              <a:schemeClr val="tx1"/>
            </a:solidFill>
            <a:miter lim="800000"/>
            <a:headEnd/>
            <a:tailEnd/>
          </a:ln>
        </p:spPr>
        <p:txBody>
          <a:bodyPr/>
          <a:lstStyle/>
          <a:p>
            <a:r>
              <a:rPr lang="en-US" sz="2000" dirty="0"/>
              <a:t>K. Lance Gould, </a:t>
            </a:r>
            <a:r>
              <a:rPr lang="en-US" sz="2000" dirty="0" err="1" smtClean="0"/>
              <a:t>Linh</a:t>
            </a:r>
            <a:r>
              <a:rPr lang="en-US" sz="2000" dirty="0" smtClean="0"/>
              <a:t> </a:t>
            </a:r>
            <a:r>
              <a:rPr lang="en-US" sz="2000" dirty="0"/>
              <a:t>Bui, </a:t>
            </a:r>
            <a:r>
              <a:rPr lang="en-US" sz="2000" dirty="0" err="1" smtClean="0"/>
              <a:t>Danai</a:t>
            </a:r>
            <a:r>
              <a:rPr lang="en-US" sz="2000" dirty="0" smtClean="0"/>
              <a:t> </a:t>
            </a:r>
            <a:r>
              <a:rPr lang="en-US" sz="2000" dirty="0" err="1"/>
              <a:t>Kitkungvan</a:t>
            </a:r>
            <a:r>
              <a:rPr lang="en-US" sz="2000" dirty="0"/>
              <a:t>, </a:t>
            </a:r>
            <a:r>
              <a:rPr lang="en-US" sz="2000" dirty="0" err="1" smtClean="0"/>
              <a:t>Tinsu</a:t>
            </a:r>
            <a:r>
              <a:rPr lang="en-US" sz="2000" dirty="0" smtClean="0"/>
              <a:t> </a:t>
            </a:r>
            <a:r>
              <a:rPr lang="en-US" sz="2000" dirty="0"/>
              <a:t>Pan</a:t>
            </a:r>
            <a:r>
              <a:rPr lang="en-US" sz="2000" dirty="0" smtClean="0"/>
              <a:t>,</a:t>
            </a:r>
          </a:p>
          <a:p>
            <a:r>
              <a:rPr lang="en-US" sz="2000" dirty="0" smtClean="0"/>
              <a:t> Amanda </a:t>
            </a:r>
            <a:r>
              <a:rPr lang="en-US" sz="2000" dirty="0"/>
              <a:t>E. Roby, </a:t>
            </a:r>
            <a:r>
              <a:rPr lang="en-US" sz="2000" dirty="0" smtClean="0"/>
              <a:t>Tung </a:t>
            </a:r>
            <a:r>
              <a:rPr lang="en-US" sz="2000" dirty="0"/>
              <a:t>T. Nguyen, </a:t>
            </a:r>
            <a:r>
              <a:rPr lang="en-US" sz="2000" dirty="0" smtClean="0"/>
              <a:t>Nils </a:t>
            </a:r>
            <a:r>
              <a:rPr lang="en-US" sz="2000" dirty="0"/>
              <a:t>P. </a:t>
            </a:r>
            <a:r>
              <a:rPr lang="en-US" sz="2000" dirty="0" smtClean="0"/>
              <a:t>Johnson</a:t>
            </a:r>
            <a:endParaRPr lang="en-US" altLang="en-US" sz="2000" dirty="0" smtClean="0"/>
          </a:p>
        </p:txBody>
      </p:sp>
      <p:sp>
        <p:nvSpPr>
          <p:cNvPr id="4104" name="TextBox 12"/>
          <p:cNvSpPr txBox="1">
            <a:spLocks noChangeArrowheads="1"/>
          </p:cNvSpPr>
          <p:nvPr/>
        </p:nvSpPr>
        <p:spPr bwMode="auto">
          <a:xfrm>
            <a:off x="5897562" y="4179743"/>
            <a:ext cx="16462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altLang="en-US" dirty="0"/>
              <a:t>Institution</a:t>
            </a:r>
          </a:p>
          <a:p>
            <a:pPr eaLnBrk="1" hangingPunct="1"/>
            <a:r>
              <a:rPr lang="en-US" altLang="en-US" dirty="0"/>
              <a:t>Picture/Logo</a:t>
            </a:r>
          </a:p>
          <a:p>
            <a:pPr eaLnBrk="1" hangingPunct="1"/>
            <a:r>
              <a:rPr lang="en-US" altLang="en-US" b="1" dirty="0"/>
              <a:t>Optional</a:t>
            </a:r>
          </a:p>
        </p:txBody>
      </p:sp>
      <p:sp>
        <p:nvSpPr>
          <p:cNvPr id="3" name="TextBox 2"/>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1026"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photo klg 500dpi.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9200" y="3886200"/>
            <a:ext cx="1828800" cy="259689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a:t>BACKGROUND</a:t>
            </a:r>
            <a:endParaRPr lang="en-US" sz="3600" dirty="0"/>
          </a:p>
        </p:txBody>
      </p:sp>
      <p:sp>
        <p:nvSpPr>
          <p:cNvPr id="6151" name="Content Placeholder 4"/>
          <p:cNvSpPr>
            <a:spLocks noGrp="1"/>
          </p:cNvSpPr>
          <p:nvPr>
            <p:ph idx="1"/>
          </p:nvPr>
        </p:nvSpPr>
        <p:spPr>
          <a:xfrm>
            <a:off x="457200" y="1524000"/>
            <a:ext cx="8305800" cy="4800600"/>
          </a:xfrm>
          <a:ln>
            <a:solidFill>
              <a:schemeClr val="accent1"/>
            </a:solidFill>
            <a:miter lim="800000"/>
            <a:headEnd/>
            <a:tailEnd/>
          </a:ln>
        </p:spPr>
        <p:txBody>
          <a:bodyPr/>
          <a:lstStyle/>
          <a:p>
            <a:pPr marL="0" indent="0">
              <a:buNone/>
            </a:pPr>
            <a:r>
              <a:rPr lang="en-US" sz="2000" dirty="0" smtClean="0"/>
              <a:t>PET </a:t>
            </a:r>
            <a:r>
              <a:rPr lang="en-US" sz="2000" dirty="0"/>
              <a:t>quantitative myocardial </a:t>
            </a:r>
            <a:r>
              <a:rPr lang="en-US" sz="2000" dirty="0" smtClean="0"/>
              <a:t>perfusion stratifies CAD severity for high risk that is reduced by revascularization but requires </a:t>
            </a:r>
            <a:r>
              <a:rPr lang="en-US" sz="2000" dirty="0"/>
              <a:t>correction for partial volume loss due to one-dimensional LV wall thickness smaller than scanner resolution</a:t>
            </a:r>
            <a:r>
              <a:rPr lang="en-US" sz="2800" dirty="0"/>
              <a:t>. </a:t>
            </a:r>
            <a:r>
              <a:rPr lang="en-US" sz="2000" dirty="0" smtClean="0"/>
              <a:t>Therefore, </a:t>
            </a:r>
            <a:r>
              <a:rPr lang="en-US" sz="2000" dirty="0"/>
              <a:t>we tested the following hypothesis using the retention perfusion model: (A) The two-dimensional American College of Radiology (ACR) phantom rods (two equal radii) or three-dimensional National Electrical Manufacturers Association (NEMA) phantom spheres (three equal radii) to determine myocardial PV loss and corrections overestimate values compared to a one-dimensional reference phantom. (B) Compared to validated low perfusion thresholds associated with ischemia using PV correction derived from one dimensional limiting wall thickness of the LV (3-13), overcorrection for PV loss based on ACR or NEMA phantoms results in erroneously high perfusion </a:t>
            </a:r>
            <a:r>
              <a:rPr lang="en-US" sz="2000" dirty="0" smtClean="0"/>
              <a:t>that impairs risk </a:t>
            </a:r>
            <a:r>
              <a:rPr lang="en-US" sz="2000" dirty="0"/>
              <a:t>stratification </a:t>
            </a:r>
            <a:r>
              <a:rPr lang="en-US" sz="2000" dirty="0" smtClean="0"/>
              <a:t>for </a:t>
            </a:r>
            <a:r>
              <a:rPr lang="en-US" sz="2000" dirty="0" err="1" smtClean="0"/>
              <a:t>daeth</a:t>
            </a:r>
            <a:r>
              <a:rPr lang="en-US" sz="2000" dirty="0" smtClean="0"/>
              <a:t>/MI and its reduction </a:t>
            </a:r>
            <a:r>
              <a:rPr lang="en-US" sz="2000" dirty="0"/>
              <a:t>after revascularization. </a:t>
            </a:r>
          </a:p>
          <a:p>
            <a:pPr marL="0" indent="0">
              <a:buNone/>
            </a:pPr>
            <a:r>
              <a:rPr lang="en-US" sz="2800" dirty="0" smtClean="0"/>
              <a:t> </a:t>
            </a:r>
            <a:endParaRPr lang="en-US" sz="2800" dirty="0"/>
          </a:p>
          <a:p>
            <a:pPr marL="0" indent="0">
              <a:buNone/>
            </a:pPr>
            <a:endParaRPr lang="en-US" altLang="en-US" sz="2800" dirty="0" smtClean="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METHODS</a:t>
            </a:r>
            <a:endParaRPr lang="en-US" sz="3600" dirty="0"/>
          </a:p>
        </p:txBody>
      </p:sp>
      <p:sp>
        <p:nvSpPr>
          <p:cNvPr id="6151" name="Content Placeholder 4"/>
          <p:cNvSpPr>
            <a:spLocks noGrp="1"/>
          </p:cNvSpPr>
          <p:nvPr>
            <p:ph idx="1"/>
          </p:nvPr>
        </p:nvSpPr>
        <p:spPr>
          <a:xfrm>
            <a:off x="457200" y="1524000"/>
            <a:ext cx="8305800" cy="4648200"/>
          </a:xfrm>
          <a:ln>
            <a:solidFill>
              <a:schemeClr val="accent1"/>
            </a:solidFill>
            <a:miter lim="800000"/>
            <a:headEnd/>
            <a:tailEnd/>
          </a:ln>
        </p:spPr>
        <p:txBody>
          <a:bodyPr/>
          <a:lstStyle/>
          <a:p>
            <a:pPr marL="514350" indent="-514350">
              <a:buFont typeface="Times New Roman" pitchFamily="18" charset="0"/>
              <a:buAutoNum type="alphaUcPeriod"/>
            </a:pPr>
            <a:r>
              <a:rPr lang="en-US" altLang="en-US" sz="2000" dirty="0"/>
              <a:t>Study </a:t>
            </a:r>
            <a:r>
              <a:rPr lang="en-US" altLang="en-US" sz="2000" dirty="0" smtClean="0"/>
              <a:t>type: observational study of one dimensional partial volume corrections for quantitative myocardial perfusion and its impact on </a:t>
            </a:r>
            <a:r>
              <a:rPr lang="en-US" altLang="en-US" sz="2000" dirty="0" smtClean="0"/>
              <a:t>severity of perfusion metrics </a:t>
            </a:r>
            <a:r>
              <a:rPr lang="en-US" altLang="en-US" sz="2000" dirty="0" smtClean="0"/>
              <a:t>for risk stratification </a:t>
            </a:r>
            <a:r>
              <a:rPr lang="en-US" altLang="en-US" sz="2000" dirty="0" smtClean="0"/>
              <a:t>compared to</a:t>
            </a:r>
            <a:r>
              <a:rPr lang="en-US" altLang="en-US" sz="2000" dirty="0" smtClean="0"/>
              <a:t> </a:t>
            </a:r>
            <a:r>
              <a:rPr lang="en-US" altLang="en-US" sz="2000" dirty="0" smtClean="0"/>
              <a:t>known MACE in a large cohort over 10 year follow </a:t>
            </a:r>
            <a:r>
              <a:rPr lang="en-US" altLang="en-US" sz="2000" dirty="0" smtClean="0"/>
              <a:t>up.</a:t>
            </a:r>
            <a:endParaRPr lang="en-US" altLang="en-US" sz="2000" dirty="0"/>
          </a:p>
          <a:p>
            <a:pPr marL="514350" indent="-514350">
              <a:buFont typeface="Times New Roman" pitchFamily="18" charset="0"/>
              <a:buAutoNum type="alphaUcPeriod"/>
            </a:pPr>
            <a:r>
              <a:rPr lang="en-US" altLang="en-US" sz="2000" dirty="0"/>
              <a:t>Study subjects: </a:t>
            </a:r>
            <a:r>
              <a:rPr lang="en-US" altLang="en-US" sz="2000" dirty="0" smtClean="0"/>
              <a:t>Patients and volunteers</a:t>
            </a:r>
            <a:r>
              <a:rPr lang="en-US" sz="2000" dirty="0" smtClean="0"/>
              <a:t> </a:t>
            </a:r>
            <a:r>
              <a:rPr lang="en-US" sz="2000" dirty="0"/>
              <a:t>undergoing diagnostic PET for quantitative myocardial perfusion since mid 2007 </a:t>
            </a:r>
            <a:r>
              <a:rPr lang="en-US" sz="2000" dirty="0" smtClean="0"/>
              <a:t>and followed prospectively for </a:t>
            </a:r>
            <a:r>
              <a:rPr lang="en-US" sz="2000" dirty="0"/>
              <a:t>MACE including all-cause death, non-fatal myocardial infarction, and revascularization after </a:t>
            </a:r>
            <a:r>
              <a:rPr lang="en-US" sz="2000" dirty="0" smtClean="0"/>
              <a:t>the PET</a:t>
            </a:r>
            <a:r>
              <a:rPr lang="en-US" altLang="en-US" sz="2000" dirty="0" smtClean="0"/>
              <a:t>.</a:t>
            </a:r>
            <a:endParaRPr lang="en-US" altLang="en-US" sz="2000" dirty="0"/>
          </a:p>
          <a:p>
            <a:pPr marL="514350" indent="-514350">
              <a:buFont typeface="Times New Roman" pitchFamily="18" charset="0"/>
              <a:buAutoNum type="alphaUcPeriod"/>
            </a:pPr>
            <a:r>
              <a:rPr lang="en-US" altLang="en-US" sz="2000" dirty="0" smtClean="0"/>
              <a:t>Study variables</a:t>
            </a:r>
            <a:r>
              <a:rPr lang="en-US" altLang="en-US" sz="2000" dirty="0" smtClean="0"/>
              <a:t>: per-pixel </a:t>
            </a:r>
            <a:r>
              <a:rPr lang="en-US" altLang="en-US" sz="2000" dirty="0" smtClean="0"/>
              <a:t>rest-stress cc/min/g, CFR and Coronary Flow Capacity (CFC) combining stress cc/min/g and CFR per pixel mapped for percent of LV in five clinically defined color coded categories with MACE (death, MI stroke, revascularization) over 10 year follow-</a:t>
            </a:r>
            <a:r>
              <a:rPr lang="en-US" altLang="en-US" sz="2000" dirty="0"/>
              <a:t>up assessed by Kolmogorov-Smirnov statistics for differences in histogram distribution of CFC severity maps.</a:t>
            </a:r>
          </a:p>
          <a:p>
            <a:pPr marL="514350" indent="-514350">
              <a:buFont typeface="Times New Roman" pitchFamily="18" charset="0"/>
              <a:buAutoNum type="alphaUcPeriod"/>
            </a:pPr>
            <a:r>
              <a:rPr lang="en-US" altLang="en-US" sz="2000" dirty="0" smtClean="0"/>
              <a:t>.</a:t>
            </a:r>
            <a:endParaRPr lang="en-US" altLang="en-US" sz="2000" dirty="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37866964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1"/>
            <a:ext cx="8229600" cy="381000"/>
          </a:xfrm>
        </p:spPr>
        <p:txBody>
          <a:bodyPr/>
          <a:lstStyle/>
          <a:p>
            <a:pPr>
              <a:defRPr/>
            </a:pPr>
            <a:r>
              <a:rPr lang="en-US" sz="1800" b="1" dirty="0" smtClean="0">
                <a:latin typeface="Arial"/>
                <a:cs typeface="Arial"/>
              </a:rPr>
              <a:t>RESULTS See Legend below</a:t>
            </a:r>
            <a:endParaRPr lang="en-US" sz="1800" dirty="0">
              <a:latin typeface="Arial"/>
              <a:cs typeface="Arial"/>
            </a:endParaRPr>
          </a:p>
        </p:txBody>
      </p:sp>
      <p:sp>
        <p:nvSpPr>
          <p:cNvPr id="6151" name="Content Placeholder 4"/>
          <p:cNvSpPr>
            <a:spLocks noGrp="1"/>
          </p:cNvSpPr>
          <p:nvPr>
            <p:ph idx="1"/>
          </p:nvPr>
        </p:nvSpPr>
        <p:spPr>
          <a:xfrm>
            <a:off x="457200" y="1524000"/>
            <a:ext cx="8305800" cy="6934200"/>
          </a:xfrm>
          <a:ln>
            <a:solidFill>
              <a:schemeClr val="accent1"/>
            </a:solidFill>
            <a:miter lim="800000"/>
            <a:headEnd/>
            <a:tailEnd/>
          </a:ln>
        </p:spPr>
        <p:txBody>
          <a:bodyPr/>
          <a:lstStyle/>
          <a:p>
            <a:pPr marL="0" indent="0">
              <a:buNone/>
            </a:pPr>
            <a:endParaRPr lang="en-US" sz="2000" dirty="0"/>
          </a:p>
          <a:p>
            <a:pPr marL="0" indent="0">
              <a:buNone/>
            </a:pPr>
            <a:endParaRPr lang="en-US" sz="2000" dirty="0"/>
          </a:p>
          <a:p>
            <a:pPr marL="0" indent="0">
              <a:buNone/>
            </a:pPr>
            <a:endParaRPr lang="en-US" altLang="en-US" sz="2000" dirty="0">
              <a:solidFill>
                <a:srgbClr val="000000"/>
              </a:solidFill>
            </a:endParaRPr>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pic>
        <p:nvPicPr>
          <p:cNvPr id="9" name="Picture 8" descr="GM HD:Users:lancegould1:Desktop:JNC-19-239-OA klg 10-10-19:4 PV 1D-2D-3D fig jpg 7-31-19:Slide04.jpg"/>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43000"/>
            <a:ext cx="8229600" cy="6019800"/>
          </a:xfrm>
          <a:prstGeom prst="rect">
            <a:avLst/>
          </a:prstGeom>
          <a:noFill/>
          <a:ln>
            <a:noFill/>
          </a:ln>
        </p:spPr>
      </p:pic>
    </p:spTree>
    <p:extLst>
      <p:ext uri="{BB962C8B-B14F-4D97-AF65-F5344CB8AC3E}">
        <p14:creationId xmlns:p14="http://schemas.microsoft.com/office/powerpoint/2010/main" val="2186451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RESULTS</a:t>
            </a:r>
            <a:endParaRPr lang="en-US" sz="3600" dirty="0"/>
          </a:p>
        </p:txBody>
      </p:sp>
      <p:sp>
        <p:nvSpPr>
          <p:cNvPr id="6151" name="Content Placeholder 4"/>
          <p:cNvSpPr>
            <a:spLocks noGrp="1"/>
          </p:cNvSpPr>
          <p:nvPr>
            <p:ph idx="1"/>
          </p:nvPr>
        </p:nvSpPr>
        <p:spPr>
          <a:xfrm>
            <a:off x="457200" y="1524000"/>
            <a:ext cx="8305800" cy="5410200"/>
          </a:xfrm>
          <a:ln>
            <a:solidFill>
              <a:schemeClr val="accent1"/>
            </a:solidFill>
            <a:miter lim="800000"/>
            <a:headEnd/>
            <a:tailEnd/>
          </a:ln>
        </p:spPr>
        <p:txBody>
          <a:bodyPr/>
          <a:lstStyle/>
          <a:p>
            <a:pPr marL="0" indent="0" algn="ctr">
              <a:buNone/>
            </a:pPr>
            <a:endParaRPr lang="en-US" altLang="en-US" sz="2800" dirty="0" smtClean="0">
              <a:solidFill>
                <a:srgbClr val="000000"/>
              </a:solidFill>
            </a:endParaRPr>
          </a:p>
          <a:p>
            <a:pPr marL="0" indent="0" algn="ctr">
              <a:buNone/>
            </a:pPr>
            <a:endParaRPr lang="en-US" altLang="en-US" sz="2800" dirty="0" smtClean="0">
              <a:solidFill>
                <a:srgbClr val="FF0000"/>
              </a:solidFill>
            </a:endParaRPr>
          </a:p>
          <a:p>
            <a:pPr marL="0" indent="0" algn="ctr">
              <a:buNone/>
            </a:pPr>
            <a:endParaRPr lang="en-US" altLang="en-US" sz="2800" dirty="0" smtClean="0">
              <a:solidFill>
                <a:srgbClr val="FF0000"/>
              </a:solidFill>
            </a:endParaRPr>
          </a:p>
          <a:p>
            <a:pPr marL="0" indent="0" algn="ctr">
              <a:buNone/>
            </a:pPr>
            <a:endParaRPr lang="en-US" altLang="en-US" sz="2800" dirty="0">
              <a:solidFill>
                <a:srgbClr val="FF0000"/>
              </a:solidFill>
            </a:endParaRPr>
          </a:p>
          <a:p>
            <a:pPr marL="0" indent="0" algn="ctr">
              <a:buNone/>
            </a:pPr>
            <a:endParaRPr lang="en-US" altLang="en-US" sz="2800" dirty="0">
              <a:solidFill>
                <a:srgbClr val="FF0000"/>
              </a:solidFill>
            </a:endParaRPr>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
        <p:nvSpPr>
          <p:cNvPr id="3" name="Rectangle 2"/>
          <p:cNvSpPr/>
          <p:nvPr/>
        </p:nvSpPr>
        <p:spPr>
          <a:xfrm>
            <a:off x="533400" y="1720840"/>
            <a:ext cx="8153400" cy="2308324"/>
          </a:xfrm>
          <a:prstGeom prst="rect">
            <a:avLst/>
          </a:prstGeom>
        </p:spPr>
        <p:txBody>
          <a:bodyPr wrap="square">
            <a:spAutoFit/>
          </a:bodyPr>
          <a:lstStyle/>
          <a:p>
            <a:pPr marL="0" indent="0">
              <a:buNone/>
            </a:pPr>
            <a:r>
              <a:rPr lang="en-US" dirty="0" smtClean="0"/>
              <a:t>Figure Legend</a:t>
            </a:r>
          </a:p>
          <a:p>
            <a:pPr marL="0" indent="0">
              <a:buNone/>
            </a:pPr>
            <a:r>
              <a:rPr lang="en-US" dirty="0" smtClean="0"/>
              <a:t>Coronary </a:t>
            </a:r>
            <a:r>
              <a:rPr lang="en-US" dirty="0"/>
              <a:t>Flow Capacity for one PET case with perfusion and CFC map determined using (A) standard one-dimensional PV correction (tree phantom) compared to using PV corrections derived from ACR (B) and NEMA (C) phantoms with Kolmogorov-Smirnov cumulative histogram plots and statistic (D). PV corrections derived from ACR and NEMA </a:t>
            </a:r>
            <a:r>
              <a:rPr lang="en-US" dirty="0" smtClean="0"/>
              <a:t>phantoms </a:t>
            </a:r>
            <a:r>
              <a:rPr lang="en-US" dirty="0"/>
              <a:t>are expressed as percent increase over the one dimensional PV correction derived from the tree phantom (E).</a:t>
            </a:r>
          </a:p>
        </p:txBody>
      </p:sp>
    </p:spTree>
    <p:extLst>
      <p:ext uri="{BB962C8B-B14F-4D97-AF65-F5344CB8AC3E}">
        <p14:creationId xmlns:p14="http://schemas.microsoft.com/office/powerpoint/2010/main" val="117696074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838200"/>
            <a:ext cx="8229600" cy="566737"/>
          </a:xfrm>
        </p:spPr>
        <p:txBody>
          <a:bodyPr/>
          <a:lstStyle/>
          <a:p>
            <a:pPr>
              <a:defRPr/>
            </a:pPr>
            <a:r>
              <a:rPr lang="en-US" sz="3600" b="1" dirty="0" smtClean="0"/>
              <a:t>CONCLUSIONS</a:t>
            </a:r>
            <a:endParaRPr lang="en-US" sz="3600" dirty="0"/>
          </a:p>
        </p:txBody>
      </p:sp>
      <p:sp>
        <p:nvSpPr>
          <p:cNvPr id="6151" name="Content Placeholder 4"/>
          <p:cNvSpPr>
            <a:spLocks noGrp="1"/>
          </p:cNvSpPr>
          <p:nvPr>
            <p:ph idx="1"/>
          </p:nvPr>
        </p:nvSpPr>
        <p:spPr>
          <a:xfrm>
            <a:off x="457200" y="1524000"/>
            <a:ext cx="8305800" cy="4724400"/>
          </a:xfrm>
          <a:ln>
            <a:solidFill>
              <a:schemeClr val="accent1"/>
            </a:solidFill>
            <a:miter lim="800000"/>
            <a:headEnd/>
            <a:tailEnd/>
          </a:ln>
        </p:spPr>
        <p:txBody>
          <a:bodyPr/>
          <a:lstStyle/>
          <a:p>
            <a:r>
              <a:rPr lang="en-US" sz="2000" dirty="0"/>
              <a:t>Since the LV circumferential and longitudinal dimensions are large compared to scanner resolution, myocardial partial volume loss is due to the </a:t>
            </a:r>
            <a:r>
              <a:rPr lang="en-US" sz="2000" i="1" u="sng" dirty="0"/>
              <a:t>single dimension</a:t>
            </a:r>
            <a:r>
              <a:rPr lang="en-US" sz="2000" dirty="0"/>
              <a:t> of LV wall </a:t>
            </a:r>
            <a:r>
              <a:rPr lang="en-US" sz="2000" dirty="0" smtClean="0"/>
              <a:t>thickness. Partial </a:t>
            </a:r>
            <a:r>
              <a:rPr lang="en-US" sz="2000" dirty="0"/>
              <a:t>volume activity loss and corrections based on 2 dimensional ACR rods and 3 dimensional NEMA spheres overestimate PV correction for both Rb-82 and F18 with corresponding erroneously high quantitative perfusion by +50% to +150</a:t>
            </a:r>
            <a:r>
              <a:rPr lang="en-US" sz="2000" dirty="0" smtClean="0"/>
              <a:t>%.</a:t>
            </a:r>
            <a:r>
              <a:rPr lang="en-US" sz="2000" dirty="0"/>
              <a:t> </a:t>
            </a:r>
          </a:p>
          <a:p>
            <a:r>
              <a:rPr lang="en-US" sz="2000" dirty="0" smtClean="0"/>
              <a:t>Accurate </a:t>
            </a:r>
            <a:r>
              <a:rPr lang="en-US" sz="2000" dirty="0"/>
              <a:t>PV loss and its correction are optimally derived from a one-dimensional phantom imaged with Rb-82 or F-18 to obtain the relative ratio of </a:t>
            </a:r>
            <a:r>
              <a:rPr lang="en-US" sz="2000" dirty="0"/>
              <a:t>a</a:t>
            </a:r>
            <a:r>
              <a:rPr lang="en-US" sz="2000" dirty="0" smtClean="0"/>
              <a:t> </a:t>
            </a:r>
            <a:r>
              <a:rPr lang="en-US" sz="2000" dirty="0"/>
              <a:t>15mm/20mm wide single dimension target.  Since ACR and NEMA phantoms are widely available, their overestimated PV loss and corrections for quantitative LV myocardial perfusion can be corrected to the needed one-dimensional partial volume correction with a simple equation applicable to all cardiac PET-CT scanners. </a:t>
            </a:r>
          </a:p>
          <a:p>
            <a:pPr marL="514350" indent="-514350">
              <a:buFont typeface="Times New Roman" pitchFamily="18" charset="0"/>
              <a:buAutoNum type="alphaUcPeriod"/>
            </a:pPr>
            <a:endParaRPr lang="en-US" altLang="en-US" sz="2000" dirty="0" smtClean="0"/>
          </a:p>
        </p:txBody>
      </p:sp>
      <p:sp>
        <p:nvSpPr>
          <p:cNvPr id="7" name="TextBox 6"/>
          <p:cNvSpPr txBox="1"/>
          <p:nvPr/>
        </p:nvSpPr>
        <p:spPr>
          <a:xfrm>
            <a:off x="381000" y="6400800"/>
            <a:ext cx="2813591" cy="230832"/>
          </a:xfrm>
          <a:prstGeom prst="rect">
            <a:avLst/>
          </a:prstGeom>
          <a:noFill/>
        </p:spPr>
        <p:txBody>
          <a:bodyPr wrap="none" rtlCol="0">
            <a:spAutoFit/>
          </a:bodyPr>
          <a:lstStyle/>
          <a:p>
            <a:r>
              <a:rPr lang="en-GB" sz="900" dirty="0">
                <a:latin typeface="SsykbnAdvPTimes"/>
              </a:rPr>
              <a:t>Copyright </a:t>
            </a:r>
            <a:r>
              <a:rPr lang="en-GB" sz="900" dirty="0" smtClean="0">
                <a:latin typeface="SsykbnAdvPTimes"/>
              </a:rPr>
              <a:t> </a:t>
            </a:r>
            <a:r>
              <a:rPr lang="en-GB" sz="900" dirty="0">
                <a:latin typeface="SsykbnAdvPTimes"/>
              </a:rPr>
              <a:t>American Society of Nuclear </a:t>
            </a:r>
            <a:r>
              <a:rPr lang="en-GB" sz="900" dirty="0" smtClean="0">
                <a:latin typeface="SsykbnAdvPTimes"/>
              </a:rPr>
              <a:t>Cardiology</a:t>
            </a:r>
            <a:endParaRPr lang="en-GB" sz="900" dirty="0"/>
          </a:p>
        </p:txBody>
      </p:sp>
      <p:pic>
        <p:nvPicPr>
          <p:cNvPr id="8" name="Picture 2" descr="American Society of Nuclear Cardiolog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8657" y="6209876"/>
            <a:ext cx="1209675" cy="46672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bish01\AppData\Local\Temp\wz67be\Spring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6263738"/>
            <a:ext cx="1255672" cy="3352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609600" y="287338"/>
            <a:ext cx="7772400" cy="47466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a:solidFill>
                  <a:srgbClr val="FF0000"/>
                </a:solidFill>
                <a:latin typeface="Arial Narrow" panose="020B0606020202030204" pitchFamily="34" charset="0"/>
              </a:rPr>
              <a:t>Journal of Nuclear Cardiology   |   Official Journal of the American Society of Nuclear Cardiology</a:t>
            </a:r>
          </a:p>
        </p:txBody>
      </p:sp>
    </p:spTree>
    <p:extLst>
      <p:ext uri="{BB962C8B-B14F-4D97-AF65-F5344CB8AC3E}">
        <p14:creationId xmlns:p14="http://schemas.microsoft.com/office/powerpoint/2010/main" val="2545659868"/>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2045"/>
  <p:tag name="AS_OS" val="Microsoft Windows NT 6.1.7601 Service Pack 1"/>
  <p:tag name="AS_RELEASE_DATE" val="2011.04.04"/>
  <p:tag name="AS_VERSION" val="5.1.0.0"/>
  <p:tag name="AS_TITLE" val="Aspose.Slides for .NET"/>
</p:tagLst>
</file>

<file path=ppt/theme/theme1.xml><?xml version="1.0" encoding="utf-8"?>
<a:theme xmlns:a="http://schemas.openxmlformats.org/drawingml/2006/main" name="2_Office Theme">
  <a:themeElements>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Theme">
      <a:majorFont>
        <a:latin typeface="Times New Roman"/>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TotalTime>
  <Words>655</Words>
  <Application>Microsoft Macintosh PowerPoint</Application>
  <PresentationFormat>On-screen Show (4:3)</PresentationFormat>
  <Paragraphs>38</Paragraphs>
  <Slides>6</Slides>
  <Notes>0</Notes>
  <HiddenSlides>0</HiddenSlides>
  <MMClips>0</MMClips>
  <ScaleCrop>false</ScaleCrop>
  <HeadingPairs>
    <vt:vector size="4" baseType="variant">
      <vt:variant>
        <vt:lpstr>Theme</vt:lpstr>
      </vt:variant>
      <vt:variant>
        <vt:i4>3</vt:i4>
      </vt:variant>
      <vt:variant>
        <vt:lpstr>Slide Titles</vt:lpstr>
      </vt:variant>
      <vt:variant>
        <vt:i4>6</vt:i4>
      </vt:variant>
    </vt:vector>
  </HeadingPairs>
  <TitlesOfParts>
    <vt:vector size="9" baseType="lpstr">
      <vt:lpstr>2_Office Theme</vt:lpstr>
      <vt:lpstr>Custom Design</vt:lpstr>
      <vt:lpstr>1_Custom Design</vt:lpstr>
      <vt:lpstr>Pitfalls in quantitative myocardial PET perfusion I: myocardial partial volume correction </vt:lpstr>
      <vt:lpstr>BACKGROUND</vt:lpstr>
      <vt:lpstr>METHODS</vt:lpstr>
      <vt:lpstr>RESULTS See Legend below</vt:lpstr>
      <vt:lpstr>RESULTS</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Holly Auten</dc:creator>
  <cp:lastModifiedBy>Lance Gould</cp:lastModifiedBy>
  <cp:revision>111</cp:revision>
  <dcterms:created xsi:type="dcterms:W3CDTF">2011-04-18T21:44:13Z</dcterms:created>
  <dcterms:modified xsi:type="dcterms:W3CDTF">2019-10-20T17:11:49Z</dcterms:modified>
</cp:coreProperties>
</file>