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4316" r:id="rId1"/>
    <p:sldMasterId id="2147484459" r:id="rId2"/>
    <p:sldMasterId id="2147484471" r:id="rId3"/>
  </p:sldMasterIdLst>
  <p:handoutMasterIdLst>
    <p:handoutMasterId r:id="rId10"/>
  </p:handoutMasterIdLst>
  <p:sldIdLst>
    <p:sldId id="258" r:id="rId4"/>
    <p:sldId id="264" r:id="rId5"/>
    <p:sldId id="266" r:id="rId6"/>
    <p:sldId id="267" r:id="rId7"/>
    <p:sldId id="268" r:id="rId8"/>
    <p:sldId id="265" r:id="rId9"/>
  </p:sldIdLst>
  <p:sldSz cx="9144000" cy="6858000" type="screen4x3"/>
  <p:notesSz cx="6858000" cy="9144000"/>
  <p:custDataLst>
    <p:tags r:id="rId11"/>
  </p:custDataLst>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ECF3"/>
    <a:srgbClr val="C2D1E2"/>
    <a:srgbClr val="E9F2F5"/>
    <a:srgbClr val="F3CC75"/>
    <a:srgbClr val="EBAD21"/>
    <a:srgbClr val="FAEBC7"/>
    <a:srgbClr val="D2C79C"/>
    <a:srgbClr val="E7D8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24" d="100"/>
          <a:sy n="124" d="100"/>
        </p:scale>
        <p:origin x="229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Header Placeholder 1"/>
          <p:cNvSpPr>
            <a:spLocks noGrp="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39" name="Date Placeholder 2"/>
          <p:cNvSpPr>
            <a:spLocks noGrp="1"/>
          </p:cNvSpPr>
          <p:nvPr>
            <p:ph type="dt" sz="quarter"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CAA2974-B8B3-4DFD-97D0-0F56117FC3FD}" type="datetimeFigureOut">
              <a:rPr lang="en-US" altLang="en-US"/>
              <a:pPr>
                <a:defRPr/>
              </a:pPr>
              <a:t>7/9/2019</a:t>
            </a:fld>
            <a:endParaRPr lang="en-US" altLang="en-US"/>
          </a:p>
        </p:txBody>
      </p:sp>
      <p:sp>
        <p:nvSpPr>
          <p:cNvPr id="14340" name="Footer Placeholder 3"/>
          <p:cNvSpPr>
            <a:spLocks noGrp="1"/>
          </p:cNvSpPr>
          <p:nvPr>
            <p:ph type="ftr" sz="quarter" idx="2"/>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41" name="Slide Number Placeholder 4"/>
          <p:cNvSpPr>
            <a:spLocks noGrp="1"/>
          </p:cNvSpPr>
          <p:nvPr>
            <p:ph type="sldNum" sz="quarter" idx="3"/>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500BB91-4637-4970-8DCF-898FDD5DBAA5}" type="slidenum">
              <a:rPr lang="en-US" altLang="en-US"/>
              <a:pPr>
                <a:defRPr/>
              </a:pPr>
              <a:t>‹#›</a:t>
            </a:fld>
            <a:endParaRPr lang="en-US" altLang="en-US"/>
          </a:p>
        </p:txBody>
      </p:sp>
    </p:spTree>
    <p:extLst>
      <p:ext uri="{BB962C8B-B14F-4D97-AF65-F5344CB8AC3E}">
        <p14:creationId xmlns:p14="http://schemas.microsoft.com/office/powerpoint/2010/main" val="9228461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ln/>
        </p:spPr>
        <p:txBody>
          <a:bodyPr/>
          <a:lstStyle>
            <a:lvl1pPr>
              <a:defRPr/>
            </a:lvl1pPr>
          </a:lstStyle>
          <a:p>
            <a:pPr>
              <a:defRPr/>
            </a:pPr>
            <a:fld id="{9F500926-B983-4603-B78D-043346203126}" type="datetimeFigureOut">
              <a:rPr lang="en-US" altLang="en-US"/>
              <a:pPr>
                <a:defRPr/>
              </a:pPr>
              <a:t>7/9/2019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A2D6EA2E-8BA2-43ED-AE8B-8619F5D5D21C}" type="slidenum">
              <a:rPr lang="en-US" altLang="en-US"/>
              <a:pPr>
                <a:defRPr/>
              </a:pPr>
              <a:t>‹#›</a:t>
            </a:fld>
            <a:endParaRPr lang="en-US" altLang="en-US"/>
          </a:p>
        </p:txBody>
      </p:sp>
    </p:spTree>
    <p:extLst>
      <p:ext uri="{BB962C8B-B14F-4D97-AF65-F5344CB8AC3E}">
        <p14:creationId xmlns:p14="http://schemas.microsoft.com/office/powerpoint/2010/main" val="23969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4FCE68E6-CF91-4716-9544-97C602D9A5E8}" type="datetimeFigureOut">
              <a:rPr lang="en-US" altLang="en-US"/>
              <a:pPr>
                <a:defRPr/>
              </a:pPr>
              <a:t>7/9/2019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AADB62ED-51D9-4D1A-A777-8C21355B57EA}" type="slidenum">
              <a:rPr lang="en-US" altLang="en-US"/>
              <a:pPr>
                <a:defRPr/>
              </a:pPr>
              <a:t>‹#›</a:t>
            </a:fld>
            <a:endParaRPr lang="en-US" altLang="en-US"/>
          </a:p>
        </p:txBody>
      </p:sp>
    </p:spTree>
    <p:extLst>
      <p:ext uri="{BB962C8B-B14F-4D97-AF65-F5344CB8AC3E}">
        <p14:creationId xmlns:p14="http://schemas.microsoft.com/office/powerpoint/2010/main" val="134210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A552551-145A-4EAB-9093-0C8F2A0FFC2E}" type="datetimeFigureOut">
              <a:rPr lang="en-US" altLang="en-US"/>
              <a:pPr>
                <a:defRPr/>
              </a:pPr>
              <a:t>7/9/2019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6A6DF15A-5F74-40CE-91D0-092263D1272D}" type="slidenum">
              <a:rPr lang="en-US" altLang="en-US"/>
              <a:pPr>
                <a:defRPr/>
              </a:pPr>
              <a:t>‹#›</a:t>
            </a:fld>
            <a:endParaRPr lang="en-US" altLang="en-US"/>
          </a:p>
        </p:txBody>
      </p:sp>
    </p:spTree>
    <p:extLst>
      <p:ext uri="{BB962C8B-B14F-4D97-AF65-F5344CB8AC3E}">
        <p14:creationId xmlns:p14="http://schemas.microsoft.com/office/powerpoint/2010/main" val="3835920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998CFD5-3A61-4416-B6D6-C0900AD7C10C}" type="datetimeFigureOut">
              <a:rPr lang="en-US" altLang="en-US"/>
              <a:pPr>
                <a:defRPr/>
              </a:pPr>
              <a:t>7/9/2019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B22BBBCC-EA15-4047-91DB-7B4CA17C7859}" type="slidenum">
              <a:rPr lang="en-US" altLang="en-US"/>
              <a:pPr>
                <a:defRPr/>
              </a:pPr>
              <a:t>‹#›</a:t>
            </a:fld>
            <a:endParaRPr lang="en-US" altLang="en-US"/>
          </a:p>
        </p:txBody>
      </p:sp>
    </p:spTree>
    <p:extLst>
      <p:ext uri="{BB962C8B-B14F-4D97-AF65-F5344CB8AC3E}">
        <p14:creationId xmlns:p14="http://schemas.microsoft.com/office/powerpoint/2010/main" val="260217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9505F8DD-2019-451B-A9A9-DF878D617477}"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797D5-3D20-437B-9BE8-65252944959A}" type="slidenum">
              <a:rPr lang="en-US"/>
              <a:pPr>
                <a:defRPr/>
              </a:pPr>
              <a:t>‹#›</a:t>
            </a:fld>
            <a:endParaRPr lang="en-US"/>
          </a:p>
        </p:txBody>
      </p:sp>
    </p:spTree>
    <p:extLst>
      <p:ext uri="{BB962C8B-B14F-4D97-AF65-F5344CB8AC3E}">
        <p14:creationId xmlns:p14="http://schemas.microsoft.com/office/powerpoint/2010/main" val="620807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0CCC040-FF0E-4440-AE51-6155E9A912FD}"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33F305-4E83-42DA-A096-AED281043BAC}" type="slidenum">
              <a:rPr lang="en-US"/>
              <a:pPr>
                <a:defRPr/>
              </a:pPr>
              <a:t>‹#›</a:t>
            </a:fld>
            <a:endParaRPr lang="en-US"/>
          </a:p>
        </p:txBody>
      </p:sp>
    </p:spTree>
    <p:extLst>
      <p:ext uri="{BB962C8B-B14F-4D97-AF65-F5344CB8AC3E}">
        <p14:creationId xmlns:p14="http://schemas.microsoft.com/office/powerpoint/2010/main" val="3465753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333741CE-4194-4D10-B421-247943E43988}"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E6B645-1023-4B67-A0F6-FEBC428291D7}" type="slidenum">
              <a:rPr lang="en-US"/>
              <a:pPr>
                <a:defRPr/>
              </a:pPr>
              <a:t>‹#›</a:t>
            </a:fld>
            <a:endParaRPr lang="en-US"/>
          </a:p>
        </p:txBody>
      </p:sp>
    </p:spTree>
    <p:extLst>
      <p:ext uri="{BB962C8B-B14F-4D97-AF65-F5344CB8AC3E}">
        <p14:creationId xmlns:p14="http://schemas.microsoft.com/office/powerpoint/2010/main" val="42870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0F81595-DFF9-49D0-BE82-E778861C72F4}" type="datetimeFigureOut">
              <a:rPr lang="en-US"/>
              <a:pPr>
                <a:defRPr/>
              </a:pPr>
              <a:t>7/9/2019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7E94DC-F7D3-4F79-8237-EF611DD1542A}" type="slidenum">
              <a:rPr lang="en-US"/>
              <a:pPr>
                <a:defRPr/>
              </a:pPr>
              <a:t>‹#›</a:t>
            </a:fld>
            <a:endParaRPr lang="en-US"/>
          </a:p>
        </p:txBody>
      </p:sp>
    </p:spTree>
    <p:extLst>
      <p:ext uri="{BB962C8B-B14F-4D97-AF65-F5344CB8AC3E}">
        <p14:creationId xmlns:p14="http://schemas.microsoft.com/office/powerpoint/2010/main" val="409778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22BECF0-83DF-457F-AABF-46671E761E3D}" type="datetimeFigureOut">
              <a:rPr lang="en-US"/>
              <a:pPr>
                <a:defRPr/>
              </a:pPr>
              <a:t>7/9/2019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24A501-0125-4E13-BA76-B03B55015827}" type="slidenum">
              <a:rPr lang="en-US"/>
              <a:pPr>
                <a:defRPr/>
              </a:pPr>
              <a:t>‹#›</a:t>
            </a:fld>
            <a:endParaRPr lang="en-US"/>
          </a:p>
        </p:txBody>
      </p:sp>
    </p:spTree>
    <p:extLst>
      <p:ext uri="{BB962C8B-B14F-4D97-AF65-F5344CB8AC3E}">
        <p14:creationId xmlns:p14="http://schemas.microsoft.com/office/powerpoint/2010/main" val="395388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E59399C-CBDB-46E0-AE49-FA900086ED6C}" type="datetimeFigureOut">
              <a:rPr lang="en-US"/>
              <a:pPr>
                <a:defRPr/>
              </a:pPr>
              <a:t>7/9/2019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8B8C88-058B-4932-8EEA-54A2A060A1A8}" type="slidenum">
              <a:rPr lang="en-US"/>
              <a:pPr>
                <a:defRPr/>
              </a:pPr>
              <a:t>‹#›</a:t>
            </a:fld>
            <a:endParaRPr lang="en-US"/>
          </a:p>
        </p:txBody>
      </p:sp>
    </p:spTree>
    <p:extLst>
      <p:ext uri="{BB962C8B-B14F-4D97-AF65-F5344CB8AC3E}">
        <p14:creationId xmlns:p14="http://schemas.microsoft.com/office/powerpoint/2010/main" val="3444229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A56FDB-4FE7-414A-AE74-ED25010F4F8D}" type="datetimeFigureOut">
              <a:rPr lang="en-US"/>
              <a:pPr>
                <a:defRPr/>
              </a:pPr>
              <a:t>7/9/2019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0C895BD-7C3B-4245-92DC-1732D7CF1C3F}" type="slidenum">
              <a:rPr lang="en-US"/>
              <a:pPr>
                <a:defRPr/>
              </a:pPr>
              <a:t>‹#›</a:t>
            </a:fld>
            <a:endParaRPr lang="en-US"/>
          </a:p>
        </p:txBody>
      </p:sp>
    </p:spTree>
    <p:extLst>
      <p:ext uri="{BB962C8B-B14F-4D97-AF65-F5344CB8AC3E}">
        <p14:creationId xmlns:p14="http://schemas.microsoft.com/office/powerpoint/2010/main" val="2490929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A6056B06-A335-40C1-89B8-1D6EBA52563A}" type="datetimeFigureOut">
              <a:rPr lang="en-US" altLang="en-US"/>
              <a:pPr>
                <a:defRPr/>
              </a:pPr>
              <a:t>7/9/2019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5173251B-D0D3-4AD3-8B38-970CDD9B5937}" type="slidenum">
              <a:rPr lang="en-US" altLang="en-US"/>
              <a:pPr>
                <a:defRPr/>
              </a:pPr>
              <a:t>‹#›</a:t>
            </a:fld>
            <a:endParaRPr lang="en-US" altLang="en-US"/>
          </a:p>
        </p:txBody>
      </p:sp>
    </p:spTree>
    <p:extLst>
      <p:ext uri="{BB962C8B-B14F-4D97-AF65-F5344CB8AC3E}">
        <p14:creationId xmlns:p14="http://schemas.microsoft.com/office/powerpoint/2010/main" val="3803332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C63E535-FABF-4032-AD5F-006C6C19A84A}" type="datetimeFigureOut">
              <a:rPr lang="en-US"/>
              <a:pPr>
                <a:defRPr/>
              </a:pPr>
              <a:t>7/9/2019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BBE36A-9185-4BB8-8755-F96EA33217E2}" type="slidenum">
              <a:rPr lang="en-US"/>
              <a:pPr>
                <a:defRPr/>
              </a:pPr>
              <a:t>‹#›</a:t>
            </a:fld>
            <a:endParaRPr lang="en-US"/>
          </a:p>
        </p:txBody>
      </p:sp>
    </p:spTree>
    <p:extLst>
      <p:ext uri="{BB962C8B-B14F-4D97-AF65-F5344CB8AC3E}">
        <p14:creationId xmlns:p14="http://schemas.microsoft.com/office/powerpoint/2010/main" val="303035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8983E8C-9F4B-4A04-90F1-EBA2C495C2DB}" type="datetimeFigureOut">
              <a:rPr lang="en-US"/>
              <a:pPr>
                <a:defRPr/>
              </a:pPr>
              <a:t>7/9/2019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1B8B64-8481-4FFA-96B1-2923160A3B91}" type="slidenum">
              <a:rPr lang="en-US"/>
              <a:pPr>
                <a:defRPr/>
              </a:pPr>
              <a:t>‹#›</a:t>
            </a:fld>
            <a:endParaRPr lang="en-US"/>
          </a:p>
        </p:txBody>
      </p:sp>
    </p:spTree>
    <p:extLst>
      <p:ext uri="{BB962C8B-B14F-4D97-AF65-F5344CB8AC3E}">
        <p14:creationId xmlns:p14="http://schemas.microsoft.com/office/powerpoint/2010/main" val="160757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60BE671-F9A2-4D26-8967-F8DAF19AA4B2}"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A18F06-EF06-4875-90AA-EC7D1D01964B}" type="slidenum">
              <a:rPr lang="en-US"/>
              <a:pPr>
                <a:defRPr/>
              </a:pPr>
              <a:t>‹#›</a:t>
            </a:fld>
            <a:endParaRPr lang="en-US"/>
          </a:p>
        </p:txBody>
      </p:sp>
    </p:spTree>
    <p:extLst>
      <p:ext uri="{BB962C8B-B14F-4D97-AF65-F5344CB8AC3E}">
        <p14:creationId xmlns:p14="http://schemas.microsoft.com/office/powerpoint/2010/main" val="333510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7BC06DD-3895-4FBC-8FE2-D2AFB70FBB85}"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0BB842-578E-4355-8F6E-FEF52B5516B8}" type="slidenum">
              <a:rPr lang="en-US"/>
              <a:pPr>
                <a:defRPr/>
              </a:pPr>
              <a:t>‹#›</a:t>
            </a:fld>
            <a:endParaRPr lang="en-US"/>
          </a:p>
        </p:txBody>
      </p:sp>
    </p:spTree>
    <p:extLst>
      <p:ext uri="{BB962C8B-B14F-4D97-AF65-F5344CB8AC3E}">
        <p14:creationId xmlns:p14="http://schemas.microsoft.com/office/powerpoint/2010/main" val="1829117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1CAA3F83-F954-42E1-9ECC-C013EB0835E7}"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AB6BD-C193-4510-B3BD-21C229BEFCA4}" type="slidenum">
              <a:rPr lang="en-US"/>
              <a:pPr>
                <a:defRPr/>
              </a:pPr>
              <a:t>‹#›</a:t>
            </a:fld>
            <a:endParaRPr lang="en-US"/>
          </a:p>
        </p:txBody>
      </p:sp>
    </p:spTree>
    <p:extLst>
      <p:ext uri="{BB962C8B-B14F-4D97-AF65-F5344CB8AC3E}">
        <p14:creationId xmlns:p14="http://schemas.microsoft.com/office/powerpoint/2010/main" val="2955340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AB53AD7-51DF-4404-9804-16CE756646B9}"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A6CD45-B1CC-47E3-A233-24509A484544}" type="slidenum">
              <a:rPr lang="en-US"/>
              <a:pPr>
                <a:defRPr/>
              </a:pPr>
              <a:t>‹#›</a:t>
            </a:fld>
            <a:endParaRPr lang="en-US"/>
          </a:p>
        </p:txBody>
      </p:sp>
    </p:spTree>
    <p:extLst>
      <p:ext uri="{BB962C8B-B14F-4D97-AF65-F5344CB8AC3E}">
        <p14:creationId xmlns:p14="http://schemas.microsoft.com/office/powerpoint/2010/main" val="27338414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190360B-DFFA-452F-B430-00E623291F0B}"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B736-9FA2-4492-8611-7C411B22C542}" type="slidenum">
              <a:rPr lang="en-US"/>
              <a:pPr>
                <a:defRPr/>
              </a:pPr>
              <a:t>‹#›</a:t>
            </a:fld>
            <a:endParaRPr lang="en-US"/>
          </a:p>
        </p:txBody>
      </p:sp>
    </p:spTree>
    <p:extLst>
      <p:ext uri="{BB962C8B-B14F-4D97-AF65-F5344CB8AC3E}">
        <p14:creationId xmlns:p14="http://schemas.microsoft.com/office/powerpoint/2010/main" val="3117857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FB9679F7-635E-40C6-8580-83FA6D960780}" type="datetimeFigureOut">
              <a:rPr lang="en-US"/>
              <a:pPr>
                <a:defRPr/>
              </a:pPr>
              <a:t>7/9/2019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1C2283-85F7-4631-B8A4-8A7C32026387}" type="slidenum">
              <a:rPr lang="en-US"/>
              <a:pPr>
                <a:defRPr/>
              </a:pPr>
              <a:t>‹#›</a:t>
            </a:fld>
            <a:endParaRPr lang="en-US"/>
          </a:p>
        </p:txBody>
      </p:sp>
    </p:spTree>
    <p:extLst>
      <p:ext uri="{BB962C8B-B14F-4D97-AF65-F5344CB8AC3E}">
        <p14:creationId xmlns:p14="http://schemas.microsoft.com/office/powerpoint/2010/main" val="146730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C1A4A17-1C88-4D22-B1DE-B4260A7C1E21}" type="datetimeFigureOut">
              <a:rPr lang="en-US"/>
              <a:pPr>
                <a:defRPr/>
              </a:pPr>
              <a:t>7/9/2019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2930B4-5CA3-48E1-B000-EBC3633F8169}" type="slidenum">
              <a:rPr lang="en-US"/>
              <a:pPr>
                <a:defRPr/>
              </a:pPr>
              <a:t>‹#›</a:t>
            </a:fld>
            <a:endParaRPr lang="en-US"/>
          </a:p>
        </p:txBody>
      </p:sp>
    </p:spTree>
    <p:extLst>
      <p:ext uri="{BB962C8B-B14F-4D97-AF65-F5344CB8AC3E}">
        <p14:creationId xmlns:p14="http://schemas.microsoft.com/office/powerpoint/2010/main" val="42452732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F49D23B-DE3E-462B-8A31-391EE3E36F8F}" type="datetimeFigureOut">
              <a:rPr lang="en-US"/>
              <a:pPr>
                <a:defRPr/>
              </a:pPr>
              <a:t>7/9/2019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795B83-0445-436F-A0D0-F37862840A56}" type="slidenum">
              <a:rPr lang="en-US"/>
              <a:pPr>
                <a:defRPr/>
              </a:pPr>
              <a:t>‹#›</a:t>
            </a:fld>
            <a:endParaRPr lang="en-US"/>
          </a:p>
        </p:txBody>
      </p:sp>
    </p:spTree>
    <p:extLst>
      <p:ext uri="{BB962C8B-B14F-4D97-AF65-F5344CB8AC3E}">
        <p14:creationId xmlns:p14="http://schemas.microsoft.com/office/powerpoint/2010/main" val="330702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F08713F8-108A-41FF-898D-2D82DD910C21}" type="datetimeFigureOut">
              <a:rPr lang="en-US" altLang="en-US"/>
              <a:pPr>
                <a:defRPr/>
              </a:pPr>
              <a:t>7/9/2019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DFD706ED-E199-4B13-AC5E-044C30DB6B94}" type="slidenum">
              <a:rPr lang="en-US" altLang="en-US"/>
              <a:pPr>
                <a:defRPr/>
              </a:pPr>
              <a:t>‹#›</a:t>
            </a:fld>
            <a:endParaRPr lang="en-US" altLang="en-US"/>
          </a:p>
        </p:txBody>
      </p:sp>
    </p:spTree>
    <p:extLst>
      <p:ext uri="{BB962C8B-B14F-4D97-AF65-F5344CB8AC3E}">
        <p14:creationId xmlns:p14="http://schemas.microsoft.com/office/powerpoint/2010/main" val="4777524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A92729-E1BC-4600-B40B-D02E5394AF88}" type="datetimeFigureOut">
              <a:rPr lang="en-US"/>
              <a:pPr>
                <a:defRPr/>
              </a:pPr>
              <a:t>7/9/2019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8E4BC7-BF84-48B7-8DA4-3F69E5E2F5E7}" type="slidenum">
              <a:rPr lang="en-US"/>
              <a:pPr>
                <a:defRPr/>
              </a:pPr>
              <a:t>‹#›</a:t>
            </a:fld>
            <a:endParaRPr lang="en-US"/>
          </a:p>
        </p:txBody>
      </p:sp>
    </p:spTree>
    <p:extLst>
      <p:ext uri="{BB962C8B-B14F-4D97-AF65-F5344CB8AC3E}">
        <p14:creationId xmlns:p14="http://schemas.microsoft.com/office/powerpoint/2010/main" val="4154672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D0157FA-589A-47FD-B048-E889BC47FE34}" type="datetimeFigureOut">
              <a:rPr lang="en-US"/>
              <a:pPr>
                <a:defRPr/>
              </a:pPr>
              <a:t>7/9/2019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26BDC9-FF88-478C-A626-FE42A55033B4}" type="slidenum">
              <a:rPr lang="en-US"/>
              <a:pPr>
                <a:defRPr/>
              </a:pPr>
              <a:t>‹#›</a:t>
            </a:fld>
            <a:endParaRPr lang="en-US"/>
          </a:p>
        </p:txBody>
      </p:sp>
    </p:spTree>
    <p:extLst>
      <p:ext uri="{BB962C8B-B14F-4D97-AF65-F5344CB8AC3E}">
        <p14:creationId xmlns:p14="http://schemas.microsoft.com/office/powerpoint/2010/main" val="2688010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D1B7BDF-8624-4D54-BBED-CDEA6E71656E}" type="datetimeFigureOut">
              <a:rPr lang="en-US"/>
              <a:pPr>
                <a:defRPr/>
              </a:pPr>
              <a:t>7/9/2019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0B1DF-5490-4D08-835C-DBBAD046AE2C}" type="slidenum">
              <a:rPr lang="en-US"/>
              <a:pPr>
                <a:defRPr/>
              </a:pPr>
              <a:t>‹#›</a:t>
            </a:fld>
            <a:endParaRPr lang="en-US"/>
          </a:p>
        </p:txBody>
      </p:sp>
    </p:spTree>
    <p:extLst>
      <p:ext uri="{BB962C8B-B14F-4D97-AF65-F5344CB8AC3E}">
        <p14:creationId xmlns:p14="http://schemas.microsoft.com/office/powerpoint/2010/main" val="165182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0883B96-FDB0-485C-9D2F-D2AF25CF35A5}"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55454D-E06F-462D-B3D6-01EA05348871}" type="slidenum">
              <a:rPr lang="en-US"/>
              <a:pPr>
                <a:defRPr/>
              </a:pPr>
              <a:t>‹#›</a:t>
            </a:fld>
            <a:endParaRPr lang="en-US"/>
          </a:p>
        </p:txBody>
      </p:sp>
    </p:spTree>
    <p:extLst>
      <p:ext uri="{BB962C8B-B14F-4D97-AF65-F5344CB8AC3E}">
        <p14:creationId xmlns:p14="http://schemas.microsoft.com/office/powerpoint/2010/main" val="3881238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9B369F3-4DCB-4BA5-8CAF-F36C85987903}" type="datetimeFigureOut">
              <a:rPr lang="en-US"/>
              <a:pPr>
                <a:defRPr/>
              </a:pPr>
              <a:t>7/9/2019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621323-2D76-423A-8E4A-E4BBF240CD9F}" type="slidenum">
              <a:rPr lang="en-US"/>
              <a:pPr>
                <a:defRPr/>
              </a:pPr>
              <a:t>‹#›</a:t>
            </a:fld>
            <a:endParaRPr lang="en-US"/>
          </a:p>
        </p:txBody>
      </p:sp>
    </p:spTree>
    <p:extLst>
      <p:ext uri="{BB962C8B-B14F-4D97-AF65-F5344CB8AC3E}">
        <p14:creationId xmlns:p14="http://schemas.microsoft.com/office/powerpoint/2010/main" val="2710888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ln/>
        </p:spPr>
        <p:txBody>
          <a:bodyPr/>
          <a:lstStyle>
            <a:lvl1pPr>
              <a:defRPr/>
            </a:lvl1pPr>
          </a:lstStyle>
          <a:p>
            <a:pPr>
              <a:defRPr/>
            </a:pPr>
            <a:fld id="{CAB28F7E-AE42-40C5-A706-3971190238A9}" type="datetimeFigureOut">
              <a:rPr lang="en-US" altLang="en-US"/>
              <a:pPr>
                <a:defRPr/>
              </a:pPr>
              <a:t>7/9/2019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7A07BF3D-17F2-4CB9-A9E4-96749444217D}" type="slidenum">
              <a:rPr lang="en-US" altLang="en-US"/>
              <a:pPr>
                <a:defRPr/>
              </a:pPr>
              <a:t>‹#›</a:t>
            </a:fld>
            <a:endParaRPr lang="en-US" altLang="en-US"/>
          </a:p>
        </p:txBody>
      </p:sp>
    </p:spTree>
    <p:extLst>
      <p:ext uri="{BB962C8B-B14F-4D97-AF65-F5344CB8AC3E}">
        <p14:creationId xmlns:p14="http://schemas.microsoft.com/office/powerpoint/2010/main" val="136941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ln/>
        </p:spPr>
        <p:txBody>
          <a:bodyPr/>
          <a:lstStyle>
            <a:lvl1pPr>
              <a:defRPr/>
            </a:lvl1pPr>
          </a:lstStyle>
          <a:p>
            <a:pPr>
              <a:defRPr/>
            </a:pPr>
            <a:fld id="{09DB359E-19EF-4F07-9356-99886EE4144C}" type="datetimeFigureOut">
              <a:rPr lang="en-US" altLang="en-US"/>
              <a:pPr>
                <a:defRPr/>
              </a:pPr>
              <a:t>7/9/2019</a:t>
            </a:fld>
            <a:endParaRPr lang="en-US" altLang="en-US"/>
          </a:p>
        </p:txBody>
      </p:sp>
      <p:sp>
        <p:nvSpPr>
          <p:cNvPr id="8" name="Footer Placeholder 4"/>
          <p:cNvSpPr>
            <a:spLocks noGrp="1"/>
          </p:cNvSpPr>
          <p:nvPr>
            <p:ph type="ftr" sz="quarter" idx="11"/>
          </p:nvPr>
        </p:nvSpPr>
        <p:spPr>
          <a:ln/>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a:ln/>
        </p:spPr>
        <p:txBody>
          <a:bodyPr/>
          <a:lstStyle>
            <a:lvl1pPr>
              <a:defRPr/>
            </a:lvl1pPr>
          </a:lstStyle>
          <a:p>
            <a:pPr>
              <a:defRPr/>
            </a:pPr>
            <a:fld id="{424AA2A8-C8A1-4DA3-9DE0-5A357E3DC29A}" type="slidenum">
              <a:rPr lang="en-US" altLang="en-US"/>
              <a:pPr>
                <a:defRPr/>
              </a:pPr>
              <a:t>‹#›</a:t>
            </a:fld>
            <a:endParaRPr lang="en-US" altLang="en-US"/>
          </a:p>
        </p:txBody>
      </p:sp>
    </p:spTree>
    <p:extLst>
      <p:ext uri="{BB962C8B-B14F-4D97-AF65-F5344CB8AC3E}">
        <p14:creationId xmlns:p14="http://schemas.microsoft.com/office/powerpoint/2010/main" val="392827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27B9B600-FFF0-4F56-AB5A-A6B99E22E3E4}" type="datetimeFigureOut">
              <a:rPr lang="en-US" altLang="en-US"/>
              <a:pPr>
                <a:defRPr/>
              </a:pPr>
              <a:t>7/9/2019</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87C07130-DE73-4706-8EF2-9584D4427589}" type="slidenum">
              <a:rPr lang="en-US" altLang="en-US"/>
              <a:pPr>
                <a:defRPr/>
              </a:pPr>
              <a:t>‹#›</a:t>
            </a:fld>
            <a:endParaRPr lang="en-US" altLang="en-US"/>
          </a:p>
        </p:txBody>
      </p:sp>
    </p:spTree>
    <p:extLst>
      <p:ext uri="{BB962C8B-B14F-4D97-AF65-F5344CB8AC3E}">
        <p14:creationId xmlns:p14="http://schemas.microsoft.com/office/powerpoint/2010/main" val="206050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750B09B1-0483-4E75-A96E-8308B7D5BCC9}" type="datetimeFigureOut">
              <a:rPr lang="en-US" altLang="en-US"/>
              <a:pPr>
                <a:defRPr/>
              </a:pPr>
              <a:t>7/9/2019</a:t>
            </a:fld>
            <a:endParaRPr lang="en-US" altLang="en-US"/>
          </a:p>
        </p:txBody>
      </p:sp>
      <p:sp>
        <p:nvSpPr>
          <p:cNvPr id="3" name="Footer Placeholder 4"/>
          <p:cNvSpPr>
            <a:spLocks noGrp="1"/>
          </p:cNvSpPr>
          <p:nvPr>
            <p:ph type="ftr" sz="quarter" idx="11"/>
          </p:nvPr>
        </p:nvSpPr>
        <p:spPr>
          <a:ln/>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a:ln/>
        </p:spPr>
        <p:txBody>
          <a:bodyPr/>
          <a:lstStyle>
            <a:lvl1pPr>
              <a:defRPr/>
            </a:lvl1pPr>
          </a:lstStyle>
          <a:p>
            <a:pPr>
              <a:defRPr/>
            </a:pPr>
            <a:fld id="{032ED452-7DEA-48DB-81A8-2DE0794F84A0}" type="slidenum">
              <a:rPr lang="en-US" altLang="en-US"/>
              <a:pPr>
                <a:defRPr/>
              </a:pPr>
              <a:t>‹#›</a:t>
            </a:fld>
            <a:endParaRPr lang="en-US" altLang="en-US"/>
          </a:p>
        </p:txBody>
      </p:sp>
    </p:spTree>
    <p:extLst>
      <p:ext uri="{BB962C8B-B14F-4D97-AF65-F5344CB8AC3E}">
        <p14:creationId xmlns:p14="http://schemas.microsoft.com/office/powerpoint/2010/main" val="428366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89BB4326-4EDE-45E5-8420-399F8AB93472}" type="datetimeFigureOut">
              <a:rPr lang="en-US" altLang="en-US"/>
              <a:pPr>
                <a:defRPr/>
              </a:pPr>
              <a:t>7/9/2019</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9ADFE2C2-AE53-47A3-B4B7-BEAF0DF88EEE}" type="slidenum">
              <a:rPr lang="en-US" altLang="en-US"/>
              <a:pPr>
                <a:defRPr/>
              </a:pPr>
              <a:t>‹#›</a:t>
            </a:fld>
            <a:endParaRPr lang="en-US" altLang="en-US"/>
          </a:p>
        </p:txBody>
      </p:sp>
    </p:spTree>
    <p:extLst>
      <p:ext uri="{BB962C8B-B14F-4D97-AF65-F5344CB8AC3E}">
        <p14:creationId xmlns:p14="http://schemas.microsoft.com/office/powerpoint/2010/main" val="1366376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D53D0AD7-1166-4719-B671-1DA1975660B8}" type="datetimeFigureOut">
              <a:rPr lang="en-US" altLang="en-US"/>
              <a:pPr>
                <a:defRPr/>
              </a:pPr>
              <a:t>7/9/2019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FDE65496-A7E0-4B5B-93F7-20CB56ACA56C}" type="slidenum">
              <a:rPr lang="en-US" altLang="en-US"/>
              <a:pPr>
                <a:defRPr/>
              </a:pPr>
              <a:t>‹#›</a:t>
            </a:fld>
            <a:endParaRPr lang="en-US" altLang="en-US"/>
          </a:p>
        </p:txBody>
      </p:sp>
    </p:spTree>
    <p:extLst>
      <p:ext uri="{BB962C8B-B14F-4D97-AF65-F5344CB8AC3E}">
        <p14:creationId xmlns:p14="http://schemas.microsoft.com/office/powerpoint/2010/main" val="2813660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Date Placeholder 3"/>
          <p:cNvSpPr txBox="1">
            <a:spLocks/>
          </p:cNvSpPr>
          <p:nvPr userDrawn="1"/>
        </p:nvSpPr>
        <p:spPr bwMode="auto">
          <a:xfrm>
            <a:off x="1905000" y="64008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endParaRPr lang="en-US" altLang="en-US" sz="1200">
              <a:solidFill>
                <a:srgbClr val="898989"/>
              </a:solidFill>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7" name="Date Placeholder 3"/>
          <p:cNvSpPr>
            <a:spLocks noGrp="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50FC6B7-CD98-4CFF-824B-6F2461379FC2}" type="datetimeFigureOut">
              <a:rPr lang="en-US" altLang="en-US"/>
              <a:pPr>
                <a:defRPr/>
              </a:pPr>
              <a:t>7/9/2019</a:t>
            </a:fld>
            <a:endParaRPr lang="en-US" altLang="en-US"/>
          </a:p>
        </p:txBody>
      </p:sp>
      <p:sp>
        <p:nvSpPr>
          <p:cNvPr id="3078" name="Footer Placeholder 4"/>
          <p:cNvSpPr>
            <a:spLocks noGrp="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US" altLang="en-US"/>
          </a:p>
        </p:txBody>
      </p:sp>
      <p:sp>
        <p:nvSpPr>
          <p:cNvPr id="3079" name="Slide Number Placeholder 5"/>
          <p:cNvSpPr>
            <a:spLocks noGrp="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34B7A24-3368-4EAE-A399-A836B169688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 id="2147484483"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2pPr>
      <a:lvl3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3pPr>
      <a:lvl4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4pPr>
      <a:lvl5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5pPr>
      <a:lvl6pPr marL="4572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6pPr>
      <a:lvl7pPr marL="9144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7pPr>
      <a:lvl8pPr marL="13716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8pPr>
      <a:lvl9pPr marL="18288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AC2F23-DA1F-490E-B89F-716E3A9C71BD}" type="datetimeFigureOut">
              <a:rPr lang="en-US"/>
              <a:pPr>
                <a:defRPr/>
              </a:pPr>
              <a:t>7/9/2019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465F597-4073-4F80-81F2-F1BA18806A3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8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4EE7EC3-1DAC-4B8C-BBC4-4417CBD42DDB}" type="datetimeFigureOut">
              <a:rPr lang="en-US"/>
              <a:pPr>
                <a:defRPr/>
              </a:pPr>
              <a:t>7/9/2019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3CEFFC1-DE4F-4407-9990-9DEEC7E8FB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4102" name="Title 1"/>
          <p:cNvSpPr>
            <a:spLocks noGrp="1"/>
          </p:cNvSpPr>
          <p:nvPr>
            <p:ph type="ctrTitle"/>
          </p:nvPr>
        </p:nvSpPr>
        <p:spPr>
          <a:xfrm>
            <a:off x="609600" y="1219201"/>
            <a:ext cx="7772400" cy="1143000"/>
          </a:xfrm>
          <a:ln>
            <a:solidFill>
              <a:schemeClr val="tx1"/>
            </a:solidFill>
            <a:miter lim="800000"/>
            <a:headEnd/>
            <a:tailEnd/>
          </a:ln>
        </p:spPr>
        <p:txBody>
          <a:bodyPr/>
          <a:lstStyle/>
          <a:p>
            <a:pPr marL="342900" indent="-342900"/>
            <a:r>
              <a:rPr lang="en-US" altLang="en-US" sz="2800" dirty="0"/>
              <a:t>Reducing motion-correction-induced variability in </a:t>
            </a:r>
            <a:r>
              <a:rPr lang="en-US" altLang="en-US" sz="2800" baseline="30000" dirty="0"/>
              <a:t>82</a:t>
            </a:r>
            <a:r>
              <a:rPr lang="en-US" altLang="en-US" sz="2800" dirty="0"/>
              <a:t>rubidium myocardial blood flow quantification</a:t>
            </a:r>
            <a:endParaRPr lang="en-US" altLang="en-US" sz="6000" dirty="0"/>
          </a:p>
        </p:txBody>
      </p:sp>
      <p:sp>
        <p:nvSpPr>
          <p:cNvPr id="4103" name="Subtitle 3"/>
          <p:cNvSpPr>
            <a:spLocks noGrp="1"/>
          </p:cNvSpPr>
          <p:nvPr>
            <p:ph type="subTitle" idx="1"/>
          </p:nvPr>
        </p:nvSpPr>
        <p:spPr>
          <a:xfrm>
            <a:off x="1219200" y="2514600"/>
            <a:ext cx="6400800" cy="1143000"/>
          </a:xfrm>
          <a:ln>
            <a:solidFill>
              <a:schemeClr val="tx1"/>
            </a:solidFill>
            <a:miter lim="800000"/>
            <a:headEnd/>
            <a:tailEnd/>
          </a:ln>
        </p:spPr>
        <p:txBody>
          <a:bodyPr/>
          <a:lstStyle/>
          <a:p>
            <a:pPr marL="0" lvl="1"/>
            <a:r>
              <a:rPr lang="en-US" altLang="en-US" sz="1200" dirty="0"/>
              <a:t>Alexis Poitrasson-Rivière, PhD (1); Jonathan B. Moody, PhD (1); Tomoe Hagio, PhD (1); Richard L. Weinberg, MD, PhD (2); James R. Corbett, MD (2); Venkatesh L. Murthy, MD, PhD* (2); Edward P. Ficaro, PhD* (1)</a:t>
            </a:r>
          </a:p>
          <a:p>
            <a:pPr marL="0" lvl="1"/>
            <a:r>
              <a:rPr lang="en-US" altLang="en-US" sz="1200" dirty="0"/>
              <a:t>(1) INVIA Medical Imaging Solutions, Ann Arbor, MI;</a:t>
            </a:r>
          </a:p>
          <a:p>
            <a:pPr marL="0" lvl="1"/>
            <a:r>
              <a:rPr lang="en-US" altLang="en-US" sz="1200" dirty="0"/>
              <a:t>(2) Frankel Cardiovascular Center, University of Michigan, Ann Arbor, MI</a:t>
            </a:r>
          </a:p>
        </p:txBody>
      </p:sp>
      <p:sp>
        <p:nvSpPr>
          <p:cNvPr id="3" name="TextBox 2"/>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1026"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person smiling for the camera&#10;&#10;Description automatically generated">
            <a:extLst>
              <a:ext uri="{FF2B5EF4-FFF2-40B4-BE49-F238E27FC236}">
                <a16:creationId xmlns:a16="http://schemas.microsoft.com/office/drawing/2014/main" id="{12CD0F10-17AF-4CCD-908A-DAD618F5B2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7110" y="3957460"/>
            <a:ext cx="1368490" cy="1368490"/>
          </a:xfrm>
          <a:prstGeom prst="rect">
            <a:avLst/>
          </a:prstGeom>
        </p:spPr>
      </p:pic>
      <p:pic>
        <p:nvPicPr>
          <p:cNvPr id="11" name="Picture 10" descr="A picture containing object&#10;&#10;Description automatically generated">
            <a:extLst>
              <a:ext uri="{FF2B5EF4-FFF2-40B4-BE49-F238E27FC236}">
                <a16:creationId xmlns:a16="http://schemas.microsoft.com/office/drawing/2014/main" id="{F89D3413-DCEC-488D-B6BC-39A608C0B11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68537" y="4266817"/>
            <a:ext cx="2521725" cy="7497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BACKGROUND</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0" indent="0">
              <a:buNone/>
            </a:pPr>
            <a:r>
              <a:rPr lang="en-US" altLang="en-US" sz="2800" dirty="0"/>
              <a:t>1- MBF and MFR are increasingly used to improve diagnostic and prognostic assessment in patients with known or suspected CAD</a:t>
            </a:r>
          </a:p>
          <a:p>
            <a:pPr marL="0" indent="0">
              <a:buNone/>
            </a:pPr>
            <a:r>
              <a:rPr lang="en-US" altLang="en-US" sz="2800" dirty="0"/>
              <a:t>2- Motion affects MBF and MFR values and should be corrected to obtain maximally accurate results</a:t>
            </a:r>
          </a:p>
          <a:p>
            <a:pPr marL="0" indent="0">
              <a:buNone/>
            </a:pPr>
            <a:r>
              <a:rPr lang="en-US" altLang="en-US" sz="2800" dirty="0"/>
              <a:t>3- Manual motion correction may decrease precision due to inter-user variability.</a:t>
            </a:r>
          </a:p>
          <a:p>
            <a:pPr marL="0" indent="0">
              <a:buNone/>
            </a:pPr>
            <a:r>
              <a:rPr lang="en-US" altLang="en-US" sz="2800" dirty="0"/>
              <a:t>4- An automatic motion correction algorithm is investigated to reduce user-related variability</a:t>
            </a:r>
          </a:p>
          <a:p>
            <a:pPr marL="514350" indent="-514350">
              <a:buFont typeface="Times New Roman" pitchFamily="18" charset="0"/>
              <a:buAutoNum type="alphaUcPeriod"/>
            </a:pPr>
            <a:endParaRPr lang="en-US" alt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METHODS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514350" indent="-514350">
              <a:buFont typeface="Times New Roman" pitchFamily="18" charset="0"/>
              <a:buAutoNum type="alphaUcPeriod"/>
            </a:pPr>
            <a:r>
              <a:rPr lang="en-US" altLang="en-US" sz="2400" dirty="0"/>
              <a:t>Study type: Blinded Randomized Controlled Trial on the use of automatic dynamic motion correction to reduce inter-user variability</a:t>
            </a:r>
            <a:endParaRPr lang="en-US" altLang="en-US" sz="1800" dirty="0"/>
          </a:p>
          <a:p>
            <a:pPr marL="514350" indent="-514350">
              <a:buFont typeface="Times New Roman" pitchFamily="18" charset="0"/>
              <a:buAutoNum type="alphaUcPeriod"/>
            </a:pPr>
            <a:r>
              <a:rPr lang="en-US" altLang="en-US" sz="2400" dirty="0"/>
              <a:t>Study subjects: 100 randomly selected patients processed twice (with and without automatic correction) by two technologists with no exclusions.</a:t>
            </a:r>
          </a:p>
          <a:p>
            <a:pPr marL="514350" indent="-514350">
              <a:buFont typeface="Times New Roman" pitchFamily="18" charset="0"/>
              <a:buAutoNum type="alphaUcPeriod"/>
            </a:pPr>
            <a:r>
              <a:rPr lang="en-US" altLang="en-US" sz="2400" dirty="0"/>
              <a:t>Study endpoints:</a:t>
            </a:r>
          </a:p>
          <a:p>
            <a:pPr marL="914400" lvl="1" indent="-514350">
              <a:buFont typeface="Times New Roman" pitchFamily="18" charset="0"/>
              <a:buAutoNum type="alphaUcPeriod"/>
            </a:pPr>
            <a:r>
              <a:rPr lang="en-US" altLang="en-US" sz="2000" dirty="0"/>
              <a:t>Primary end point: Inter-user variability in MBF and MFR quantifications</a:t>
            </a:r>
          </a:p>
          <a:p>
            <a:pPr marL="914400" lvl="1" indent="-514350">
              <a:buFont typeface="Times New Roman" pitchFamily="18" charset="0"/>
              <a:buAutoNum type="alphaUcPeriod"/>
            </a:pPr>
            <a:r>
              <a:rPr lang="en-US" altLang="en-US" sz="2000" dirty="0"/>
              <a:t>Secondary end point: Amount of motion-correction and time spent processing by the technologists</a:t>
            </a:r>
            <a:endParaRPr lang="en-US" altLang="en-US" sz="24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3786696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RESULTS</a:t>
            </a:r>
            <a:endParaRPr lang="en-US" sz="3600" dirty="0"/>
          </a:p>
        </p:txBody>
      </p:sp>
      <p:pic>
        <p:nvPicPr>
          <p:cNvPr id="13" name="Content Placeholder 12" descr="A close up of a map&#10;&#10;Description automatically generated">
            <a:extLst>
              <a:ext uri="{FF2B5EF4-FFF2-40B4-BE49-F238E27FC236}">
                <a16:creationId xmlns:a16="http://schemas.microsoft.com/office/drawing/2014/main" id="{5E790FBA-368A-4C11-97C5-AB0BE046A43F}"/>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21944" y="1524000"/>
            <a:ext cx="4212091" cy="4379913"/>
          </a:xfrm>
          <a:ln>
            <a:solidFill>
              <a:schemeClr val="tx1"/>
            </a:solidFill>
            <a:miter lim="800000"/>
            <a:headEnd/>
            <a:tailEnd/>
          </a:ln>
        </p:spPr>
      </p:pic>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graphicFrame>
        <p:nvGraphicFramePr>
          <p:cNvPr id="12" name="Table 11">
            <a:extLst>
              <a:ext uri="{FF2B5EF4-FFF2-40B4-BE49-F238E27FC236}">
                <a16:creationId xmlns:a16="http://schemas.microsoft.com/office/drawing/2014/main" id="{30F99AB2-A1CB-40E7-AB67-580219D10ACC}"/>
              </a:ext>
            </a:extLst>
          </p:cNvPr>
          <p:cNvGraphicFramePr>
            <a:graphicFrameLocks noGrp="1"/>
          </p:cNvGraphicFramePr>
          <p:nvPr>
            <p:extLst>
              <p:ext uri="{D42A27DB-BD31-4B8C-83A1-F6EECF244321}">
                <p14:modId xmlns:p14="http://schemas.microsoft.com/office/powerpoint/2010/main" val="422278186"/>
              </p:ext>
            </p:extLst>
          </p:nvPr>
        </p:nvGraphicFramePr>
        <p:xfrm>
          <a:off x="457200" y="3840786"/>
          <a:ext cx="3964858" cy="2078939"/>
        </p:xfrm>
        <a:graphic>
          <a:graphicData uri="http://schemas.openxmlformats.org/drawingml/2006/table">
            <a:tbl>
              <a:tblPr firstRow="1" firstCol="1" bandRow="1"/>
              <a:tblGrid>
                <a:gridCol w="685800">
                  <a:extLst>
                    <a:ext uri="{9D8B030D-6E8A-4147-A177-3AD203B41FA5}">
                      <a16:colId xmlns:a16="http://schemas.microsoft.com/office/drawing/2014/main" val="1579713608"/>
                    </a:ext>
                  </a:extLst>
                </a:gridCol>
                <a:gridCol w="533400">
                  <a:extLst>
                    <a:ext uri="{9D8B030D-6E8A-4147-A177-3AD203B41FA5}">
                      <a16:colId xmlns:a16="http://schemas.microsoft.com/office/drawing/2014/main" val="208079669"/>
                    </a:ext>
                  </a:extLst>
                </a:gridCol>
                <a:gridCol w="990600">
                  <a:extLst>
                    <a:ext uri="{9D8B030D-6E8A-4147-A177-3AD203B41FA5}">
                      <a16:colId xmlns:a16="http://schemas.microsoft.com/office/drawing/2014/main" val="1584888100"/>
                    </a:ext>
                  </a:extLst>
                </a:gridCol>
                <a:gridCol w="1066800">
                  <a:extLst>
                    <a:ext uri="{9D8B030D-6E8A-4147-A177-3AD203B41FA5}">
                      <a16:colId xmlns:a16="http://schemas.microsoft.com/office/drawing/2014/main" val="112859785"/>
                    </a:ext>
                  </a:extLst>
                </a:gridCol>
                <a:gridCol w="688258">
                  <a:extLst>
                    <a:ext uri="{9D8B030D-6E8A-4147-A177-3AD203B41FA5}">
                      <a16:colId xmlns:a16="http://schemas.microsoft.com/office/drawing/2014/main" val="1958619462"/>
                    </a:ext>
                  </a:extLst>
                </a:gridCol>
              </a:tblGrid>
              <a:tr h="0">
                <a:tc gridSpan="5">
                  <a:txBody>
                    <a:bodyPr/>
                    <a:lstStyle/>
                    <a:p>
                      <a:pPr marL="0" marR="0" algn="l">
                        <a:lnSpc>
                          <a:spcPct val="107000"/>
                        </a:lnSpc>
                        <a:spcBef>
                          <a:spcPts val="0"/>
                        </a:spcBef>
                        <a:spcAft>
                          <a:spcPts val="0"/>
                        </a:spcAft>
                      </a:pPr>
                      <a:r>
                        <a:rPr lang="en-US" sz="11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Summary of the correlation parameters between both technologists (N = 100)</a:t>
                      </a:r>
                      <a:endParaRPr lang="en-US" sz="11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30628062"/>
                  </a:ext>
                </a:extLst>
              </a:tr>
              <a:tr h="202069">
                <a:tc gridSpan="2">
                  <a:txBody>
                    <a:bodyPr/>
                    <a:lstStyle/>
                    <a:p>
                      <a:pPr marL="0" marR="0" algn="r">
                        <a:lnSpc>
                          <a:spcPct val="107000"/>
                        </a:lnSpc>
                        <a:spcBef>
                          <a:spcPts val="0"/>
                        </a:spcBef>
                        <a:spcAft>
                          <a:spcPts val="0"/>
                        </a:spcAft>
                      </a:pPr>
                      <a:r>
                        <a:rPr lang="en-US" sz="1200" i="1" kern="1200"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en-US" sz="1200" i="1" kern="1200" dirty="0">
                          <a:solidFill>
                            <a:schemeClr val="tx1"/>
                          </a:solidFill>
                          <a:effectLst/>
                          <a:latin typeface="Calibri Light" panose="020F0302020204030204" pitchFamily="34" charset="0"/>
                          <a:ea typeface="Calibri" panose="020F0502020204030204" pitchFamily="34" charset="0"/>
                          <a:cs typeface="Times New Roman" panose="02020603050405020304" pitchFamily="18" charset="0"/>
                        </a:rPr>
                        <a:t> </a:t>
                      </a: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marL="0" marR="0" algn="r">
                        <a:lnSpc>
                          <a:spcPct val="107000"/>
                        </a:lnSpc>
                        <a:spcBef>
                          <a:spcPts val="0"/>
                        </a:spcBef>
                        <a:spcAft>
                          <a:spcPts val="0"/>
                        </a:spcAft>
                      </a:pPr>
                      <a:endParaRPr lang="en-US" sz="1300" i="1" kern="1200" dirty="0">
                        <a:solidFill>
                          <a:schemeClr val="tx1"/>
                        </a:solidFill>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F7F7F"/>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l">
                        <a:lnSpc>
                          <a:spcPct val="107000"/>
                        </a:lnSpc>
                        <a:spcBef>
                          <a:spcPts val="0"/>
                        </a:spcBef>
                        <a:spcAft>
                          <a:spcPts val="0"/>
                        </a:spcAft>
                      </a:pPr>
                      <a:r>
                        <a:rPr lang="en-US" sz="1200" i="1" kern="1200" dirty="0">
                          <a:solidFill>
                            <a:schemeClr val="tx1"/>
                          </a:solidFill>
                          <a:effectLst/>
                          <a:latin typeface="Calibri Light" panose="020F0302020204030204" pitchFamily="34" charset="0"/>
                          <a:ea typeface="Calibri" panose="020F0502020204030204" pitchFamily="34" charset="0"/>
                          <a:cs typeface="Times New Roman" panose="02020603050405020304" pitchFamily="18" charset="0"/>
                        </a:rPr>
                        <a:t>Manual</a:t>
                      </a:r>
                    </a:p>
                  </a:txBody>
                  <a:tcPr marL="68580" marR="68580" marT="0" marB="0" anchor="b">
                    <a:lnL w="12700"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en-US" sz="1200" i="1" kern="1200" dirty="0">
                          <a:solidFill>
                            <a:schemeClr val="tx1"/>
                          </a:solidFill>
                          <a:effectLst/>
                          <a:latin typeface="Calibri Light" panose="020F0302020204030204" pitchFamily="34" charset="0"/>
                          <a:ea typeface="Calibri" panose="020F0502020204030204" pitchFamily="34" charset="0"/>
                          <a:cs typeface="Times New Roman" panose="02020603050405020304" pitchFamily="18" charset="0"/>
                        </a:rPr>
                        <a:t>Adjusted Auto</a:t>
                      </a:r>
                    </a:p>
                  </a:txBody>
                  <a:tcPr marL="68580" marR="68580" marT="0" marB="0" anchor="b">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en-US" sz="1200" i="1" kern="1200" dirty="0">
                          <a:solidFill>
                            <a:schemeClr val="tx1"/>
                          </a:solidFill>
                          <a:effectLst/>
                          <a:latin typeface="Calibri Light" panose="020F0302020204030204" pitchFamily="34" charset="0"/>
                          <a:ea typeface="Calibri" panose="020F0502020204030204" pitchFamily="34" charset="0"/>
                          <a:cs typeface="Times New Roman" panose="02020603050405020304" pitchFamily="18" charset="0"/>
                        </a:rPr>
                        <a:t>p-Value</a:t>
                      </a:r>
                    </a:p>
                  </a:txBody>
                  <a:tcPr marL="68580" marR="68580" marT="0" marB="0" anchor="b">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19601"/>
                  </a:ext>
                </a:extLst>
              </a:tr>
              <a:tr h="0">
                <a:tc rowSpan="2">
                  <a:txBody>
                    <a:bodyPr/>
                    <a:lstStyle/>
                    <a:p>
                      <a:pPr marL="0" marR="0" lvl="0" indent="0" algn="r" defTabSz="457200" rtl="0" eaLnBrk="1" fontAlgn="auto" latinLnBrk="0" hangingPunct="1">
                        <a:lnSpc>
                          <a:spcPct val="107000"/>
                        </a:lnSpc>
                        <a:spcBef>
                          <a:spcPts val="0"/>
                        </a:spcBef>
                        <a:spcAft>
                          <a:spcPts val="0"/>
                        </a:spcAft>
                        <a:buClrTx/>
                        <a:buSzTx/>
                        <a:buFontTx/>
                        <a:buNone/>
                        <a:tabLst/>
                        <a:defRPr/>
                      </a:pPr>
                      <a:r>
                        <a:rPr lang="en-US" sz="1200" i="1" dirty="0">
                          <a:effectLst/>
                          <a:latin typeface="Calibri Light" panose="020F0302020204030204" pitchFamily="34" charset="0"/>
                          <a:ea typeface="Times New Roman" panose="02020603050405020304" pitchFamily="18" charset="0"/>
                          <a:cs typeface="Times New Roman" panose="02020603050405020304" pitchFamily="18" charset="0"/>
                        </a:rPr>
                        <a:t>Global MBF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R</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0.993</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0.997</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&lt; 0.0001</a:t>
                      </a:r>
                    </a:p>
                  </a:txBody>
                  <a:tcPr marL="68580" marR="68580" marT="0" marB="0" anchor="ctr">
                    <a:lnL>
                      <a:noFill/>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01944152"/>
                  </a:ext>
                </a:extLst>
              </a:tr>
              <a:tr h="0">
                <a:tc vMerge="1">
                  <a:txBody>
                    <a:bodyPr/>
                    <a:lstStyle/>
                    <a:p>
                      <a:pPr marL="0" marR="0" algn="r">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LOA</a:t>
                      </a: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-0.22</a:t>
                      </a:r>
                      <a:r>
                        <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0.22</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-0.12      0.15</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0.002</a:t>
                      </a:r>
                    </a:p>
                  </a:txBody>
                  <a:tcPr marL="68580" marR="68580" marT="0" marB="0" anchor="ctr">
                    <a:lnL>
                      <a:noFill/>
                    </a:lnL>
                    <a:lnR w="28575"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895353861"/>
                  </a:ext>
                </a:extLst>
              </a:tr>
              <a:tr h="0">
                <a:tc rowSpan="2">
                  <a:txBody>
                    <a:bodyPr/>
                    <a:lstStyle/>
                    <a:p>
                      <a:pPr marL="0" marR="0" lvl="0" indent="0" algn="r" defTabSz="457200" rtl="0" eaLnBrk="1" fontAlgn="auto" latinLnBrk="0" hangingPunct="1">
                        <a:lnSpc>
                          <a:spcPct val="107000"/>
                        </a:lnSpc>
                        <a:spcBef>
                          <a:spcPts val="0"/>
                        </a:spcBef>
                        <a:spcAft>
                          <a:spcPts val="0"/>
                        </a:spcAft>
                        <a:buClrTx/>
                        <a:buSzTx/>
                        <a:buFontTx/>
                        <a:buNone/>
                        <a:tabLst/>
                        <a:defRPr/>
                      </a:pPr>
                      <a:r>
                        <a:rPr lang="en-US" sz="1200" i="1" dirty="0">
                          <a:effectLst/>
                          <a:latin typeface="Calibri Light" panose="020F0302020204030204" pitchFamily="34" charset="0"/>
                          <a:ea typeface="Times New Roman" panose="02020603050405020304" pitchFamily="18" charset="0"/>
                          <a:cs typeface="Times New Roman" panose="02020603050405020304" pitchFamily="18" charset="0"/>
                        </a:rPr>
                        <a:t>Global MFR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r</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0.973</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0.993</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&lt; 0.0001</a:t>
                      </a:r>
                    </a:p>
                  </a:txBody>
                  <a:tcPr marL="68580" marR="68580" marT="0" marB="0" anchor="ctr">
                    <a:lnL>
                      <a:noFill/>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58590277"/>
                  </a:ext>
                </a:extLst>
              </a:tr>
              <a:tr h="0">
                <a:tc vMerge="1">
                  <a:txBody>
                    <a:bodyPr/>
                    <a:lstStyle/>
                    <a:p>
                      <a:pPr marL="0" marR="0" algn="r">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LOA</a:t>
                      </a: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-0.31      0.36</a:t>
                      </a: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-0.15      0.18</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&lt; 0.0001</a:t>
                      </a:r>
                    </a:p>
                  </a:txBody>
                  <a:tcPr marL="68580" marR="68580" marT="0" marB="0" anchor="ctr">
                    <a:lnL>
                      <a:noFill/>
                    </a:lnL>
                    <a:lnR w="28575"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436945158"/>
                  </a:ext>
                </a:extLst>
              </a:tr>
              <a:tr h="0">
                <a:tc rowSpan="2">
                  <a:txBody>
                    <a:bodyPr/>
                    <a:lstStyle/>
                    <a:p>
                      <a:pPr marL="0" marR="0" lvl="0" indent="0" algn="r" defTabSz="457200" rtl="0" eaLnBrk="1" fontAlgn="auto" latinLnBrk="0" hangingPunct="1">
                        <a:lnSpc>
                          <a:spcPct val="107000"/>
                        </a:lnSpc>
                        <a:spcBef>
                          <a:spcPts val="0"/>
                        </a:spcBef>
                        <a:spcAft>
                          <a:spcPts val="0"/>
                        </a:spcAft>
                        <a:buClrTx/>
                        <a:buSzTx/>
                        <a:buFontTx/>
                        <a:buNone/>
                        <a:tabLst/>
                        <a:defRPr/>
                      </a:pPr>
                      <a:r>
                        <a:rPr lang="en-US" sz="1200" i="1" kern="1200"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Vascular MBF</a:t>
                      </a:r>
                      <a:r>
                        <a:rPr lang="en-US" sz="1200" i="1" dirty="0">
                          <a:effectLst/>
                          <a:latin typeface="Calibri Light" panose="020F0302020204030204" pitchFamily="34" charset="0"/>
                          <a:ea typeface="Times New Roman" panose="02020603050405020304" pitchFamily="18"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r</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0.990</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0.996</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&lt; 0.0001</a:t>
                      </a:r>
                    </a:p>
                  </a:txBody>
                  <a:tcPr marL="68580" marR="68580" marT="0" marB="0" anchor="ctr">
                    <a:lnL>
                      <a:noFill/>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297310632"/>
                  </a:ext>
                </a:extLst>
              </a:tr>
              <a:tr h="0">
                <a:tc vMerge="1">
                  <a:txBody>
                    <a:bodyPr/>
                    <a:lstStyle/>
                    <a:p>
                      <a:pPr marL="0" marR="0" algn="r">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LOA</a:t>
                      </a: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-0.29      0.28</a:t>
                      </a: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-0.15      0.18</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&lt; 0.0001</a:t>
                      </a:r>
                    </a:p>
                  </a:txBody>
                  <a:tcPr marL="68580" marR="68580" marT="0" marB="0" anchor="ctr">
                    <a:lnL>
                      <a:noFill/>
                    </a:lnL>
                    <a:lnR w="28575"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276171686"/>
                  </a:ext>
                </a:extLst>
              </a:tr>
              <a:tr h="0">
                <a:tc rowSpan="2">
                  <a:txBody>
                    <a:bodyPr/>
                    <a:lstStyle/>
                    <a:p>
                      <a:pPr marL="0" marR="0" lvl="0" indent="0" algn="r" defTabSz="457200" rtl="0" eaLnBrk="1" fontAlgn="auto" latinLnBrk="0" hangingPunct="1">
                        <a:lnSpc>
                          <a:spcPct val="107000"/>
                        </a:lnSpc>
                        <a:spcBef>
                          <a:spcPts val="0"/>
                        </a:spcBef>
                        <a:spcAft>
                          <a:spcPts val="0"/>
                        </a:spcAft>
                        <a:buClrTx/>
                        <a:buSzTx/>
                        <a:buFontTx/>
                        <a:buNone/>
                        <a:tabLst/>
                        <a:defRPr/>
                      </a:pPr>
                      <a:r>
                        <a:rPr lang="en-US" sz="1200" i="1" dirty="0">
                          <a:effectLst/>
                          <a:latin typeface="Calibri Light" panose="020F0302020204030204" pitchFamily="34" charset="0"/>
                          <a:ea typeface="Times New Roman" panose="02020603050405020304" pitchFamily="18" charset="0"/>
                          <a:cs typeface="Times New Roman" panose="02020603050405020304" pitchFamily="18" charset="0"/>
                        </a:rPr>
                        <a:t>Vascular MFR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r</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0.960</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0.989</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&lt; 0.0001</a:t>
                      </a:r>
                    </a:p>
                  </a:txBody>
                  <a:tcPr marL="68580" marR="68580" marT="0" marB="0" anchor="ctr">
                    <a:lnL>
                      <a:noFill/>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120534586"/>
                  </a:ext>
                </a:extLst>
              </a:tr>
              <a:tr h="0">
                <a:tc vMerge="1">
                  <a:txBody>
                    <a:bodyPr/>
                    <a:lstStyle/>
                    <a:p>
                      <a:pPr marL="0" marR="0" algn="r">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LOA</a:t>
                      </a:r>
                    </a:p>
                  </a:txBody>
                  <a:tcPr marL="68580" marR="68580" marT="0" marB="0" anchor="ctr">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-0.38      0.43</a:t>
                      </a:r>
                    </a:p>
                  </a:txBody>
                  <a:tcPr marL="68580" marR="68580" marT="0" marB="0" anchor="ctr">
                    <a:lnL w="12700"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-0.19      0.22</a:t>
                      </a:r>
                    </a:p>
                  </a:txBody>
                  <a:tcPr marL="68580" marR="68580" marT="0" marB="0" anchor="ctr">
                    <a:lnL>
                      <a:noFill/>
                    </a:lnL>
                    <a:lnR>
                      <a:noFill/>
                    </a:lnR>
                    <a:lnT>
                      <a:noFill/>
                    </a:lnT>
                    <a:lnB w="28575"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&lt; 0.0001</a:t>
                      </a:r>
                    </a:p>
                  </a:txBody>
                  <a:tcPr marL="68580" marR="68580"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282576439"/>
                  </a:ext>
                </a:extLst>
              </a:tr>
            </a:tbl>
          </a:graphicData>
        </a:graphic>
      </p:graphicFrame>
      <p:sp>
        <p:nvSpPr>
          <p:cNvPr id="14" name="Rectangle 13">
            <a:extLst>
              <a:ext uri="{FF2B5EF4-FFF2-40B4-BE49-F238E27FC236}">
                <a16:creationId xmlns:a16="http://schemas.microsoft.com/office/drawing/2014/main" id="{5DA50C7D-DD4A-4A5C-B1E2-242837295D6A}"/>
              </a:ext>
            </a:extLst>
          </p:cNvPr>
          <p:cNvSpPr/>
          <p:nvPr/>
        </p:nvSpPr>
        <p:spPr>
          <a:xfrm>
            <a:off x="457200" y="1524000"/>
            <a:ext cx="3964858" cy="1384995"/>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Figure: Global MFR correlations between manual motion correction of uncorrected studies (a and b) and manual adjustments of automatic motion correction (c and d) from the two technologists. The shaded area on the correlation plots shows the 95% confidence interval of the linear regression.</a:t>
            </a:r>
            <a:endParaRPr lang="en-US" sz="1400" dirty="0"/>
          </a:p>
        </p:txBody>
      </p:sp>
    </p:spTree>
    <p:extLst>
      <p:ext uri="{BB962C8B-B14F-4D97-AF65-F5344CB8AC3E}">
        <p14:creationId xmlns:p14="http://schemas.microsoft.com/office/powerpoint/2010/main" val="218645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RESULTS</a:t>
            </a:r>
            <a:endParaRPr lang="en-US" sz="3600" dirty="0"/>
          </a:p>
        </p:txBody>
      </p:sp>
      <p:graphicFrame>
        <p:nvGraphicFramePr>
          <p:cNvPr id="3" name="Content Placeholder 2">
            <a:extLst>
              <a:ext uri="{FF2B5EF4-FFF2-40B4-BE49-F238E27FC236}">
                <a16:creationId xmlns:a16="http://schemas.microsoft.com/office/drawing/2014/main" id="{25615437-E347-4B3C-BE43-D90BF0506C95}"/>
              </a:ext>
            </a:extLst>
          </p:cNvPr>
          <p:cNvGraphicFramePr>
            <a:graphicFrameLocks noGrp="1"/>
          </p:cNvGraphicFramePr>
          <p:nvPr>
            <p:ph idx="1"/>
            <p:extLst>
              <p:ext uri="{D42A27DB-BD31-4B8C-83A1-F6EECF244321}">
                <p14:modId xmlns:p14="http://schemas.microsoft.com/office/powerpoint/2010/main" val="3682907577"/>
              </p:ext>
            </p:extLst>
          </p:nvPr>
        </p:nvGraphicFramePr>
        <p:xfrm>
          <a:off x="1600200" y="3941382"/>
          <a:ext cx="5943600" cy="1267397"/>
        </p:xfrm>
        <a:graphic>
          <a:graphicData uri="http://schemas.openxmlformats.org/drawingml/2006/table">
            <a:tbl>
              <a:tblPr firstRow="1" firstCol="1" bandRow="1"/>
              <a:tblGrid>
                <a:gridCol w="914400">
                  <a:extLst>
                    <a:ext uri="{9D8B030D-6E8A-4147-A177-3AD203B41FA5}">
                      <a16:colId xmlns:a16="http://schemas.microsoft.com/office/drawing/2014/main" val="1576441836"/>
                    </a:ext>
                  </a:extLst>
                </a:gridCol>
                <a:gridCol w="1714500">
                  <a:extLst>
                    <a:ext uri="{9D8B030D-6E8A-4147-A177-3AD203B41FA5}">
                      <a16:colId xmlns:a16="http://schemas.microsoft.com/office/drawing/2014/main" val="2407336252"/>
                    </a:ext>
                  </a:extLst>
                </a:gridCol>
                <a:gridCol w="2298700">
                  <a:extLst>
                    <a:ext uri="{9D8B030D-6E8A-4147-A177-3AD203B41FA5}">
                      <a16:colId xmlns:a16="http://schemas.microsoft.com/office/drawing/2014/main" val="1740520368"/>
                    </a:ext>
                  </a:extLst>
                </a:gridCol>
                <a:gridCol w="1016000">
                  <a:extLst>
                    <a:ext uri="{9D8B030D-6E8A-4147-A177-3AD203B41FA5}">
                      <a16:colId xmlns:a16="http://schemas.microsoft.com/office/drawing/2014/main" val="2417604932"/>
                    </a:ext>
                  </a:extLst>
                </a:gridCol>
              </a:tblGrid>
              <a:tr h="0">
                <a:tc gridSpan="4">
                  <a:txBody>
                    <a:bodyPr/>
                    <a:lstStyle/>
                    <a:p>
                      <a:pPr marL="0" marR="0" algn="l">
                        <a:lnSpc>
                          <a:spcPct val="107000"/>
                        </a:lnSpc>
                        <a:spcBef>
                          <a:spcPts val="0"/>
                        </a:spcBef>
                        <a:spcAft>
                          <a:spcPts val="0"/>
                        </a:spcAft>
                      </a:pPr>
                      <a:r>
                        <a:rPr lang="en-US" sz="1100" b="1"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Average time to correct for motion, in </a:t>
                      </a:r>
                      <a:r>
                        <a:rPr lang="en-US" sz="1100" b="1" kern="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minutes:seconds</a:t>
                      </a:r>
                      <a:r>
                        <a:rPr lang="en-US" sz="1100" b="1"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for the two technologists</a:t>
                      </a:r>
                    </a:p>
                  </a:txBody>
                  <a:tcPr marL="68580" marR="68580"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hMerge="1">
                  <a:txBody>
                    <a:bodyPr/>
                    <a:lstStyle/>
                    <a:p>
                      <a:pPr marL="0" marR="0">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FFFFFF"/>
                    </a:solidFill>
                  </a:tcPr>
                </a:tc>
                <a:tc hMerge="1">
                  <a:txBody>
                    <a:bodyPr/>
                    <a:lstStyle/>
                    <a:p>
                      <a:pPr marL="0" marR="0">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hMerge="1">
                  <a:txBody>
                    <a:bodyPr/>
                    <a:lstStyle/>
                    <a:p>
                      <a:pPr marL="0" marR="0">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267874026"/>
                  </a:ext>
                </a:extLst>
              </a:tr>
              <a:tr h="0">
                <a:tc>
                  <a:txBody>
                    <a:bodyPr/>
                    <a:lstStyle/>
                    <a:p>
                      <a:pPr marL="0" marR="0" algn="l">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Manual Motion Correction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Manual Adjustment of Automatic Motion Correction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p-Value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25757158"/>
                  </a:ext>
                </a:extLst>
              </a:tr>
              <a:tr h="0">
                <a:tc>
                  <a:txBody>
                    <a:bodyPr/>
                    <a:lstStyle/>
                    <a:p>
                      <a:pPr marL="0" marR="0" algn="r">
                        <a:lnSpc>
                          <a:spcPct val="107000"/>
                        </a:lnSpc>
                        <a:spcBef>
                          <a:spcPts val="0"/>
                        </a:spcBef>
                        <a:spcAft>
                          <a:spcPts val="0"/>
                        </a:spcAft>
                      </a:pPr>
                      <a:r>
                        <a:rPr lang="en-US"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Combined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5:21 ± 3:12</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4:21 ± 1:58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a:noFill/>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0.001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4189442265"/>
                  </a:ext>
                </a:extLst>
              </a:tr>
              <a:tr h="0">
                <a:tc>
                  <a:txBody>
                    <a:bodyPr/>
                    <a:lstStyle/>
                    <a:p>
                      <a:pPr marL="0" marR="0" algn="r">
                        <a:lnSpc>
                          <a:spcPct val="107000"/>
                        </a:lnSpc>
                        <a:spcBef>
                          <a:spcPts val="0"/>
                        </a:spcBef>
                        <a:spcAft>
                          <a:spcPts val="0"/>
                        </a:spcAft>
                      </a:pPr>
                      <a:r>
                        <a:rPr lang="en-US"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CNMT 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FFFFFF"/>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5:01 </a:t>
                      </a: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4:21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4:03 </a:t>
                      </a: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1:48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0.08</a:t>
                      </a:r>
                    </a:p>
                  </a:txBody>
                  <a:tcPr marL="68580" marR="68580" marT="0" marB="0" anchor="ctr">
                    <a:lnL>
                      <a:noFill/>
                    </a:lnL>
                    <a:lnR w="28575"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693985704"/>
                  </a:ext>
                </a:extLst>
              </a:tr>
              <a:tr h="0">
                <a:tc>
                  <a:txBody>
                    <a:bodyPr/>
                    <a:lstStyle/>
                    <a:p>
                      <a:pPr marL="0" marR="0" algn="r">
                        <a:lnSpc>
                          <a:spcPct val="107000"/>
                        </a:lnSpc>
                        <a:spcBef>
                          <a:spcPts val="0"/>
                        </a:spcBef>
                        <a:spcAft>
                          <a:spcPts val="0"/>
                        </a:spcAft>
                      </a:pPr>
                      <a:r>
                        <a:rPr lang="en-US" sz="1400"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CNMT 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5:35 ± 1:49</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4:30 ± 1:45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28575" cap="flat" cmpd="sng" algn="ctr">
                      <a:solidFill>
                        <a:schemeClr val="tx1"/>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0.0001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216011746"/>
                  </a:ext>
                </a:extLst>
              </a:tr>
            </a:tbl>
          </a:graphicData>
        </a:graphic>
      </p:graphicFrame>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graphicFrame>
        <p:nvGraphicFramePr>
          <p:cNvPr id="9" name="Table 8">
            <a:extLst>
              <a:ext uri="{FF2B5EF4-FFF2-40B4-BE49-F238E27FC236}">
                <a16:creationId xmlns:a16="http://schemas.microsoft.com/office/drawing/2014/main" id="{50A11412-32E6-4E6D-A0C4-21E76880DF6B}"/>
              </a:ext>
            </a:extLst>
          </p:cNvPr>
          <p:cNvGraphicFramePr>
            <a:graphicFrameLocks noGrp="1"/>
          </p:cNvGraphicFramePr>
          <p:nvPr>
            <p:extLst>
              <p:ext uri="{D42A27DB-BD31-4B8C-83A1-F6EECF244321}">
                <p14:modId xmlns:p14="http://schemas.microsoft.com/office/powerpoint/2010/main" val="562654597"/>
              </p:ext>
            </p:extLst>
          </p:nvPr>
        </p:nvGraphicFramePr>
        <p:xfrm>
          <a:off x="1237420" y="1917319"/>
          <a:ext cx="6669160" cy="1511681"/>
        </p:xfrm>
        <a:graphic>
          <a:graphicData uri="http://schemas.openxmlformats.org/drawingml/2006/table">
            <a:tbl>
              <a:tblPr firstRow="1" firstCol="1" bandRow="1"/>
              <a:tblGrid>
                <a:gridCol w="679944">
                  <a:extLst>
                    <a:ext uri="{9D8B030D-6E8A-4147-A177-3AD203B41FA5}">
                      <a16:colId xmlns:a16="http://schemas.microsoft.com/office/drawing/2014/main" val="3830942480"/>
                    </a:ext>
                  </a:extLst>
                </a:gridCol>
                <a:gridCol w="679944">
                  <a:extLst>
                    <a:ext uri="{9D8B030D-6E8A-4147-A177-3AD203B41FA5}">
                      <a16:colId xmlns:a16="http://schemas.microsoft.com/office/drawing/2014/main" val="1866076174"/>
                    </a:ext>
                  </a:extLst>
                </a:gridCol>
                <a:gridCol w="944920">
                  <a:extLst>
                    <a:ext uri="{9D8B030D-6E8A-4147-A177-3AD203B41FA5}">
                      <a16:colId xmlns:a16="http://schemas.microsoft.com/office/drawing/2014/main" val="3104470137"/>
                    </a:ext>
                  </a:extLst>
                </a:gridCol>
                <a:gridCol w="969856">
                  <a:extLst>
                    <a:ext uri="{9D8B030D-6E8A-4147-A177-3AD203B41FA5}">
                      <a16:colId xmlns:a16="http://schemas.microsoft.com/office/drawing/2014/main" val="3217001289"/>
                    </a:ext>
                  </a:extLst>
                </a:gridCol>
                <a:gridCol w="727392">
                  <a:extLst>
                    <a:ext uri="{9D8B030D-6E8A-4147-A177-3AD203B41FA5}">
                      <a16:colId xmlns:a16="http://schemas.microsoft.com/office/drawing/2014/main" val="1209790896"/>
                    </a:ext>
                  </a:extLst>
                </a:gridCol>
                <a:gridCol w="969856">
                  <a:extLst>
                    <a:ext uri="{9D8B030D-6E8A-4147-A177-3AD203B41FA5}">
                      <a16:colId xmlns:a16="http://schemas.microsoft.com/office/drawing/2014/main" val="687770231"/>
                    </a:ext>
                  </a:extLst>
                </a:gridCol>
                <a:gridCol w="969856">
                  <a:extLst>
                    <a:ext uri="{9D8B030D-6E8A-4147-A177-3AD203B41FA5}">
                      <a16:colId xmlns:a16="http://schemas.microsoft.com/office/drawing/2014/main" val="12985157"/>
                    </a:ext>
                  </a:extLst>
                </a:gridCol>
                <a:gridCol w="727392">
                  <a:extLst>
                    <a:ext uri="{9D8B030D-6E8A-4147-A177-3AD203B41FA5}">
                      <a16:colId xmlns:a16="http://schemas.microsoft.com/office/drawing/2014/main" val="850409837"/>
                    </a:ext>
                  </a:extLst>
                </a:gridCol>
              </a:tblGrid>
              <a:tr h="202565">
                <a:tc gridSpan="8">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Number of frames shifted by more than 3 mm by the technologists</a:t>
                      </a:r>
                      <a:endParaRPr lang="en-US" sz="11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solidFill>
                      <a:srgbClr val="FFFFFF"/>
                    </a:solidFill>
                  </a:tcPr>
                </a:tc>
                <a:tc hMerge="1">
                  <a:txBody>
                    <a:bodyPr/>
                    <a:lstStyle/>
                    <a:p>
                      <a:pPr marL="0" marR="0" algn="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pPr marL="0" marR="0" algn="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86415779"/>
                  </a:ext>
                </a:extLst>
              </a:tr>
              <a:tr h="202565">
                <a:tc>
                  <a:txBody>
                    <a:bodyPr/>
                    <a:lstStyle/>
                    <a:p>
                      <a:pPr marL="0" marR="0" algn="r">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r">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gridSpan="3">
                  <a:txBody>
                    <a:bodyPr/>
                    <a:lstStyle/>
                    <a:p>
                      <a:pPr marL="0" marR="0" algn="r">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Blood Pool Phase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gridSpan="3">
                  <a:txBody>
                    <a:bodyPr/>
                    <a:lstStyle/>
                    <a:p>
                      <a:pPr marL="0" marR="0" algn="r">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Tissue Phase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83602244"/>
                  </a:ext>
                </a:extLst>
              </a:tr>
              <a:tr h="202565">
                <a:tc>
                  <a:txBody>
                    <a:bodyPr/>
                    <a:lstStyle/>
                    <a:p>
                      <a:pPr marL="0" marR="0" algn="l">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Manual</a:t>
                      </a: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Auto</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p-Value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Manual</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Auto</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p-Value</a:t>
                      </a:r>
                    </a:p>
                  </a:txBody>
                  <a:tcPr marL="68580" marR="68580" marT="0" marB="0" anchor="ctr">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351144"/>
                  </a:ext>
                </a:extLst>
              </a:tr>
              <a:tr h="202565">
                <a:tc>
                  <a:txBody>
                    <a:bodyPr/>
                    <a:lstStyle/>
                    <a:p>
                      <a:pPr marL="0" marR="0" algn="r">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Rest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CNMT1</a:t>
                      </a:r>
                    </a:p>
                  </a:txBody>
                  <a:tcPr marL="68580" marR="6858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3.95 ± 3.13</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2.17 ± 2.31</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&lt;0.0001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0.42 ± 1.33</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0.44 ± 1.53</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0.80</a:t>
                      </a:r>
                    </a:p>
                  </a:txBody>
                  <a:tcPr marL="68580" marR="68580" marT="0" marB="0" anchor="ctr">
                    <a:lnL>
                      <a:noFill/>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97046229"/>
                  </a:ext>
                </a:extLst>
              </a:tr>
              <a:tr h="202565">
                <a:tc>
                  <a:txBody>
                    <a:bodyPr/>
                    <a:lstStyle/>
                    <a:p>
                      <a:pPr marL="0" marR="0" algn="r">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CNMT2</a:t>
                      </a:r>
                    </a:p>
                  </a:txBody>
                  <a:tcPr marL="68580" marR="6858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4.13 ± 3.71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1.49 ± 2.68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F2F2F2"/>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&lt;0.0001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1.48 ± 3.08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F2F2F2"/>
                    </a:solidFill>
                  </a:tcPr>
                </a:tc>
                <a:tc>
                  <a:txBody>
                    <a:bodyPr/>
                    <a:lstStyle/>
                    <a:p>
                      <a:pPr marL="0" marR="0">
                        <a:lnSpc>
                          <a:spcPct val="107000"/>
                        </a:lnSpc>
                        <a:spcBef>
                          <a:spcPts val="0"/>
                        </a:spcBef>
                        <a:spcAft>
                          <a:spcPts val="0"/>
                        </a:spcAft>
                      </a:pPr>
                      <a:r>
                        <a:rPr lang="en-US"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 ± 3.23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F2F2F2"/>
                    </a:solidFill>
                  </a:tcPr>
                </a:tc>
                <a:tc>
                  <a:txBody>
                    <a:bodyPr/>
                    <a:lstStyle/>
                    <a:p>
                      <a:pPr marL="0" marR="0">
                        <a:lnSpc>
                          <a:spcPct val="107000"/>
                        </a:lnSpc>
                        <a:spcBef>
                          <a:spcPts val="0"/>
                        </a:spcBef>
                        <a:spcAft>
                          <a:spcPts val="0"/>
                        </a:spcAft>
                      </a:pPr>
                      <a:r>
                        <a:rPr lang="en-US"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0.87</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28575" cap="flat" cmpd="sng" algn="ctr">
                      <a:solidFill>
                        <a:schemeClr val="tx1"/>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58314442"/>
                  </a:ext>
                </a:extLst>
              </a:tr>
              <a:tr h="202565">
                <a:tc>
                  <a:txBody>
                    <a:bodyPr/>
                    <a:lstStyle/>
                    <a:p>
                      <a:pPr marL="0" marR="0" algn="r">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Stress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CNMT1</a:t>
                      </a:r>
                    </a:p>
                  </a:txBody>
                  <a:tcPr marL="68580" marR="6858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5.27 ± 3.93</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2.10 ± 2.68</a:t>
                      </a:r>
                    </a:p>
                  </a:txBody>
                  <a:tcPr marL="68580" marR="68580" marT="0" marB="0" anchor="ctr">
                    <a:lnL>
                      <a:noFill/>
                    </a:lnL>
                    <a:lnR>
                      <a:noFill/>
                    </a:lnR>
                    <a:lnT>
                      <a:noFill/>
                    </a:lnT>
                    <a:lnB>
                      <a:noFill/>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&lt;0.0001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0.72 ± 1.58</a:t>
                      </a:r>
                    </a:p>
                  </a:txBody>
                  <a:tcPr marL="68580" marR="68580" marT="0" marB="0" anchor="ctr">
                    <a:lnL>
                      <a:noFill/>
                    </a:lnL>
                    <a:lnR>
                      <a:noFill/>
                    </a:lnR>
                    <a:lnT>
                      <a:noFill/>
                    </a:lnT>
                    <a:lnB>
                      <a:noFill/>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0.40 ± 1.61</a:t>
                      </a:r>
                    </a:p>
                  </a:txBody>
                  <a:tcPr marL="68580" marR="68580" marT="0" marB="0" anchor="ctr">
                    <a:lnL>
                      <a:noFill/>
                    </a:lnL>
                    <a:lnR>
                      <a:noFill/>
                    </a:lnR>
                    <a:lnT>
                      <a:noFill/>
                    </a:lnT>
                    <a:lnB>
                      <a:noFill/>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0.01</a:t>
                      </a:r>
                    </a:p>
                  </a:txBody>
                  <a:tcPr marL="68580" marR="68580" marT="0" marB="0" anchor="ctr">
                    <a:lnL>
                      <a:noFill/>
                    </a:lnL>
                    <a:lnR w="28575"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978798293"/>
                  </a:ext>
                </a:extLst>
              </a:tr>
              <a:tr h="202565">
                <a:tc>
                  <a:txBody>
                    <a:bodyPr/>
                    <a:lstStyle/>
                    <a:p>
                      <a:pPr marL="0" marR="0" algn="r">
                        <a:lnSpc>
                          <a:spcPct val="107000"/>
                        </a:lnSpc>
                        <a:spcBef>
                          <a:spcPts val="0"/>
                        </a:spcBef>
                        <a:spcAft>
                          <a:spcPts val="0"/>
                        </a:spcAft>
                      </a:pPr>
                      <a:r>
                        <a:rPr lang="en-US" sz="1400" i="1"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marL="0" marR="0" algn="r">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CNMT2</a:t>
                      </a:r>
                    </a:p>
                  </a:txBody>
                  <a:tcPr marL="68580" marR="6858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6.89 ± 5.26</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1.92 ± 3.19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28575" cap="flat" cmpd="sng" algn="ctr">
                      <a:solidFill>
                        <a:schemeClr val="tx1"/>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&lt;0.0001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28575" cap="flat" cmpd="sng" algn="ctr">
                      <a:solidFill>
                        <a:schemeClr val="tx1"/>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1.95 ± 3.30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28575" cap="flat" cmpd="sng" algn="ctr">
                      <a:solidFill>
                        <a:schemeClr val="tx1"/>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1.32 ± 2.96</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28575" cap="flat" cmpd="sng" algn="ctr">
                      <a:solidFill>
                        <a:schemeClr val="tx1"/>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0.002</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88284738"/>
                  </a:ext>
                </a:extLst>
              </a:tr>
            </a:tbl>
          </a:graphicData>
        </a:graphic>
      </p:graphicFrame>
    </p:spTree>
    <p:extLst>
      <p:ext uri="{BB962C8B-B14F-4D97-AF65-F5344CB8AC3E}">
        <p14:creationId xmlns:p14="http://schemas.microsoft.com/office/powerpoint/2010/main" val="1176960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CONCLUSIONS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0" indent="0">
              <a:buNone/>
            </a:pPr>
            <a:r>
              <a:rPr lang="en-US" altLang="en-US" sz="2400" dirty="0"/>
              <a:t>1- A randomized controlled trial was performed to analyze the effect of automatic motion correction on the variability in dynamic motion correction between users</a:t>
            </a:r>
          </a:p>
          <a:p>
            <a:pPr marL="0" indent="0">
              <a:buNone/>
            </a:pPr>
            <a:r>
              <a:rPr lang="en-US" altLang="en-US" sz="2400" dirty="0"/>
              <a:t>2- The results demonstrate significant improvement in limits of agreement between the two users</a:t>
            </a:r>
          </a:p>
          <a:p>
            <a:pPr marL="0" indent="0">
              <a:buNone/>
            </a:pPr>
            <a:r>
              <a:rPr lang="en-US" altLang="en-US" sz="2400" dirty="0"/>
              <a:t>3- The use of the algorithm also results in a modest reduction in processing time</a:t>
            </a:r>
          </a:p>
          <a:p>
            <a:pPr marL="0" indent="0">
              <a:buNone/>
            </a:pPr>
            <a:r>
              <a:rPr lang="en-US" altLang="en-US" sz="2400" dirty="0"/>
              <a:t>4- The </a:t>
            </a:r>
            <a:r>
              <a:rPr lang="en-US" altLang="en-US" sz="2400"/>
              <a:t>algorithm can also </a:t>
            </a:r>
            <a:r>
              <a:rPr lang="en-US" altLang="en-US" sz="2400" dirty="0"/>
              <a:t>be used with no user input to remove user variability while maintaining accurate quantification of MBF and MFR</a:t>
            </a:r>
          </a:p>
          <a:p>
            <a:pPr marL="0" indent="0">
              <a:buNone/>
            </a:pPr>
            <a:endParaRPr lang="en-US" altLang="en-US" sz="24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25456598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2045"/>
  <p:tag name="AS_OS" val="Microsoft Windows NT 6.1.7601 Service Pack 1"/>
  <p:tag name="AS_RELEASE_DATE" val="2011.04.04"/>
  <p:tag name="AS_VERSION" val="5.1.0.0"/>
  <p:tag name="AS_TITLE" val="Aspose.Slides for .NET"/>
</p:tagLst>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TotalTime>
  <Words>706</Words>
  <Application>Microsoft Office PowerPoint</Application>
  <PresentationFormat>On-screen Show (4:3)</PresentationFormat>
  <Paragraphs>138</Paragraphs>
  <Slides>6</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vt:i4>
      </vt:variant>
    </vt:vector>
  </HeadingPairs>
  <TitlesOfParts>
    <vt:vector size="15" baseType="lpstr">
      <vt:lpstr>Arial</vt:lpstr>
      <vt:lpstr>Arial Narrow</vt:lpstr>
      <vt:lpstr>Calibri</vt:lpstr>
      <vt:lpstr>Calibri Light</vt:lpstr>
      <vt:lpstr>SsykbnAdvPTimes</vt:lpstr>
      <vt:lpstr>Times New Roman</vt:lpstr>
      <vt:lpstr>2_Office Theme</vt:lpstr>
      <vt:lpstr>Custom Design</vt:lpstr>
      <vt:lpstr>1_Custom Design</vt:lpstr>
      <vt:lpstr>Reducing motion-correction-induced variability in 82rubidium myocardial blood flow quantification</vt:lpstr>
      <vt:lpstr>BACKGROUND</vt:lpstr>
      <vt:lpstr>METHODS</vt:lpstr>
      <vt:lpstr>RESULTS</vt:lpstr>
      <vt:lpstr>RESULTS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Holly Auten</dc:creator>
  <cp:lastModifiedBy>Alexis Poitrasson-Rivière</cp:lastModifiedBy>
  <cp:revision>109</cp:revision>
  <dcterms:created xsi:type="dcterms:W3CDTF">2011-04-18T21:44:13Z</dcterms:created>
  <dcterms:modified xsi:type="dcterms:W3CDTF">2019-07-09T14:21:06Z</dcterms:modified>
</cp:coreProperties>
</file>