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7" r:id="rId3"/>
    <p:sldMasterId id="2147483659" r:id="rId4"/>
    <p:sldMasterId id="2147483661" r:id="rId5"/>
  </p:sldMasterIdLst>
  <p:notesMasterIdLst>
    <p:notesMasterId r:id="rId17"/>
  </p:notesMasterIdLst>
  <p:handoutMasterIdLst>
    <p:handoutMasterId r:id="rId18"/>
  </p:handoutMasterIdLst>
  <p:sldIdLst>
    <p:sldId id="260" r:id="rId6"/>
    <p:sldId id="262" r:id="rId7"/>
    <p:sldId id="263" r:id="rId8"/>
    <p:sldId id="264" r:id="rId9"/>
    <p:sldId id="271" r:id="rId10"/>
    <p:sldId id="265" r:id="rId11"/>
    <p:sldId id="272" r:id="rId12"/>
    <p:sldId id="273" r:id="rId13"/>
    <p:sldId id="266" r:id="rId14"/>
    <p:sldId id="269" r:id="rId15"/>
    <p:sldId id="270"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58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6"/>
    <p:restoredTop sz="94674"/>
  </p:normalViewPr>
  <p:slideViewPr>
    <p:cSldViewPr snapToGrid="0" showGuides="1">
      <p:cViewPr varScale="1">
        <p:scale>
          <a:sx n="138" d="100"/>
          <a:sy n="138" d="100"/>
        </p:scale>
        <p:origin x="192" y="616"/>
      </p:cViewPr>
      <p:guideLst>
        <p:guide orient="horz" pos="1620"/>
        <p:guide pos="2880"/>
      </p:guideLst>
    </p:cSldViewPr>
  </p:slideViewPr>
  <p:notesTextViewPr>
    <p:cViewPr>
      <p:scale>
        <a:sx n="1" d="1"/>
        <a:sy n="1" d="1"/>
      </p:scale>
      <p:origin x="0" y="0"/>
    </p:cViewPr>
  </p:notesTextViewPr>
  <p:notesViewPr>
    <p:cSldViewPr snapToGrid="0" showGuides="1">
      <p:cViewPr varScale="1">
        <p:scale>
          <a:sx n="83" d="100"/>
          <a:sy n="83" d="100"/>
        </p:scale>
        <p:origin x="-29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639FB0-39F5-41DC-A730-340B093679A6}" type="datetimeFigureOut">
              <a:rPr lang="en-GB" smtClean="0"/>
              <a:t>17/01/2020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4F330C-850E-4FAD-93BC-E73DCB05A9F5}" type="slidenum">
              <a:rPr lang="en-GB" smtClean="0"/>
              <a:t>‹N›</a:t>
            </a:fld>
            <a:endParaRPr lang="en-GB"/>
          </a:p>
        </p:txBody>
      </p:sp>
    </p:spTree>
    <p:extLst>
      <p:ext uri="{BB962C8B-B14F-4D97-AF65-F5344CB8AC3E}">
        <p14:creationId xmlns:p14="http://schemas.microsoft.com/office/powerpoint/2010/main" val="762991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3934EE-7861-4237-B38A-3686382B821B}" type="datetimeFigureOut">
              <a:rPr lang="en-GB" smtClean="0"/>
              <a:t>17/01/2020</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9B95CF-6F46-4D8B-9098-48A8CA4753EE}" type="slidenum">
              <a:rPr lang="en-GB" smtClean="0"/>
              <a:t>‹N›</a:t>
            </a:fld>
            <a:endParaRPr lang="en-GB"/>
          </a:p>
        </p:txBody>
      </p:sp>
    </p:spTree>
    <p:extLst>
      <p:ext uri="{BB962C8B-B14F-4D97-AF65-F5344CB8AC3E}">
        <p14:creationId xmlns:p14="http://schemas.microsoft.com/office/powerpoint/2010/main" val="103071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E9B95CF-6F46-4D8B-9098-48A8CA4753EE}" type="slidenum">
              <a:rPr lang="en-GB" smtClean="0"/>
              <a:t>7</a:t>
            </a:fld>
            <a:endParaRPr lang="en-GB"/>
          </a:p>
        </p:txBody>
      </p:sp>
    </p:spTree>
    <p:extLst>
      <p:ext uri="{BB962C8B-B14F-4D97-AF65-F5344CB8AC3E}">
        <p14:creationId xmlns:p14="http://schemas.microsoft.com/office/powerpoint/2010/main" val="2836275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E9B95CF-6F46-4D8B-9098-48A8CA4753EE}" type="slidenum">
              <a:rPr lang="en-GB" smtClean="0"/>
              <a:t>8</a:t>
            </a:fld>
            <a:endParaRPr lang="en-GB"/>
          </a:p>
        </p:txBody>
      </p:sp>
    </p:spTree>
    <p:extLst>
      <p:ext uri="{BB962C8B-B14F-4D97-AF65-F5344CB8AC3E}">
        <p14:creationId xmlns:p14="http://schemas.microsoft.com/office/powerpoint/2010/main" val="127410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cover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15616" y="3507854"/>
            <a:ext cx="6120680" cy="360040"/>
          </a:xfrm>
        </p:spPr>
        <p:txBody>
          <a:bodyPr tIns="0" bIns="0" anchor="ctr"/>
          <a:lstStyle>
            <a:lvl1pPr marL="95250" indent="0">
              <a:defRPr baseline="0"/>
            </a:lvl1pPr>
          </a:lstStyle>
          <a:p>
            <a:r>
              <a:rPr lang="en-US" dirty="0"/>
              <a:t>Article Title</a:t>
            </a:r>
            <a:endParaRPr lang="en-GB" dirty="0"/>
          </a:p>
        </p:txBody>
      </p:sp>
      <p:sp>
        <p:nvSpPr>
          <p:cNvPr id="6" name="Text Placeholder 5"/>
          <p:cNvSpPr>
            <a:spLocks noGrp="1"/>
          </p:cNvSpPr>
          <p:nvPr>
            <p:ph type="body" sz="quarter" idx="10" hasCustomPrompt="1"/>
          </p:nvPr>
        </p:nvSpPr>
        <p:spPr>
          <a:xfrm>
            <a:off x="1115616" y="4515966"/>
            <a:ext cx="6119812" cy="287338"/>
          </a:xfrm>
        </p:spPr>
        <p:txBody>
          <a:bodyPr anchor="ctr">
            <a:normAutofit/>
          </a:bodyPr>
          <a:lstStyle>
            <a:lvl1pPr marL="0" indent="0">
              <a:buNone/>
              <a:defRPr sz="1200">
                <a:solidFill>
                  <a:srgbClr val="E1586E"/>
                </a:solidFill>
              </a:defRPr>
            </a:lvl1pPr>
          </a:lstStyle>
          <a:p>
            <a:pPr lvl="0"/>
            <a:r>
              <a:rPr lang="en-US" dirty="0"/>
              <a:t>Article Reference</a:t>
            </a:r>
            <a:endParaRPr lang="en-GB" dirty="0"/>
          </a:p>
        </p:txBody>
      </p:sp>
      <p:sp>
        <p:nvSpPr>
          <p:cNvPr id="8" name="Text Placeholder 7"/>
          <p:cNvSpPr>
            <a:spLocks noGrp="1"/>
          </p:cNvSpPr>
          <p:nvPr>
            <p:ph type="body" sz="quarter" idx="11" hasCustomPrompt="1"/>
          </p:nvPr>
        </p:nvSpPr>
        <p:spPr>
          <a:xfrm>
            <a:off x="1115616" y="4011910"/>
            <a:ext cx="6119812" cy="360363"/>
          </a:xfrm>
        </p:spPr>
        <p:txBody>
          <a:bodyPr anchor="ctr">
            <a:normAutofit/>
          </a:bodyPr>
          <a:lstStyle>
            <a:lvl1pPr marL="0" indent="0">
              <a:buNone/>
              <a:defRPr sz="1200" baseline="0"/>
            </a:lvl1pPr>
          </a:lstStyle>
          <a:p>
            <a:pPr lvl="0"/>
            <a:r>
              <a:rPr lang="en-GB" dirty="0"/>
              <a:t>Month and year of presentation (e.g. ‘October 2017’)</a:t>
            </a:r>
          </a:p>
        </p:txBody>
      </p:sp>
    </p:spTree>
    <p:extLst>
      <p:ext uri="{BB962C8B-B14F-4D97-AF65-F5344CB8AC3E}">
        <p14:creationId xmlns:p14="http://schemas.microsoft.com/office/powerpoint/2010/main" val="289062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divider without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Picture Placeholder 4"/>
          <p:cNvSpPr>
            <a:spLocks noGrp="1"/>
          </p:cNvSpPr>
          <p:nvPr>
            <p:ph type="pic" sz="quarter" idx="11"/>
          </p:nvPr>
        </p:nvSpPr>
        <p:spPr>
          <a:xfrm>
            <a:off x="251520" y="1296000"/>
            <a:ext cx="8640000" cy="3312000"/>
          </a:xfrm>
          <a:noFill/>
        </p:spPr>
        <p:txBody>
          <a:bodyPr/>
          <a:lstStyle/>
          <a:p>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‹N›</a:t>
            </a:fld>
            <a:endParaRPr lang="en-GB" dirty="0"/>
          </a:p>
        </p:txBody>
      </p:sp>
    </p:spTree>
    <p:extLst>
      <p:ext uri="{BB962C8B-B14F-4D97-AF65-F5344CB8AC3E}">
        <p14:creationId xmlns:p14="http://schemas.microsoft.com/office/powerpoint/2010/main" val="195894090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4"/>
            <a:ext cx="6552728" cy="1069232"/>
          </a:xfrm>
        </p:spPr>
        <p:txBody>
          <a:bodyPr>
            <a:normAutofit/>
          </a:bodyPr>
          <a:lstStyle>
            <a:lvl1pPr>
              <a:defRPr sz="3200"/>
            </a:lvl1pPr>
          </a:lstStyle>
          <a:p>
            <a:r>
              <a:rPr lang="en-US" dirty="0"/>
              <a:t>Click to edit Master title style</a:t>
            </a:r>
            <a:endParaRPr lang="en-GB" dirty="0"/>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‹N›</a:t>
            </a:fld>
            <a:endParaRPr lang="en-GB" dirty="0"/>
          </a:p>
        </p:txBody>
      </p:sp>
      <p:sp>
        <p:nvSpPr>
          <p:cNvPr id="6" name="Content Placeholder 5"/>
          <p:cNvSpPr>
            <a:spLocks noGrp="1"/>
          </p:cNvSpPr>
          <p:nvPr>
            <p:ph sz="quarter" idx="12"/>
          </p:nvPr>
        </p:nvSpPr>
        <p:spPr>
          <a:xfrm>
            <a:off x="971550" y="1419224"/>
            <a:ext cx="6553200" cy="29527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00317801"/>
      </p:ext>
    </p:extLst>
  </p:cSld>
  <p:clrMapOvr>
    <a:masterClrMapping/>
  </p:clrMapOvr>
  <p:transition spd="med">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content 2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r>
              <a:rPr lang="en-GB" dirty="0"/>
              <a:t>Article Reference</a:t>
            </a:r>
          </a:p>
        </p:txBody>
      </p:sp>
      <p:sp>
        <p:nvSpPr>
          <p:cNvPr id="5" name="Slide Number Placeholder 4"/>
          <p:cNvSpPr>
            <a:spLocks noGrp="1"/>
          </p:cNvSpPr>
          <p:nvPr>
            <p:ph type="sldNum" sz="quarter" idx="12"/>
          </p:nvPr>
        </p:nvSpPr>
        <p:spPr/>
        <p:txBody>
          <a:bodyPr/>
          <a:lstStyle/>
          <a:p>
            <a:fld id="{20C15474-9A8A-469E-9DC0-A1D69AB524A6}" type="slidenum">
              <a:rPr lang="en-GB" smtClean="0"/>
              <a:t>‹N›</a:t>
            </a:fld>
            <a:endParaRPr lang="en-GB" dirty="0"/>
          </a:p>
        </p:txBody>
      </p:sp>
      <p:sp>
        <p:nvSpPr>
          <p:cNvPr id="7" name="Content Placeholder 6"/>
          <p:cNvSpPr>
            <a:spLocks noGrp="1"/>
          </p:cNvSpPr>
          <p:nvPr>
            <p:ph sz="quarter" idx="13"/>
          </p:nvPr>
        </p:nvSpPr>
        <p:spPr>
          <a:xfrm>
            <a:off x="972000"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8"/>
          <p:cNvSpPr>
            <a:spLocks noGrp="1"/>
          </p:cNvSpPr>
          <p:nvPr>
            <p:ph sz="quarter" idx="14"/>
          </p:nvPr>
        </p:nvSpPr>
        <p:spPr>
          <a:xfrm>
            <a:off x="4716016"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00130570"/>
      </p:ext>
    </p:extLst>
  </p:cSld>
  <p:clrMapOvr>
    <a:masterClrMapping/>
  </p:clrMapOvr>
  <p:transition spd="med">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‹N›</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668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16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66160143"/>
      </p:ext>
    </p:extLst>
  </p:cSld>
  <p:clrMapOvr>
    <a:masterClrMapping/>
  </p:clrMapOvr>
  <p:transition spd="med">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‹N›</a:t>
            </a:fld>
            <a:endParaRPr lang="en-GB" dirty="0"/>
          </a:p>
        </p:txBody>
      </p:sp>
      <p:sp>
        <p:nvSpPr>
          <p:cNvPr id="6" name="Content Placeholder 5"/>
          <p:cNvSpPr>
            <a:spLocks noGrp="1"/>
          </p:cNvSpPr>
          <p:nvPr>
            <p:ph sz="quarter" idx="12"/>
          </p:nvPr>
        </p:nvSpPr>
        <p:spPr>
          <a:xfrm>
            <a:off x="971550"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43336"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5377"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Picture Placeholder 6"/>
          <p:cNvSpPr>
            <a:spLocks noGrp="1"/>
          </p:cNvSpPr>
          <p:nvPr>
            <p:ph type="pic" sz="quarter" idx="15"/>
          </p:nvPr>
        </p:nvSpPr>
        <p:spPr>
          <a:xfrm>
            <a:off x="971550" y="1275606"/>
            <a:ext cx="2232025" cy="1439863"/>
          </a:xfrm>
        </p:spPr>
        <p:txBody>
          <a:bodyPr/>
          <a:lstStyle/>
          <a:p>
            <a:endParaRPr lang="en-GB"/>
          </a:p>
        </p:txBody>
      </p:sp>
      <p:sp>
        <p:nvSpPr>
          <p:cNvPr id="11" name="Picture Placeholder 6"/>
          <p:cNvSpPr>
            <a:spLocks noGrp="1"/>
          </p:cNvSpPr>
          <p:nvPr>
            <p:ph type="pic" sz="quarter" idx="16"/>
          </p:nvPr>
        </p:nvSpPr>
        <p:spPr>
          <a:xfrm>
            <a:off x="3430724" y="1275606"/>
            <a:ext cx="2232025" cy="1439863"/>
          </a:xfrm>
        </p:spPr>
        <p:txBody>
          <a:bodyPr/>
          <a:lstStyle/>
          <a:p>
            <a:endParaRPr lang="en-GB"/>
          </a:p>
        </p:txBody>
      </p:sp>
      <p:sp>
        <p:nvSpPr>
          <p:cNvPr id="12" name="Picture Placeholder 6"/>
          <p:cNvSpPr>
            <a:spLocks noGrp="1"/>
          </p:cNvSpPr>
          <p:nvPr>
            <p:ph type="pic" sz="quarter" idx="17"/>
          </p:nvPr>
        </p:nvSpPr>
        <p:spPr>
          <a:xfrm>
            <a:off x="5940152" y="1275606"/>
            <a:ext cx="2232025" cy="1439863"/>
          </a:xfrm>
        </p:spPr>
        <p:txBody>
          <a:bodyPr/>
          <a:lstStyle/>
          <a:p>
            <a:endParaRPr lang="en-GB"/>
          </a:p>
        </p:txBody>
      </p:sp>
      <p:cxnSp>
        <p:nvCxnSpPr>
          <p:cNvPr id="13" name="Straight Connector 12"/>
          <p:cNvCxnSpPr/>
          <p:nvPr userDrawn="1"/>
        </p:nvCxnSpPr>
        <p:spPr>
          <a:xfrm>
            <a:off x="3321576"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5796552"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590426"/>
      </p:ext>
    </p:extLst>
  </p:cSld>
  <p:clrMapOvr>
    <a:masterClrMapping/>
  </p:clrMapOvr>
  <p:transition spd="med">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content 50/50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‹N›</a:t>
            </a:fld>
            <a:endParaRPr lang="en-GB" dirty="0"/>
          </a:p>
        </p:txBody>
      </p:sp>
      <p:sp>
        <p:nvSpPr>
          <p:cNvPr id="6" name="Picture Placeholder 5"/>
          <p:cNvSpPr>
            <a:spLocks noGrp="1"/>
          </p:cNvSpPr>
          <p:nvPr>
            <p:ph type="pic" sz="quarter" idx="12"/>
          </p:nvPr>
        </p:nvSpPr>
        <p:spPr>
          <a:xfrm>
            <a:off x="4716000" y="1224000"/>
            <a:ext cx="3457575" cy="3168000"/>
          </a:xfrm>
        </p:spPr>
        <p:txBody>
          <a:bodyPr/>
          <a:lstStyle/>
          <a:p>
            <a:endParaRPr lang="en-GB"/>
          </a:p>
        </p:txBody>
      </p:sp>
      <p:sp>
        <p:nvSpPr>
          <p:cNvPr id="8" name="Content Placeholder 7"/>
          <p:cNvSpPr>
            <a:spLocks noGrp="1"/>
          </p:cNvSpPr>
          <p:nvPr>
            <p:ph sz="quarter" idx="13"/>
          </p:nvPr>
        </p:nvSpPr>
        <p:spPr>
          <a:xfrm>
            <a:off x="971550" y="1224000"/>
            <a:ext cx="3456000" cy="316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8879917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content 34/66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‹N›</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p:cNvSpPr>
            <a:spLocks noGrp="1"/>
          </p:cNvSpPr>
          <p:nvPr>
            <p:ph type="pic" sz="quarter" idx="14"/>
          </p:nvPr>
        </p:nvSpPr>
        <p:spPr>
          <a:xfrm>
            <a:off x="3466800" y="1224000"/>
            <a:ext cx="4701600" cy="3168000"/>
          </a:xfrm>
        </p:spPr>
        <p:txBody>
          <a:bodyPr/>
          <a:lstStyle/>
          <a:p>
            <a:endParaRPr lang="en-GB" dirty="0"/>
          </a:p>
        </p:txBody>
      </p:sp>
    </p:spTree>
    <p:extLst>
      <p:ext uri="{BB962C8B-B14F-4D97-AF65-F5344CB8AC3E}">
        <p14:creationId xmlns:p14="http://schemas.microsoft.com/office/powerpoint/2010/main" val="7988070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k colour divid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‹N›</a:t>
            </a:fld>
            <a:endParaRPr lang="en-GB" dirty="0"/>
          </a:p>
        </p:txBody>
      </p:sp>
      <p:sp>
        <p:nvSpPr>
          <p:cNvPr id="6" name="Text Placeholder 5"/>
          <p:cNvSpPr>
            <a:spLocks noGrp="1"/>
          </p:cNvSpPr>
          <p:nvPr>
            <p:ph type="body" sz="quarter" idx="12"/>
          </p:nvPr>
        </p:nvSpPr>
        <p:spPr>
          <a:xfrm>
            <a:off x="250824" y="1296000"/>
            <a:ext cx="8640000" cy="2880000"/>
          </a:xfrm>
        </p:spPr>
        <p:txBody>
          <a:bodyPr/>
          <a:lstStyle>
            <a:lvl1pPr>
              <a:defRPr b="0" i="1"/>
            </a:lvl1pPr>
            <a:lvl2pPr>
              <a:defRPr i="1"/>
            </a:lvl2pPr>
            <a:lvl3pPr>
              <a:defRPr b="1"/>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9323459"/>
      </p:ext>
    </p:extLst>
  </p:cSld>
  <p:clrMapOvr>
    <a:masterClrMapping/>
  </p:clrMapOvr>
  <p:transition spd="med">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divider with fixed url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51520" y="1296000"/>
            <a:ext cx="8640000" cy="2880000"/>
          </a:xfrm>
          <a:noFill/>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‹N›</a:t>
            </a:fld>
            <a:endParaRPr lang="en-GB" dirty="0"/>
          </a:p>
        </p:txBody>
      </p:sp>
      <p:sp>
        <p:nvSpPr>
          <p:cNvPr id="4" name="TextBox 3"/>
          <p:cNvSpPr txBox="1"/>
          <p:nvPr userDrawn="1"/>
        </p:nvSpPr>
        <p:spPr>
          <a:xfrm>
            <a:off x="7083172" y="4320000"/>
            <a:ext cx="1809308" cy="288000"/>
          </a:xfrm>
          <a:prstGeom prst="rect">
            <a:avLst/>
          </a:prstGeom>
          <a:solidFill>
            <a:schemeClr val="tx2"/>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bg1"/>
                </a:solidFill>
                <a:effectLst/>
                <a:latin typeface="+mn-lt"/>
                <a:ea typeface="+mn-ea"/>
                <a:cs typeface="+mn-cs"/>
              </a:rPr>
              <a:t>academic.oup.com/</a:t>
            </a:r>
            <a:r>
              <a:rPr lang="en-US" sz="1200" b="1" u="none" kern="1200" dirty="0" err="1">
                <a:solidFill>
                  <a:schemeClr val="bg1"/>
                </a:solidFill>
                <a:effectLst/>
                <a:latin typeface="+mn-lt"/>
                <a:ea typeface="+mn-ea"/>
                <a:cs typeface="+mn-cs"/>
              </a:rPr>
              <a:t>ehjcr</a:t>
            </a:r>
            <a:endParaRPr lang="en-GB" sz="1200" b="1" u="none" kern="1200" dirty="0">
              <a:solidFill>
                <a:schemeClr val="bg1"/>
              </a:solidFill>
              <a:effectLst/>
              <a:latin typeface="+mn-lt"/>
              <a:ea typeface="+mn-ea"/>
              <a:cs typeface="+mn-cs"/>
            </a:endParaRPr>
          </a:p>
        </p:txBody>
      </p:sp>
    </p:spTree>
    <p:extLst>
      <p:ext uri="{BB962C8B-B14F-4D97-AF65-F5344CB8AC3E}">
        <p14:creationId xmlns:p14="http://schemas.microsoft.com/office/powerpoint/2010/main" val="31026504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1+#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divider with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‹N›</a:t>
            </a:fld>
            <a:endParaRPr lang="en-GB" dirty="0"/>
          </a:p>
        </p:txBody>
      </p:sp>
      <p:sp>
        <p:nvSpPr>
          <p:cNvPr id="5" name="Picture Placeholder 4"/>
          <p:cNvSpPr>
            <a:spLocks noGrp="1"/>
          </p:cNvSpPr>
          <p:nvPr>
            <p:ph type="pic" sz="quarter" idx="11"/>
          </p:nvPr>
        </p:nvSpPr>
        <p:spPr>
          <a:xfrm>
            <a:off x="251520" y="1296000"/>
            <a:ext cx="8640000" cy="2881313"/>
          </a:xfrm>
          <a:noFill/>
        </p:spPr>
        <p:txBody>
          <a:bodyPr/>
          <a:lstStyle/>
          <a:p>
            <a:endParaRPr lang="en-GB"/>
          </a:p>
        </p:txBody>
      </p:sp>
      <p:sp>
        <p:nvSpPr>
          <p:cNvPr id="7" name="Text Placeholder 6"/>
          <p:cNvSpPr>
            <a:spLocks noGrp="1"/>
          </p:cNvSpPr>
          <p:nvPr>
            <p:ph type="body" sz="quarter" idx="12"/>
          </p:nvPr>
        </p:nvSpPr>
        <p:spPr>
          <a:xfrm>
            <a:off x="6012000" y="4320000"/>
            <a:ext cx="2881015" cy="288925"/>
          </a:xfrm>
        </p:spPr>
        <p:txBody>
          <a:bodyPr/>
          <a:lstStyle/>
          <a:p>
            <a:pPr lvl="0"/>
            <a:r>
              <a:rPr lang="en-US" dirty="0"/>
              <a:t>Click to edit Master text styles</a:t>
            </a:r>
          </a:p>
        </p:txBody>
      </p:sp>
    </p:spTree>
    <p:extLst>
      <p:ext uri="{BB962C8B-B14F-4D97-AF65-F5344CB8AC3E}">
        <p14:creationId xmlns:p14="http://schemas.microsoft.com/office/powerpoint/2010/main" val="294017741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7">
                                            <p:bg/>
                                          </p:spTgt>
                                        </p:tgtEl>
                                        <p:attrNameLst>
                                          <p:attrName>style.visibility</p:attrName>
                                        </p:attrNameLst>
                                      </p:cBhvr>
                                      <p:to>
                                        <p:strVal val="visible"/>
                                      </p:to>
                                    </p:set>
                                    <p:anim calcmode="lin" valueType="num">
                                      <p:cBhvr additive="base">
                                        <p:cTn id="11" dur="500" fill="hold"/>
                                        <p:tgtEl>
                                          <p:spTgt spid="7">
                                            <p:bg/>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bg/>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animBg="1">
        <p:tmplLst>
          <p:tmpl>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 lvl="1">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2000" y="252000"/>
            <a:ext cx="8640000" cy="3077522"/>
          </a:xfrm>
          <a:prstGeom prst="rect">
            <a:avLst/>
          </a:prstGeom>
        </p:spPr>
      </p:pic>
      <p:sp>
        <p:nvSpPr>
          <p:cNvPr id="2" name="Title Placeholder 1"/>
          <p:cNvSpPr>
            <a:spLocks noGrp="1"/>
          </p:cNvSpPr>
          <p:nvPr>
            <p:ph type="title"/>
          </p:nvPr>
        </p:nvSpPr>
        <p:spPr>
          <a:xfrm>
            <a:off x="1115616" y="3420000"/>
            <a:ext cx="6120680" cy="72008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115616" y="4227934"/>
            <a:ext cx="6120680" cy="230425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52000" y="4248000"/>
            <a:ext cx="1440000" cy="656342"/>
          </a:xfrm>
          <a:prstGeom prst="rect">
            <a:avLst/>
          </a:prstGeom>
        </p:spPr>
      </p:pic>
    </p:spTree>
    <p:extLst>
      <p:ext uri="{BB962C8B-B14F-4D97-AF65-F5344CB8AC3E}">
        <p14:creationId xmlns:p14="http://schemas.microsoft.com/office/powerpoint/2010/main" val="2523169072"/>
      </p:ext>
    </p:extLst>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txStyles>
    <p:titleStyle>
      <a:lvl1pPr algn="l" defTabSz="914400" rtl="0" eaLnBrk="1" latinLnBrk="0" hangingPunct="1">
        <a:spcBef>
          <a:spcPct val="0"/>
        </a:spcBef>
        <a:buNone/>
        <a:defRPr sz="18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200151"/>
            <a:ext cx="7200800" cy="3168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marL="92075" indent="0" algn="l">
              <a:defRPr sz="1000">
                <a:solidFill>
                  <a:srgbClr val="E1586E"/>
                </a:solidFill>
              </a:defRPr>
            </a:lvl1pPr>
          </a:lstStyle>
          <a:p>
            <a:r>
              <a:rPr lang="en-GB" dirty="0"/>
              <a:t>Article Reference</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‹N›</a:t>
            </a:fld>
            <a:endParaRPr lang="en-GB" dirty="0"/>
          </a:p>
        </p:txBody>
      </p:sp>
    </p:spTree>
    <p:extLst>
      <p:ext uri="{BB962C8B-B14F-4D97-AF65-F5344CB8AC3E}">
        <p14:creationId xmlns:p14="http://schemas.microsoft.com/office/powerpoint/2010/main" val="301447866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71" r:id="rId3"/>
    <p:sldLayoutId id="2147483654" r:id="rId4"/>
    <p:sldLayoutId id="2147483653" r:id="rId5"/>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252000" y="1296000"/>
            <a:ext cx="8640480" cy="2880000"/>
          </a:xfrm>
          <a:prstGeom prst="rect">
            <a:avLst/>
          </a:prstGeom>
          <a:solidFill>
            <a:schemeClr val="tx2"/>
          </a:solidFill>
        </p:spPr>
        <p:txBody>
          <a:bodyPr vert="horz" lIns="0" tIns="0" rIns="0" bIns="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‹N›</a:t>
            </a:fld>
            <a:endParaRPr lang="en-GB" dirty="0"/>
          </a:p>
        </p:txBody>
      </p:sp>
    </p:spTree>
    <p:extLst>
      <p:ext uri="{BB962C8B-B14F-4D97-AF65-F5344CB8AC3E}">
        <p14:creationId xmlns:p14="http://schemas.microsoft.com/office/powerpoint/2010/main" val="144781123"/>
      </p:ext>
    </p:extLst>
  </p:cSld>
  <p:clrMap bg1="lt1" tx1="dk1" bg2="lt2" tx2="dk2" accent1="accent1" accent2="accent2" accent3="accent3" accent4="accent4" accent5="accent5" accent6="accent6" hlink="hlink" folHlink="folHlink"/>
  <p:sldLayoutIdLst>
    <p:sldLayoutId id="2147483658" r:id="rId1"/>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ctr" defTabSz="914400" rtl="0" eaLnBrk="1" latinLnBrk="0" hangingPunct="1">
        <a:spcBef>
          <a:spcPts val="600"/>
        </a:spcBef>
        <a:buFontTx/>
        <a:buNone/>
        <a:defRPr sz="2800" b="1" kern="1200">
          <a:solidFill>
            <a:schemeClr val="bg1"/>
          </a:solidFill>
          <a:latin typeface="+mn-lt"/>
          <a:ea typeface="+mn-ea"/>
          <a:cs typeface="+mn-cs"/>
        </a:defRPr>
      </a:lvl1pPr>
      <a:lvl2pPr marL="0" indent="0" algn="ctr" defTabSz="914400" rtl="0" eaLnBrk="1" latinLnBrk="0" hangingPunct="1">
        <a:spcBef>
          <a:spcPts val="600"/>
        </a:spcBef>
        <a:buFontTx/>
        <a:buNone/>
        <a:tabLst/>
        <a:defRPr sz="2400" kern="1200">
          <a:solidFill>
            <a:schemeClr val="bg1"/>
          </a:solidFill>
          <a:latin typeface="+mn-lt"/>
          <a:ea typeface="+mn-ea"/>
          <a:cs typeface="+mn-cs"/>
        </a:defRPr>
      </a:lvl2pPr>
      <a:lvl3pPr marL="0" indent="0" algn="ctr" defTabSz="914400" rtl="0" eaLnBrk="1" latinLnBrk="0" hangingPunct="1">
        <a:spcBef>
          <a:spcPts val="600"/>
        </a:spcBef>
        <a:buClr>
          <a:schemeClr val="tx2"/>
        </a:buClr>
        <a:buFontTx/>
        <a:buNone/>
        <a:defRPr sz="1800" kern="1200">
          <a:solidFill>
            <a:schemeClr val="bg1"/>
          </a:solidFill>
          <a:latin typeface="+mn-lt"/>
          <a:ea typeface="+mn-ea"/>
          <a:cs typeface="+mn-cs"/>
        </a:defRPr>
      </a:lvl3pPr>
      <a:lvl4pPr marL="0" indent="0" algn="ctr" defTabSz="914400" rtl="0" eaLnBrk="1" latinLnBrk="0" hangingPunct="1">
        <a:spcBef>
          <a:spcPts val="600"/>
        </a:spcBef>
        <a:buClr>
          <a:schemeClr val="tx2"/>
        </a:buClr>
        <a:buFontTx/>
        <a:buNone/>
        <a:defRPr sz="1600" kern="1200">
          <a:solidFill>
            <a:schemeClr val="bg1"/>
          </a:solidFill>
          <a:latin typeface="+mn-lt"/>
          <a:ea typeface="+mn-ea"/>
          <a:cs typeface="+mn-cs"/>
        </a:defRPr>
      </a:lvl4pPr>
      <a:lvl5pPr marL="0" indent="0" algn="ctr" defTabSz="914400" rtl="0" eaLnBrk="1" latinLnBrk="0" hangingPunct="1">
        <a:spcBef>
          <a:spcPts val="600"/>
        </a:spcBef>
        <a:buClr>
          <a:schemeClr val="tx2"/>
        </a:buClr>
        <a:buFontTx/>
        <a:buNone/>
        <a:defRPr sz="14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0" y="1203598"/>
            <a:ext cx="3600400" cy="291479"/>
          </a:xfrm>
          <a:prstGeom prst="rect">
            <a:avLst/>
          </a:prstGeom>
          <a:solidFill>
            <a:schemeClr val="tx2"/>
          </a:solidFill>
        </p:spPr>
        <p:txBody>
          <a:bodyPr vert="horz" lIns="72000" tIns="72000" rIns="72000" bIns="72000" rtlCol="0" anchor="ctr">
            <a:normAutofit/>
          </a:bodyPr>
          <a:lstStyle/>
          <a:p>
            <a:pPr lvl="0"/>
            <a:r>
              <a:rPr lang="en-US" dirty="0"/>
              <a:t>Click to edit Master text styles</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‹N›</a:t>
            </a:fld>
            <a:endParaRPr lang="en-GB" dirty="0"/>
          </a:p>
        </p:txBody>
      </p:sp>
      <p:pic>
        <p:nvPicPr>
          <p:cNvPr id="4" name="Picture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779600" y="259200"/>
            <a:ext cx="1105766" cy="504000"/>
          </a:xfrm>
          <a:prstGeom prst="rect">
            <a:avLst/>
          </a:prstGeom>
        </p:spPr>
      </p:pic>
    </p:spTree>
    <p:extLst>
      <p:ext uri="{BB962C8B-B14F-4D97-AF65-F5344CB8AC3E}">
        <p14:creationId xmlns:p14="http://schemas.microsoft.com/office/powerpoint/2010/main" val="1064878412"/>
      </p:ext>
    </p:extLst>
  </p:cSld>
  <p:clrMap bg1="lt1" tx1="dk1" bg2="lt2" tx2="dk2" accent1="accent1" accent2="accent2" accent3="accent3" accent4="accent4" accent5="accent5" accent6="accent6" hlink="hlink" folHlink="folHlink"/>
  <p:sldLayoutIdLst>
    <p:sldLayoutId id="2147483670" r:id="rId1"/>
    <p:sldLayoutId id="2147483660" r:id="rId2"/>
    <p:sldLayoutId id="2147483669" r:id="rId3"/>
  </p:sldLayoutIdLst>
  <p:transition spd="med">
    <p:push dir="u"/>
  </p:transition>
  <p:hf hdr="0" ft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r" defTabSz="914400" rtl="0" eaLnBrk="1" latinLnBrk="0" hangingPunct="1">
        <a:spcBef>
          <a:spcPts val="0"/>
        </a:spcBef>
        <a:buFontTx/>
        <a:buNone/>
        <a:defRPr sz="1200" b="1" kern="1200">
          <a:solidFill>
            <a:schemeClr val="bg1"/>
          </a:solidFill>
          <a:latin typeface="+mn-lt"/>
          <a:ea typeface="+mn-ea"/>
          <a:cs typeface="+mn-cs"/>
        </a:defRPr>
      </a:lvl1pPr>
      <a:lvl2pPr marL="0" indent="0" algn="l" defTabSz="914400" rtl="0" eaLnBrk="1" latinLnBrk="0" hangingPunct="1">
        <a:spcBef>
          <a:spcPts val="4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4"/>
            <a:ext cx="6552728" cy="997223"/>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419621"/>
            <a:ext cx="6480720" cy="294852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‹N›</a:t>
            </a:fld>
            <a:endParaRPr lang="en-GB"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48000" y="2736000"/>
            <a:ext cx="1079999" cy="1582758"/>
          </a:xfrm>
          <a:prstGeom prst="rect">
            <a:avLst/>
          </a:prstGeom>
        </p:spPr>
      </p:pic>
    </p:spTree>
    <p:extLst>
      <p:ext uri="{BB962C8B-B14F-4D97-AF65-F5344CB8AC3E}">
        <p14:creationId xmlns:p14="http://schemas.microsoft.com/office/powerpoint/2010/main" val="3912992175"/>
      </p:ext>
    </p:extLst>
  </p:cSld>
  <p:clrMap bg1="lt1" tx1="dk1" bg2="lt2" tx2="dk2" accent1="accent1" accent2="accent2" accent3="accent3" accent4="accent4" accent5="accent5" accent6="accent6" hlink="hlink" folHlink="folHlink"/>
  <p:sldLayoutIdLst>
    <p:sldLayoutId id="2147483662" r:id="rId1"/>
  </p:sldLayoutIdLst>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l" defTabSz="914400" rtl="0" eaLnBrk="1" latinLnBrk="0" hangingPunct="1">
        <a:lnSpc>
          <a:spcPct val="80000"/>
        </a:lnSpc>
        <a:spcBef>
          <a:spcPct val="0"/>
        </a:spcBef>
        <a:buNone/>
        <a:defRPr sz="3600" b="1" kern="1200">
          <a:solidFill>
            <a:schemeClr val="bg2"/>
          </a:solidFill>
          <a:latin typeface="+mj-lt"/>
          <a:ea typeface="+mj-ea"/>
          <a:cs typeface="+mj-cs"/>
        </a:defRPr>
      </a:lvl1pPr>
    </p:titleStyle>
    <p:bodyStyle>
      <a:lvl1pPr marL="0" indent="0" algn="l" defTabSz="914400" rtl="0" eaLnBrk="1" latinLnBrk="0" hangingPunct="1">
        <a:spcBef>
          <a:spcPts val="600"/>
        </a:spcBef>
        <a:buFontTx/>
        <a:buNone/>
        <a:defRPr sz="24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image" Target="../media/image29.tiff"/><Relationship Id="rId1" Type="http://schemas.openxmlformats.org/officeDocument/2006/relationships/slideLayout" Target="../slideLayouts/slideLayout4.xml"/><Relationship Id="rId4" Type="http://schemas.openxmlformats.org/officeDocument/2006/relationships/image" Target="../media/image31.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e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28.png"/><Relationship Id="rId5" Type="http://schemas.openxmlformats.org/officeDocument/2006/relationships/image" Target="../media/image23.png"/><Relationship Id="rId10" Type="http://schemas.openxmlformats.org/officeDocument/2006/relationships/image" Target="../media/image27.png"/><Relationship Id="rId4" Type="http://schemas.microsoft.com/office/2007/relationships/hdphoto" Target="../media/hdphoto1.wdp"/><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115616" y="4617027"/>
            <a:ext cx="6119812" cy="287338"/>
          </a:xfrm>
        </p:spPr>
        <p:txBody>
          <a:bodyPr/>
          <a:lstStyle/>
          <a:p>
            <a:r>
              <a:rPr lang="en-GB" dirty="0">
                <a:latin typeface="Helvetica" pitchFamily="2" charset="0"/>
              </a:rPr>
              <a:t>EHJ-CR-D-19-00522R1</a:t>
            </a:r>
          </a:p>
          <a:p>
            <a:endParaRPr lang="en-GB" dirty="0"/>
          </a:p>
        </p:txBody>
      </p:sp>
      <p:sp>
        <p:nvSpPr>
          <p:cNvPr id="4" name="Text Placeholder 3"/>
          <p:cNvSpPr>
            <a:spLocks noGrp="1"/>
          </p:cNvSpPr>
          <p:nvPr>
            <p:ph type="body" sz="quarter" idx="11"/>
          </p:nvPr>
        </p:nvSpPr>
        <p:spPr>
          <a:xfrm>
            <a:off x="1115616" y="4058404"/>
            <a:ext cx="6119812" cy="360363"/>
          </a:xfrm>
        </p:spPr>
        <p:txBody>
          <a:bodyPr/>
          <a:lstStyle/>
          <a:p>
            <a:r>
              <a:rPr lang="en-GB" dirty="0"/>
              <a:t>October 2019</a:t>
            </a:r>
          </a:p>
        </p:txBody>
      </p:sp>
      <p:sp>
        <p:nvSpPr>
          <p:cNvPr id="5" name="Title 1">
            <a:extLst>
              <a:ext uri="{FF2B5EF4-FFF2-40B4-BE49-F238E27FC236}">
                <a16:creationId xmlns:a16="http://schemas.microsoft.com/office/drawing/2014/main" id="{357F9773-D2A1-CC4E-86C1-288AF27CC376}"/>
              </a:ext>
            </a:extLst>
          </p:cNvPr>
          <p:cNvSpPr>
            <a:spLocks noGrp="1"/>
          </p:cNvSpPr>
          <p:nvPr>
            <p:ph type="title"/>
          </p:nvPr>
        </p:nvSpPr>
        <p:spPr>
          <a:xfrm>
            <a:off x="1115616" y="3500104"/>
            <a:ext cx="7561024" cy="360040"/>
          </a:xfrm>
        </p:spPr>
        <p:txBody>
          <a:bodyPr>
            <a:noAutofit/>
          </a:bodyPr>
          <a:lstStyle/>
          <a:p>
            <a:r>
              <a:rPr lang="it-IT" b="0" dirty="0" err="1">
                <a:latin typeface="+mn-lt"/>
              </a:rPr>
              <a:t>Infective</a:t>
            </a:r>
            <a:r>
              <a:rPr lang="it-IT" b="0" dirty="0">
                <a:latin typeface="+mn-lt"/>
              </a:rPr>
              <a:t> </a:t>
            </a:r>
            <a:r>
              <a:rPr lang="it-IT" b="0" dirty="0" err="1">
                <a:latin typeface="+mn-lt"/>
              </a:rPr>
              <a:t>Endocarditis</a:t>
            </a:r>
            <a:r>
              <a:rPr lang="it-IT" b="0" dirty="0">
                <a:latin typeface="+mn-lt"/>
              </a:rPr>
              <a:t> of an </a:t>
            </a:r>
            <a:r>
              <a:rPr lang="it-IT" b="0" dirty="0" err="1">
                <a:latin typeface="+mn-lt"/>
              </a:rPr>
              <a:t>Asymptomatic</a:t>
            </a:r>
            <a:r>
              <a:rPr lang="it-IT" b="0" dirty="0">
                <a:latin typeface="+mn-lt"/>
              </a:rPr>
              <a:t> </a:t>
            </a:r>
            <a:r>
              <a:rPr lang="it-IT" b="0" dirty="0" err="1">
                <a:latin typeface="+mn-lt"/>
              </a:rPr>
              <a:t>Congenital</a:t>
            </a:r>
            <a:r>
              <a:rPr lang="it-IT" b="0" dirty="0">
                <a:latin typeface="+mn-lt"/>
              </a:rPr>
              <a:t> Aorta-Right </a:t>
            </a:r>
            <a:r>
              <a:rPr lang="it-IT" b="0" dirty="0" err="1">
                <a:latin typeface="+mn-lt"/>
              </a:rPr>
              <a:t>Atrial</a:t>
            </a:r>
            <a:r>
              <a:rPr lang="it-IT" b="0" dirty="0">
                <a:latin typeface="+mn-lt"/>
              </a:rPr>
              <a:t> Tunnel:  A Case Report</a:t>
            </a:r>
            <a:endParaRPr lang="en-GB" b="0" dirty="0">
              <a:latin typeface="+mn-lt"/>
            </a:endParaRPr>
          </a:p>
        </p:txBody>
      </p:sp>
    </p:spTree>
    <p:extLst>
      <p:ext uri="{BB962C8B-B14F-4D97-AF65-F5344CB8AC3E}">
        <p14:creationId xmlns:p14="http://schemas.microsoft.com/office/powerpoint/2010/main" val="1089892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b="0" dirty="0"/>
              <a:t>Learning Points</a:t>
            </a:r>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10</a:t>
            </a:fld>
            <a:endParaRPr lang="en-GB" dirty="0"/>
          </a:p>
        </p:txBody>
      </p:sp>
      <p:sp>
        <p:nvSpPr>
          <p:cNvPr id="5" name="Content Placeholder 4"/>
          <p:cNvSpPr>
            <a:spLocks noGrp="1"/>
          </p:cNvSpPr>
          <p:nvPr>
            <p:ph sz="quarter" idx="12"/>
          </p:nvPr>
        </p:nvSpPr>
        <p:spPr>
          <a:xfrm>
            <a:off x="735896" y="2756416"/>
            <a:ext cx="2290843" cy="1604226"/>
          </a:xfrm>
        </p:spPr>
        <p:txBody>
          <a:bodyPr/>
          <a:lstStyle/>
          <a:p>
            <a:r>
              <a:rPr lang="en-US" b="0" baseline="-25000" dirty="0"/>
              <a:t>Aorta-Right Atrial Tunnel (ARAT) is a rare congenital anomaly that may have serious complications.</a:t>
            </a:r>
          </a:p>
          <a:p>
            <a:endParaRPr lang="en-GB" dirty="0"/>
          </a:p>
        </p:txBody>
      </p:sp>
      <p:sp>
        <p:nvSpPr>
          <p:cNvPr id="6" name="Content Placeholder 5"/>
          <p:cNvSpPr>
            <a:spLocks noGrp="1"/>
          </p:cNvSpPr>
          <p:nvPr>
            <p:ph sz="quarter" idx="13"/>
          </p:nvPr>
        </p:nvSpPr>
        <p:spPr>
          <a:xfrm>
            <a:off x="3430724" y="2756416"/>
            <a:ext cx="2370636" cy="1604226"/>
          </a:xfrm>
        </p:spPr>
        <p:txBody>
          <a:bodyPr>
            <a:normAutofit fontScale="92500"/>
          </a:bodyPr>
          <a:lstStyle/>
          <a:p>
            <a:r>
              <a:rPr lang="en-US" b="0" baseline="-25000" dirty="0"/>
              <a:t>Different imaging modalities (TEE, ascending aorta angiography, coronary angiography and 3D-MDCTA) provided useful anatomical and functional information and played a key role in planning and performing a successful interventional procedure.</a:t>
            </a:r>
          </a:p>
          <a:p>
            <a:pPr algn="just"/>
            <a:endParaRPr lang="en-GB" dirty="0"/>
          </a:p>
        </p:txBody>
      </p:sp>
      <p:sp>
        <p:nvSpPr>
          <p:cNvPr id="7" name="Content Placeholder 6"/>
          <p:cNvSpPr>
            <a:spLocks noGrp="1"/>
          </p:cNvSpPr>
          <p:nvPr>
            <p:ph sz="quarter" idx="14"/>
          </p:nvPr>
        </p:nvSpPr>
        <p:spPr>
          <a:xfrm>
            <a:off x="6041706" y="2756416"/>
            <a:ext cx="2467679" cy="1604226"/>
          </a:xfrm>
        </p:spPr>
        <p:txBody>
          <a:bodyPr>
            <a:normAutofit/>
          </a:bodyPr>
          <a:lstStyle/>
          <a:p>
            <a:pPr>
              <a:spcBef>
                <a:spcPts val="0"/>
              </a:spcBef>
            </a:pPr>
            <a:r>
              <a:rPr lang="en-US" b="0" baseline="-25000" dirty="0"/>
              <a:t>Transcatheter closure might represent a safe and effective alternative to the traditional surgical approach. </a:t>
            </a:r>
          </a:p>
          <a:p>
            <a:pPr>
              <a:spcBef>
                <a:spcPts val="0"/>
              </a:spcBef>
            </a:pPr>
            <a:endParaRPr lang="en-US" b="0" baseline="-25000" dirty="0"/>
          </a:p>
          <a:p>
            <a:pPr>
              <a:spcBef>
                <a:spcPts val="0"/>
              </a:spcBef>
            </a:pPr>
            <a:endParaRPr lang="en-US" b="0" baseline="-25000" dirty="0"/>
          </a:p>
        </p:txBody>
      </p:sp>
      <p:pic>
        <p:nvPicPr>
          <p:cNvPr id="22" name="Segnaposto immagine 21">
            <a:extLst>
              <a:ext uri="{FF2B5EF4-FFF2-40B4-BE49-F238E27FC236}">
                <a16:creationId xmlns:a16="http://schemas.microsoft.com/office/drawing/2014/main" id="{D8AAA373-6496-C14B-8A18-545BF56DD751}"/>
              </a:ext>
            </a:extLst>
          </p:cNvPr>
          <p:cNvPicPr>
            <a:picLocks noGrp="1" noChangeAspect="1"/>
          </p:cNvPicPr>
          <p:nvPr>
            <p:ph type="pic" sz="quarter" idx="15"/>
          </p:nvPr>
        </p:nvPicPr>
        <p:blipFill rotWithShape="1">
          <a:blip r:embed="rId2" cstate="print">
            <a:extLst>
              <a:ext uri="{28A0092B-C50C-407E-A947-70E740481C1C}">
                <a14:useLocalDpi xmlns:a14="http://schemas.microsoft.com/office/drawing/2010/main" val="0"/>
              </a:ext>
            </a:extLst>
          </a:blip>
          <a:srcRect l="10061" t="19432" r="46853" b="30795"/>
          <a:stretch/>
        </p:blipFill>
        <p:spPr>
          <a:xfrm>
            <a:off x="735896" y="1449985"/>
            <a:ext cx="2382998" cy="1227538"/>
          </a:xfrm>
        </p:spPr>
      </p:pic>
      <p:pic>
        <p:nvPicPr>
          <p:cNvPr id="20" name="Segnaposto immagine 19">
            <a:extLst>
              <a:ext uri="{FF2B5EF4-FFF2-40B4-BE49-F238E27FC236}">
                <a16:creationId xmlns:a16="http://schemas.microsoft.com/office/drawing/2014/main" id="{2C882611-DC68-3845-B4E8-8B29787038D6}"/>
              </a:ext>
            </a:extLst>
          </p:cNvPr>
          <p:cNvPicPr>
            <a:picLocks noGrp="1" noChangeAspect="1"/>
          </p:cNvPicPr>
          <p:nvPr>
            <p:ph type="pic" sz="quarter" idx="16"/>
          </p:nvPr>
        </p:nvPicPr>
        <p:blipFill rotWithShape="1">
          <a:blip r:embed="rId3" cstate="print">
            <a:extLst>
              <a:ext uri="{28A0092B-C50C-407E-A947-70E740481C1C}">
                <a14:useLocalDpi xmlns:a14="http://schemas.microsoft.com/office/drawing/2010/main" val="0"/>
              </a:ext>
            </a:extLst>
          </a:blip>
          <a:srcRect l="15541" t="10733" r="20370" b="23860"/>
          <a:stretch/>
        </p:blipFill>
        <p:spPr>
          <a:xfrm>
            <a:off x="3549272" y="1432396"/>
            <a:ext cx="1960775" cy="1227538"/>
          </a:xfrm>
        </p:spPr>
      </p:pic>
      <p:pic>
        <p:nvPicPr>
          <p:cNvPr id="24" name="Segnaposto immagine 23">
            <a:extLst>
              <a:ext uri="{FF2B5EF4-FFF2-40B4-BE49-F238E27FC236}">
                <a16:creationId xmlns:a16="http://schemas.microsoft.com/office/drawing/2014/main" id="{09BCB96D-F2C7-C644-97C9-9C0E604F3C85}"/>
              </a:ext>
            </a:extLst>
          </p:cNvPr>
          <p:cNvPicPr>
            <a:picLocks noGrp="1" noChangeAspect="1"/>
          </p:cNvPicPr>
          <p:nvPr>
            <p:ph type="pic" sz="quarter" idx="17"/>
          </p:nvPr>
        </p:nvPicPr>
        <p:blipFill rotWithShape="1">
          <a:blip r:embed="rId4" cstate="print">
            <a:extLst>
              <a:ext uri="{28A0092B-C50C-407E-A947-70E740481C1C}">
                <a14:useLocalDpi xmlns:a14="http://schemas.microsoft.com/office/drawing/2010/main" val="0"/>
              </a:ext>
            </a:extLst>
          </a:blip>
          <a:srcRect l="6402" t="9667" r="6402" b="19368"/>
          <a:stretch/>
        </p:blipFill>
        <p:spPr>
          <a:xfrm>
            <a:off x="6041706" y="1432396"/>
            <a:ext cx="1960775" cy="1227538"/>
          </a:xfrm>
        </p:spPr>
      </p:pic>
      <p:sp>
        <p:nvSpPr>
          <p:cNvPr id="12" name="Footer Placeholder 2">
            <a:extLst>
              <a:ext uri="{FF2B5EF4-FFF2-40B4-BE49-F238E27FC236}">
                <a16:creationId xmlns:a16="http://schemas.microsoft.com/office/drawing/2014/main" id="{6C8DDFB0-2520-1B4B-95F3-401E3CF853AE}"/>
              </a:ext>
            </a:extLst>
          </p:cNvPr>
          <p:cNvSpPr txBox="1">
            <a:spLocks/>
          </p:cNvSpPr>
          <p:nvPr/>
        </p:nvSpPr>
        <p:spPr>
          <a:xfrm>
            <a:off x="971600" y="4773916"/>
            <a:ext cx="7200800" cy="274637"/>
          </a:xfrm>
          <a:prstGeom prst="rect">
            <a:avLst/>
          </a:prstGeom>
        </p:spPr>
        <p:txBody>
          <a:bodyPr vert="horz" lIns="0" tIns="0" rIns="0" bIns="0" rtlCol="0" anchor="ctr"/>
          <a:lstStyle>
            <a:defPPr>
              <a:defRPr lang="en-US"/>
            </a:defPPr>
            <a:lvl1pPr marL="92075" indent="0" algn="l" defTabSz="914400" rtl="0" eaLnBrk="1" latinLnBrk="0" hangingPunct="1">
              <a:defRPr sz="1000" kern="1200">
                <a:solidFill>
                  <a:srgbClr val="E1586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solidFill>
                  <a:schemeClr val="tx1"/>
                </a:solidFill>
              </a:rPr>
              <a:t>EHJ-CR-D-19-00522R1</a:t>
            </a:r>
            <a:endParaRPr lang="en-GB" dirty="0"/>
          </a:p>
          <a:p>
            <a:endParaRPr lang="en-GB" dirty="0"/>
          </a:p>
        </p:txBody>
      </p:sp>
    </p:spTree>
    <p:extLst>
      <p:ext uri="{BB962C8B-B14F-4D97-AF65-F5344CB8AC3E}">
        <p14:creationId xmlns:p14="http://schemas.microsoft.com/office/powerpoint/2010/main" val="1470050889"/>
      </p:ext>
    </p:extLst>
  </p:cSld>
  <p:clrMapOvr>
    <a:masterClrMapping/>
  </p:clrMapOvr>
  <p:transition spd="med">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References</a:t>
            </a:r>
          </a:p>
        </p:txBody>
      </p:sp>
      <p:sp>
        <p:nvSpPr>
          <p:cNvPr id="4" name="Slide Number Placeholder 3"/>
          <p:cNvSpPr>
            <a:spLocks noGrp="1"/>
          </p:cNvSpPr>
          <p:nvPr>
            <p:ph type="sldNum" sz="quarter" idx="12"/>
          </p:nvPr>
        </p:nvSpPr>
        <p:spPr/>
        <p:txBody>
          <a:bodyPr/>
          <a:lstStyle/>
          <a:p>
            <a:fld id="{20C15474-9A8A-469E-9DC0-A1D69AB524A6}" type="slidenum">
              <a:rPr lang="en-GB" smtClean="0"/>
              <a:t>11</a:t>
            </a:fld>
            <a:endParaRPr lang="en-GB" dirty="0"/>
          </a:p>
        </p:txBody>
      </p:sp>
      <p:sp>
        <p:nvSpPr>
          <p:cNvPr id="6" name="Footer Placeholder 2">
            <a:extLst>
              <a:ext uri="{FF2B5EF4-FFF2-40B4-BE49-F238E27FC236}">
                <a16:creationId xmlns:a16="http://schemas.microsoft.com/office/drawing/2014/main" id="{71141CB5-566F-F14E-BFFC-C25D40E06CB2}"/>
              </a:ext>
            </a:extLst>
          </p:cNvPr>
          <p:cNvSpPr txBox="1">
            <a:spLocks/>
          </p:cNvSpPr>
          <p:nvPr/>
        </p:nvSpPr>
        <p:spPr>
          <a:xfrm>
            <a:off x="971600" y="4773916"/>
            <a:ext cx="7200800" cy="274637"/>
          </a:xfrm>
          <a:prstGeom prst="rect">
            <a:avLst/>
          </a:prstGeom>
        </p:spPr>
        <p:txBody>
          <a:bodyPr vert="horz" lIns="0" tIns="0" rIns="0" bIns="0" rtlCol="0" anchor="ctr"/>
          <a:lstStyle>
            <a:defPPr>
              <a:defRPr lang="en-US"/>
            </a:defPPr>
            <a:lvl1pPr marL="92075" indent="0" algn="l" defTabSz="914400" rtl="0" eaLnBrk="1" latinLnBrk="0" hangingPunct="1">
              <a:defRPr sz="1000" kern="1200">
                <a:solidFill>
                  <a:srgbClr val="E1586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solidFill>
                  <a:schemeClr val="tx1"/>
                </a:solidFill>
              </a:rPr>
              <a:t>EHJ-CR-D-19-00522R1</a:t>
            </a:r>
            <a:endParaRPr lang="en-GB" dirty="0"/>
          </a:p>
          <a:p>
            <a:endParaRPr lang="en-GB" dirty="0"/>
          </a:p>
        </p:txBody>
      </p:sp>
      <p:sp>
        <p:nvSpPr>
          <p:cNvPr id="7" name="Segnaposto contenuto 6">
            <a:extLst>
              <a:ext uri="{FF2B5EF4-FFF2-40B4-BE49-F238E27FC236}">
                <a16:creationId xmlns:a16="http://schemas.microsoft.com/office/drawing/2014/main" id="{E15EC3C3-48CC-BB42-B858-CA28D5676CAC}"/>
              </a:ext>
            </a:extLst>
          </p:cNvPr>
          <p:cNvSpPr>
            <a:spLocks noGrp="1"/>
          </p:cNvSpPr>
          <p:nvPr>
            <p:ph sz="quarter" idx="13"/>
          </p:nvPr>
        </p:nvSpPr>
        <p:spPr>
          <a:xfrm>
            <a:off x="832065" y="1448688"/>
            <a:ext cx="7129463" cy="2667397"/>
          </a:xfrm>
          <a:prstGeom prst="rect">
            <a:avLst/>
          </a:prstGeom>
        </p:spPr>
        <p:txBody>
          <a:bodyPr wrap="square">
            <a:spAutoFit/>
          </a:bodyPr>
          <a:lstStyle/>
          <a:p>
            <a:pPr marL="457200" indent="-457200" algn="just">
              <a:spcAft>
                <a:spcPts val="600"/>
              </a:spcAft>
              <a:buSzPct val="60000"/>
              <a:buFont typeface="+mj-lt"/>
              <a:buAutoNum type="arabicPeriod"/>
            </a:pPr>
            <a:r>
              <a:rPr lang="en-GB" b="0" baseline="-25000" dirty="0" err="1"/>
              <a:t>Coto</a:t>
            </a:r>
            <a:r>
              <a:rPr lang="en-GB" b="0" baseline="-25000" dirty="0"/>
              <a:t> EO, </a:t>
            </a:r>
            <a:r>
              <a:rPr lang="en-GB" b="0" baseline="-25000" dirty="0" err="1"/>
              <a:t>Caffarena</a:t>
            </a:r>
            <a:r>
              <a:rPr lang="en-GB" b="0" baseline="-25000" dirty="0"/>
              <a:t> JM, Such M, Marques JL. Aorto-right atrial communication. J </a:t>
            </a:r>
            <a:r>
              <a:rPr lang="en-GB" b="0" baseline="-25000" dirty="0" err="1"/>
              <a:t>Thorac</a:t>
            </a:r>
            <a:r>
              <a:rPr lang="en-GB" b="0" baseline="-25000" dirty="0"/>
              <a:t> Cardiovasc </a:t>
            </a:r>
            <a:r>
              <a:rPr lang="en-GB" b="0" baseline="-25000" dirty="0" err="1"/>
              <a:t>Surg</a:t>
            </a:r>
            <a:r>
              <a:rPr lang="en-GB" b="0" baseline="-25000" dirty="0"/>
              <a:t> 1980; 80: 941 – 944.</a:t>
            </a:r>
          </a:p>
          <a:p>
            <a:pPr marL="457200" indent="-457200" algn="just">
              <a:spcAft>
                <a:spcPts val="600"/>
              </a:spcAft>
              <a:buSzPct val="60000"/>
              <a:buFont typeface="+mj-lt"/>
              <a:buAutoNum type="arabicPeriod"/>
            </a:pPr>
            <a:r>
              <a:rPr lang="en-GB" b="0" baseline="-25000" dirty="0" err="1"/>
              <a:t>Kalangos</a:t>
            </a:r>
            <a:r>
              <a:rPr lang="en-GB" b="0" baseline="-25000" dirty="0"/>
              <a:t> A, </a:t>
            </a:r>
            <a:r>
              <a:rPr lang="en-GB" b="0" baseline="-25000" dirty="0" err="1"/>
              <a:t>Beghetti</a:t>
            </a:r>
            <a:r>
              <a:rPr lang="en-GB" b="0" baseline="-25000" dirty="0"/>
              <a:t> M, </a:t>
            </a:r>
            <a:r>
              <a:rPr lang="en-GB" b="0" baseline="-25000" dirty="0" err="1"/>
              <a:t>Vala</a:t>
            </a:r>
            <a:r>
              <a:rPr lang="en-GB" b="0" baseline="-25000" dirty="0"/>
              <a:t> D, </a:t>
            </a:r>
            <a:r>
              <a:rPr lang="en-GB" b="0" baseline="-25000" dirty="0" err="1"/>
              <a:t>Chraibi</a:t>
            </a:r>
            <a:r>
              <a:rPr lang="en-GB" b="0" baseline="-25000" dirty="0"/>
              <a:t> S, </a:t>
            </a:r>
            <a:r>
              <a:rPr lang="en-GB" b="0" baseline="-25000" dirty="0" err="1"/>
              <a:t>Faidutti</a:t>
            </a:r>
            <a:r>
              <a:rPr lang="en-GB" b="0" baseline="-25000" dirty="0"/>
              <a:t> B. </a:t>
            </a:r>
            <a:r>
              <a:rPr lang="en-GB" b="0" baseline="-25000" dirty="0" err="1"/>
              <a:t>Aortico</a:t>
            </a:r>
            <a:r>
              <a:rPr lang="en-GB" b="0" baseline="-25000" dirty="0"/>
              <a:t>-right atrial tunnel. Ann </a:t>
            </a:r>
            <a:r>
              <a:rPr lang="en-GB" b="0" baseline="-25000" dirty="0" err="1"/>
              <a:t>Thorac</a:t>
            </a:r>
            <a:r>
              <a:rPr lang="en-GB" b="0" baseline="-25000" dirty="0"/>
              <a:t> </a:t>
            </a:r>
            <a:r>
              <a:rPr lang="en-GB" b="0" baseline="-25000" dirty="0" err="1"/>
              <a:t>Surg</a:t>
            </a:r>
            <a:r>
              <a:rPr lang="en-GB" b="0" baseline="-25000" dirty="0"/>
              <a:t> 2000; 69: 635 – 637.</a:t>
            </a:r>
          </a:p>
          <a:p>
            <a:pPr marL="457200" indent="-457200" algn="just">
              <a:spcAft>
                <a:spcPts val="600"/>
              </a:spcAft>
              <a:buSzPct val="60000"/>
              <a:buFont typeface="+mj-lt"/>
              <a:buAutoNum type="arabicPeriod"/>
            </a:pPr>
            <a:r>
              <a:rPr lang="en-GB" b="0" baseline="-25000" dirty="0" err="1"/>
              <a:t>Gajjar</a:t>
            </a:r>
            <a:r>
              <a:rPr lang="en-GB" b="0" baseline="-25000" dirty="0"/>
              <a:t> T, </a:t>
            </a:r>
            <a:r>
              <a:rPr lang="en-GB" b="0" baseline="-25000" dirty="0" err="1"/>
              <a:t>Voleti</a:t>
            </a:r>
            <a:r>
              <a:rPr lang="en-GB" b="0" baseline="-25000" dirty="0"/>
              <a:t> C, Desai N. Aorta-right atrial tunnel: Clinical presentation, diagnostic criteria, and surgical options. J </a:t>
            </a:r>
            <a:r>
              <a:rPr lang="en-GB" b="0" baseline="-25000" dirty="0" err="1"/>
              <a:t>Thorac</a:t>
            </a:r>
            <a:r>
              <a:rPr lang="en-GB" b="0" baseline="-25000" dirty="0"/>
              <a:t> Cardiovasc </a:t>
            </a:r>
            <a:r>
              <a:rPr lang="en-GB" b="0" baseline="-25000" dirty="0" err="1"/>
              <a:t>Surg</a:t>
            </a:r>
            <a:r>
              <a:rPr lang="en-GB" b="0" baseline="-25000" dirty="0"/>
              <a:t> 2005; 130: 1287 – 1292.</a:t>
            </a:r>
          </a:p>
          <a:p>
            <a:pPr marL="457200" indent="-457200" algn="just">
              <a:spcAft>
                <a:spcPts val="600"/>
              </a:spcAft>
              <a:buSzPct val="60000"/>
              <a:buFont typeface="+mj-lt"/>
              <a:buAutoNum type="arabicPeriod"/>
            </a:pPr>
            <a:r>
              <a:rPr lang="en-GB" b="0" baseline="-25000" dirty="0"/>
              <a:t>Sai Krishna C, Baruah DK, Reddy GV, </a:t>
            </a:r>
            <a:r>
              <a:rPr lang="en-GB" b="0" baseline="-25000" dirty="0" err="1"/>
              <a:t>Panigrahi</a:t>
            </a:r>
            <a:r>
              <a:rPr lang="en-GB" b="0" baseline="-25000" dirty="0"/>
              <a:t> NK, Suman K, Kumar PV. Aorta-right atrial tunnel. </a:t>
            </a:r>
            <a:r>
              <a:rPr lang="en-GB" b="0" baseline="-25000" dirty="0" err="1"/>
              <a:t>Tex</a:t>
            </a:r>
            <a:r>
              <a:rPr lang="en-GB" b="0" baseline="-25000" dirty="0"/>
              <a:t> Heart Inst J 2010; 37: 480 – 482.</a:t>
            </a:r>
          </a:p>
          <a:p>
            <a:pPr marL="457200" indent="-457200" algn="just">
              <a:spcAft>
                <a:spcPts val="600"/>
              </a:spcAft>
              <a:buSzPct val="60000"/>
              <a:buFont typeface="+mj-lt"/>
              <a:buAutoNum type="arabicPeriod"/>
            </a:pPr>
            <a:r>
              <a:rPr lang="en-GB" b="0" baseline="-25000" dirty="0" err="1"/>
              <a:t>Omeroglu</a:t>
            </a:r>
            <a:r>
              <a:rPr lang="en-GB" b="0" baseline="-25000" dirty="0"/>
              <a:t> SN, </a:t>
            </a:r>
            <a:r>
              <a:rPr lang="en-GB" b="0" baseline="-25000" dirty="0" err="1"/>
              <a:t>Goksedef</a:t>
            </a:r>
            <a:r>
              <a:rPr lang="en-GB" b="0" baseline="-25000" dirty="0"/>
              <a:t> D, </a:t>
            </a:r>
            <a:r>
              <a:rPr lang="en-GB" b="0" baseline="-25000" dirty="0" err="1"/>
              <a:t>Balkanay</a:t>
            </a:r>
            <a:r>
              <a:rPr lang="en-GB" b="0" baseline="-25000" dirty="0"/>
              <a:t> OO, </a:t>
            </a:r>
            <a:r>
              <a:rPr lang="en-GB" b="0" baseline="-25000" dirty="0" err="1"/>
              <a:t>Ipek</a:t>
            </a:r>
            <a:r>
              <a:rPr lang="en-GB" b="0" baseline="-25000" dirty="0"/>
              <a:t> G. Aorta-right atrial tunnel in an adult. Eur J </a:t>
            </a:r>
            <a:r>
              <a:rPr lang="en-GB" b="0" baseline="-25000" dirty="0" err="1"/>
              <a:t>Cardiothorac</a:t>
            </a:r>
            <a:r>
              <a:rPr lang="en-GB" b="0" baseline="-25000" dirty="0"/>
              <a:t> </a:t>
            </a:r>
            <a:r>
              <a:rPr lang="en-GB" b="0" baseline="-25000" dirty="0" err="1"/>
              <a:t>Surg</a:t>
            </a:r>
            <a:r>
              <a:rPr lang="en-GB" b="0" baseline="-25000" dirty="0"/>
              <a:t> 2014; 45: 580 – 581. </a:t>
            </a:r>
          </a:p>
        </p:txBody>
      </p:sp>
    </p:spTree>
    <p:extLst>
      <p:ext uri="{BB962C8B-B14F-4D97-AF65-F5344CB8AC3E}">
        <p14:creationId xmlns:p14="http://schemas.microsoft.com/office/powerpoint/2010/main" val="2298962906"/>
      </p:ext>
    </p:extLst>
  </p:cSld>
  <p:clrMapOvr>
    <a:masterClrMapping/>
  </p:clrMapOvr>
  <p:transition spd="med">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Introduction</a:t>
            </a:r>
          </a:p>
        </p:txBody>
      </p:sp>
      <p:sp>
        <p:nvSpPr>
          <p:cNvPr id="4" name="Slide Number Placeholder 3"/>
          <p:cNvSpPr>
            <a:spLocks noGrp="1"/>
          </p:cNvSpPr>
          <p:nvPr>
            <p:ph type="sldNum" sz="quarter" idx="12"/>
          </p:nvPr>
        </p:nvSpPr>
        <p:spPr/>
        <p:txBody>
          <a:bodyPr/>
          <a:lstStyle/>
          <a:p>
            <a:fld id="{20C15474-9A8A-469E-9DC0-A1D69AB524A6}" type="slidenum">
              <a:rPr lang="en-GB" smtClean="0"/>
              <a:t>2</a:t>
            </a:fld>
            <a:endParaRPr lang="en-GB" dirty="0"/>
          </a:p>
        </p:txBody>
      </p:sp>
      <p:sp>
        <p:nvSpPr>
          <p:cNvPr id="5" name="Content Placeholder 4"/>
          <p:cNvSpPr>
            <a:spLocks noGrp="1"/>
          </p:cNvSpPr>
          <p:nvPr>
            <p:ph sz="quarter" idx="13"/>
          </p:nvPr>
        </p:nvSpPr>
        <p:spPr>
          <a:xfrm>
            <a:off x="791530" y="1603736"/>
            <a:ext cx="3456434" cy="2517016"/>
          </a:xfrm>
        </p:spPr>
        <p:txBody>
          <a:bodyPr>
            <a:normAutofit/>
          </a:bodyPr>
          <a:lstStyle/>
          <a:p>
            <a:pPr marL="285750" indent="-285750" algn="just">
              <a:buFont typeface="Arial" panose="020B0604020202020204" pitchFamily="34" charset="0"/>
              <a:buChar char="•"/>
            </a:pPr>
            <a:r>
              <a:rPr lang="it-IT" sz="1800" b="0" baseline="-25000" dirty="0" err="1"/>
              <a:t>Aorto</a:t>
            </a:r>
            <a:r>
              <a:rPr lang="it-IT" sz="1800" b="0" baseline="-25000" dirty="0"/>
              <a:t>-Right </a:t>
            </a:r>
            <a:r>
              <a:rPr lang="it-IT" sz="1800" b="0" baseline="-25000" dirty="0" err="1"/>
              <a:t>Atrial</a:t>
            </a:r>
            <a:r>
              <a:rPr lang="it-IT" sz="1800" b="0" baseline="-25000" dirty="0"/>
              <a:t> Tunnel (</a:t>
            </a:r>
            <a:r>
              <a:rPr lang="en-US" sz="1800" b="0" baseline="-25000" dirty="0"/>
              <a:t>ARAT), firstly described in 1980 by </a:t>
            </a:r>
            <a:r>
              <a:rPr lang="en-US" sz="1800" b="0" baseline="-25000" dirty="0" err="1"/>
              <a:t>Coto</a:t>
            </a:r>
            <a:r>
              <a:rPr lang="en-US" sz="1800" b="0" baseline="-25000" dirty="0"/>
              <a:t> et al. (1), is a rare congenital anomaly characterized by an extracardiac tunnel-like vascular communication arising from any of the aortic sinuses and emptying into the right atrium (RA) (2-5). </a:t>
            </a:r>
          </a:p>
          <a:p>
            <a:pPr marL="285750" indent="-285750" algn="just">
              <a:buFont typeface="Arial" panose="020B0604020202020204" pitchFamily="34" charset="0"/>
              <a:buChar char="•"/>
            </a:pPr>
            <a:endParaRPr lang="en-GB" sz="1800" dirty="0"/>
          </a:p>
          <a:p>
            <a:pPr marL="285750" indent="-285750" algn="just">
              <a:buFont typeface="Arial" panose="020B0604020202020204" pitchFamily="34" charset="0"/>
              <a:buChar char="•"/>
            </a:pPr>
            <a:r>
              <a:rPr lang="en-US" sz="1800" b="0" baseline="-25000" dirty="0"/>
              <a:t>The etiology is unknown; one hypothesized mechanism is a congenital deficiency of the elastic lamina in aortic media</a:t>
            </a:r>
            <a:r>
              <a:rPr lang="en-US" sz="1800" b="0" i="1" baseline="-25000" dirty="0"/>
              <a:t> </a:t>
            </a:r>
            <a:r>
              <a:rPr lang="en-US" sz="1800" b="0" baseline="-25000" dirty="0"/>
              <a:t>which gradually enlarges under the influence of high aortic pressure to form an extracardiac tunnel. </a:t>
            </a:r>
          </a:p>
          <a:p>
            <a:pPr marL="285750" indent="-285750" algn="just">
              <a:buFont typeface="Arial" panose="020B0604020202020204" pitchFamily="34" charset="0"/>
              <a:buChar char="•"/>
            </a:pPr>
            <a:endParaRPr lang="en-US" sz="1800" b="0" baseline="-25000" dirty="0"/>
          </a:p>
          <a:p>
            <a:endParaRPr lang="en-GB" sz="1800" dirty="0"/>
          </a:p>
        </p:txBody>
      </p:sp>
      <p:sp>
        <p:nvSpPr>
          <p:cNvPr id="6" name="Content Placeholder 5"/>
          <p:cNvSpPr>
            <a:spLocks noGrp="1"/>
          </p:cNvSpPr>
          <p:nvPr>
            <p:ph sz="quarter" idx="14"/>
          </p:nvPr>
        </p:nvSpPr>
        <p:spPr>
          <a:xfrm>
            <a:off x="4572000" y="2257627"/>
            <a:ext cx="3665349" cy="1209234"/>
          </a:xfrm>
        </p:spPr>
        <p:txBody>
          <a:bodyPr/>
          <a:lstStyle/>
          <a:p>
            <a:pPr marL="285750" indent="-285750" algn="just">
              <a:buFont typeface="Arial" panose="020B0604020202020204" pitchFamily="34" charset="0"/>
              <a:buChar char="•"/>
            </a:pPr>
            <a:r>
              <a:rPr lang="en-US" sz="1800" b="0" baseline="-25000" dirty="0"/>
              <a:t>We report a case of an asymptomatic ARAT complicated by infective endocarditis (IE), diagnosed by </a:t>
            </a:r>
            <a:r>
              <a:rPr lang="en-US" sz="1800" b="0" baseline="-25000" dirty="0" err="1"/>
              <a:t>noninvansive</a:t>
            </a:r>
            <a:r>
              <a:rPr lang="en-US" sz="1800" b="0" baseline="-25000" dirty="0"/>
              <a:t> multimodality imaging and successfully treated with a catheter-based approach.</a:t>
            </a:r>
            <a:r>
              <a:rPr lang="en-GB" sz="1800" baseline="-25000" dirty="0"/>
              <a:t>                        </a:t>
            </a:r>
          </a:p>
          <a:p>
            <a:pPr marL="342900" indent="-342900">
              <a:buFont typeface="Arial" panose="020B0604020202020204" pitchFamily="34" charset="0"/>
              <a:buChar char="•"/>
            </a:pPr>
            <a:endParaRPr lang="en-GB" dirty="0"/>
          </a:p>
        </p:txBody>
      </p:sp>
      <p:sp>
        <p:nvSpPr>
          <p:cNvPr id="7" name="Footer Placeholder 2">
            <a:extLst>
              <a:ext uri="{FF2B5EF4-FFF2-40B4-BE49-F238E27FC236}">
                <a16:creationId xmlns:a16="http://schemas.microsoft.com/office/drawing/2014/main" id="{58348651-64E5-8442-9FFA-1A0EF0FE0048}"/>
              </a:ext>
            </a:extLst>
          </p:cNvPr>
          <p:cNvSpPr>
            <a:spLocks noGrp="1"/>
          </p:cNvSpPr>
          <p:nvPr>
            <p:ph type="ftr" sz="quarter" idx="11"/>
          </p:nvPr>
        </p:nvSpPr>
        <p:spPr>
          <a:xfrm>
            <a:off x="971600" y="4803998"/>
            <a:ext cx="7200800" cy="274637"/>
          </a:xfrm>
        </p:spPr>
        <p:txBody>
          <a:bodyPr/>
          <a:lstStyle/>
          <a:p>
            <a:r>
              <a:rPr lang="it-IT" dirty="0">
                <a:solidFill>
                  <a:schemeClr val="tx1"/>
                </a:solidFill>
              </a:rPr>
              <a:t>EHJ-CR-D-19-00522R1</a:t>
            </a:r>
            <a:endParaRPr lang="en-GB" dirty="0"/>
          </a:p>
        </p:txBody>
      </p:sp>
    </p:spTree>
    <p:extLst>
      <p:ext uri="{BB962C8B-B14F-4D97-AF65-F5344CB8AC3E}">
        <p14:creationId xmlns:p14="http://schemas.microsoft.com/office/powerpoint/2010/main" val="2079782646"/>
      </p:ext>
    </p:extLst>
  </p:cSld>
  <p:clrMapOvr>
    <a:masterClrMapping/>
  </p:clrMapOvr>
  <p:transition spd="med">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History and Examination Findings</a:t>
            </a:r>
          </a:p>
        </p:txBody>
      </p:sp>
      <p:sp>
        <p:nvSpPr>
          <p:cNvPr id="4" name="Slide Number Placeholder 3"/>
          <p:cNvSpPr>
            <a:spLocks noGrp="1"/>
          </p:cNvSpPr>
          <p:nvPr>
            <p:ph type="sldNum" sz="quarter" idx="12"/>
          </p:nvPr>
        </p:nvSpPr>
        <p:spPr/>
        <p:txBody>
          <a:bodyPr/>
          <a:lstStyle/>
          <a:p>
            <a:fld id="{20C15474-9A8A-469E-9DC0-A1D69AB524A6}" type="slidenum">
              <a:rPr lang="en-GB" smtClean="0"/>
              <a:t>3</a:t>
            </a:fld>
            <a:endParaRPr lang="en-GB" dirty="0"/>
          </a:p>
        </p:txBody>
      </p:sp>
      <p:sp>
        <p:nvSpPr>
          <p:cNvPr id="5" name="Content Placeholder 4"/>
          <p:cNvSpPr>
            <a:spLocks noGrp="1"/>
          </p:cNvSpPr>
          <p:nvPr>
            <p:ph sz="quarter" idx="13"/>
          </p:nvPr>
        </p:nvSpPr>
        <p:spPr>
          <a:xfrm>
            <a:off x="683768" y="2267568"/>
            <a:ext cx="7128392" cy="2044550"/>
          </a:xfrm>
        </p:spPr>
        <p:txBody>
          <a:bodyPr>
            <a:normAutofit/>
          </a:bodyPr>
          <a:lstStyle/>
          <a:p>
            <a:pPr marL="285750" indent="-285750" algn="just">
              <a:buClr>
                <a:schemeClr val="tx1"/>
              </a:buClr>
              <a:buSzPct val="70000"/>
              <a:buFont typeface="Arial" panose="020B0604020202020204" pitchFamily="34" charset="0"/>
              <a:buChar char="•"/>
            </a:pPr>
            <a:r>
              <a:rPr lang="en-GB" b="0" baseline="-25000" dirty="0"/>
              <a:t>A  23-year-old male patient was admitted for a month-long fever, weight loss, mild cough and </a:t>
            </a:r>
            <a:r>
              <a:rPr lang="en-GB" b="0" baseline="-25000" dirty="0" err="1"/>
              <a:t>dyspnea</a:t>
            </a:r>
            <a:r>
              <a:rPr lang="en-GB" b="0" baseline="-25000" dirty="0"/>
              <a:t>.</a:t>
            </a:r>
          </a:p>
          <a:p>
            <a:pPr marL="285750" indent="-285750" algn="just">
              <a:buClr>
                <a:schemeClr val="tx1"/>
              </a:buClr>
              <a:buSzPct val="70000"/>
              <a:buFont typeface="Arial" panose="020B0604020202020204" pitchFamily="34" charset="0"/>
              <a:buChar char="•"/>
            </a:pPr>
            <a:r>
              <a:rPr lang="en-GB" b="0" baseline="-25000" dirty="0"/>
              <a:t>A continuous murmur was heard since childhood.</a:t>
            </a:r>
          </a:p>
          <a:p>
            <a:pPr marL="285750" indent="-285750" algn="just">
              <a:buClr>
                <a:schemeClr val="tx1"/>
              </a:buClr>
              <a:buSzPct val="70000"/>
              <a:buFont typeface="Arial" panose="020B0604020202020204" pitchFamily="34" charset="0"/>
              <a:buChar char="•"/>
            </a:pPr>
            <a:r>
              <a:rPr lang="en-GB" b="0" baseline="-25000" dirty="0"/>
              <a:t>Otherwise past medical history was unremarkable.</a:t>
            </a:r>
          </a:p>
          <a:p>
            <a:pPr marL="285750" indent="-285750" algn="just">
              <a:buClr>
                <a:schemeClr val="tx1"/>
              </a:buClr>
              <a:buSzPct val="70000"/>
              <a:buFont typeface="Arial" panose="020B0604020202020204" pitchFamily="34" charset="0"/>
              <a:buChar char="•"/>
            </a:pPr>
            <a:r>
              <a:rPr lang="en-GB" b="0" baseline="-25000" dirty="0"/>
              <a:t>Electrocardiogram and chest X-ray were normal. </a:t>
            </a:r>
          </a:p>
          <a:p>
            <a:pPr marL="285750" indent="-285750" algn="just">
              <a:buClr>
                <a:schemeClr val="tx1"/>
              </a:buClr>
              <a:buSzPct val="70000"/>
              <a:buFont typeface="Arial" panose="020B0604020202020204" pitchFamily="34" charset="0"/>
              <a:buChar char="•"/>
            </a:pPr>
            <a:r>
              <a:rPr lang="en-GB" b="0" baseline="-25000" dirty="0"/>
              <a:t>Blood cultures were positive for a multi-sensitive streptococcus mitis strain confirming the diagnosis of sepsis.</a:t>
            </a:r>
          </a:p>
        </p:txBody>
      </p:sp>
      <p:sp>
        <p:nvSpPr>
          <p:cNvPr id="6" name="Footer Placeholder 2">
            <a:extLst>
              <a:ext uri="{FF2B5EF4-FFF2-40B4-BE49-F238E27FC236}">
                <a16:creationId xmlns:a16="http://schemas.microsoft.com/office/drawing/2014/main" id="{4001F53B-40EE-9249-A18D-C05E906F9267}"/>
              </a:ext>
            </a:extLst>
          </p:cNvPr>
          <p:cNvSpPr>
            <a:spLocks noGrp="1"/>
          </p:cNvSpPr>
          <p:nvPr>
            <p:ph type="ftr" sz="quarter" idx="11"/>
          </p:nvPr>
        </p:nvSpPr>
        <p:spPr>
          <a:xfrm>
            <a:off x="971600" y="4803998"/>
            <a:ext cx="7200800" cy="274637"/>
          </a:xfrm>
        </p:spPr>
        <p:txBody>
          <a:bodyPr/>
          <a:lstStyle/>
          <a:p>
            <a:r>
              <a:rPr lang="it-IT" dirty="0">
                <a:solidFill>
                  <a:schemeClr val="tx1"/>
                </a:solidFill>
              </a:rPr>
              <a:t>EHJ-CR-D-19-00522R1</a:t>
            </a:r>
            <a:endParaRPr lang="en-GB" dirty="0"/>
          </a:p>
          <a:p>
            <a:endParaRPr lang="en-GB" dirty="0"/>
          </a:p>
        </p:txBody>
      </p:sp>
    </p:spTree>
    <p:extLst>
      <p:ext uri="{BB962C8B-B14F-4D97-AF65-F5344CB8AC3E}">
        <p14:creationId xmlns:p14="http://schemas.microsoft.com/office/powerpoint/2010/main" val="2883334632"/>
      </p:ext>
    </p:extLst>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600" b="0" dirty="0"/>
            </a:br>
            <a:r>
              <a:rPr lang="en-GB" sz="2000" b="0" dirty="0"/>
              <a:t>TEE, 2D </a:t>
            </a:r>
            <a:r>
              <a:rPr lang="en-GB" sz="2000" b="0" dirty="0" err="1"/>
              <a:t>color</a:t>
            </a:r>
            <a:r>
              <a:rPr lang="en-GB" sz="2000" b="0" dirty="0"/>
              <a:t> MPR images and chest CT scans </a:t>
            </a:r>
          </a:p>
        </p:txBody>
      </p:sp>
      <p:sp>
        <p:nvSpPr>
          <p:cNvPr id="4" name="Slide Number Placeholder 3"/>
          <p:cNvSpPr>
            <a:spLocks noGrp="1"/>
          </p:cNvSpPr>
          <p:nvPr>
            <p:ph type="sldNum" sz="quarter" idx="12"/>
          </p:nvPr>
        </p:nvSpPr>
        <p:spPr/>
        <p:txBody>
          <a:bodyPr/>
          <a:lstStyle/>
          <a:p>
            <a:fld id="{20C15474-9A8A-469E-9DC0-A1D69AB524A6}" type="slidenum">
              <a:rPr lang="en-GB" smtClean="0"/>
              <a:t>4</a:t>
            </a:fld>
            <a:endParaRPr lang="en-GB" dirty="0"/>
          </a:p>
        </p:txBody>
      </p:sp>
      <p:grpSp>
        <p:nvGrpSpPr>
          <p:cNvPr id="49" name="Gruppo 48">
            <a:extLst>
              <a:ext uri="{FF2B5EF4-FFF2-40B4-BE49-F238E27FC236}">
                <a16:creationId xmlns:a16="http://schemas.microsoft.com/office/drawing/2014/main" id="{7C591C3B-A8C0-6A40-8F06-6B3009B7C15B}"/>
              </a:ext>
            </a:extLst>
          </p:cNvPr>
          <p:cNvGrpSpPr/>
          <p:nvPr/>
        </p:nvGrpSpPr>
        <p:grpSpPr>
          <a:xfrm>
            <a:off x="971600" y="960333"/>
            <a:ext cx="6552728" cy="2864009"/>
            <a:chOff x="971600" y="1097376"/>
            <a:chExt cx="6712899" cy="2983914"/>
          </a:xfrm>
        </p:grpSpPr>
        <p:grpSp>
          <p:nvGrpSpPr>
            <p:cNvPr id="7" name="Gruppo 6">
              <a:extLst>
                <a:ext uri="{FF2B5EF4-FFF2-40B4-BE49-F238E27FC236}">
                  <a16:creationId xmlns:a16="http://schemas.microsoft.com/office/drawing/2014/main" id="{403EEC8F-9F86-0445-BB6F-193E9291DCE3}"/>
                </a:ext>
              </a:extLst>
            </p:cNvPr>
            <p:cNvGrpSpPr/>
            <p:nvPr/>
          </p:nvGrpSpPr>
          <p:grpSpPr>
            <a:xfrm>
              <a:off x="971600" y="1436046"/>
              <a:ext cx="6712899" cy="2645244"/>
              <a:chOff x="131337" y="1988210"/>
              <a:chExt cx="5918290" cy="1920288"/>
            </a:xfrm>
          </p:grpSpPr>
          <p:sp>
            <p:nvSpPr>
              <p:cNvPr id="8" name="Rettangolo 7">
                <a:extLst>
                  <a:ext uri="{FF2B5EF4-FFF2-40B4-BE49-F238E27FC236}">
                    <a16:creationId xmlns:a16="http://schemas.microsoft.com/office/drawing/2014/main" id="{CA7A1383-6C0B-7F45-A591-38DA34E9646E}"/>
                  </a:ext>
                </a:extLst>
              </p:cNvPr>
              <p:cNvSpPr/>
              <p:nvPr/>
            </p:nvSpPr>
            <p:spPr>
              <a:xfrm>
                <a:off x="2996204" y="3505918"/>
                <a:ext cx="191991" cy="124607"/>
              </a:xfrm>
              <a:prstGeom prst="rect">
                <a:avLst/>
              </a:prstGeom>
            </p:spPr>
            <p:txBody>
              <a:bodyPr wrap="none">
                <a:spAutoFit/>
              </a:bodyPr>
              <a:lstStyle/>
              <a:p>
                <a:r>
                  <a:rPr lang="en-US" sz="900" baseline="-25000" dirty="0">
                    <a:solidFill>
                      <a:schemeClr val="bg1"/>
                    </a:solidFill>
                    <a:ea typeface="Calibri" panose="020F0502020204030204" pitchFamily="34" charset="0"/>
                    <a:cs typeface="Times New Roman" panose="02020603050405020304" pitchFamily="18" charset="0"/>
                  </a:rPr>
                  <a:t>tunnel </a:t>
                </a:r>
                <a:endParaRPr lang="it-IT" sz="900" baseline="-25000" dirty="0">
                  <a:solidFill>
                    <a:schemeClr val="bg1"/>
                  </a:solidFill>
                </a:endParaRPr>
              </a:p>
            </p:txBody>
          </p:sp>
          <p:cxnSp>
            <p:nvCxnSpPr>
              <p:cNvPr id="9" name="Connettore 2 8">
                <a:extLst>
                  <a:ext uri="{FF2B5EF4-FFF2-40B4-BE49-F238E27FC236}">
                    <a16:creationId xmlns:a16="http://schemas.microsoft.com/office/drawing/2014/main" id="{1B6568A6-6C0C-BA48-807A-813B525A98C9}"/>
                  </a:ext>
                </a:extLst>
              </p:cNvPr>
              <p:cNvCxnSpPr>
                <a:cxnSpLocks/>
              </p:cNvCxnSpPr>
              <p:nvPr/>
            </p:nvCxnSpPr>
            <p:spPr>
              <a:xfrm flipV="1">
                <a:off x="3203317" y="3481865"/>
                <a:ext cx="62503" cy="40652"/>
              </a:xfrm>
              <a:prstGeom prst="straightConnector1">
                <a:avLst/>
              </a:prstGeom>
              <a:ln w="38100" cmpd="sng">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grpSp>
            <p:nvGrpSpPr>
              <p:cNvPr id="10" name="Gruppo 9">
                <a:extLst>
                  <a:ext uri="{FF2B5EF4-FFF2-40B4-BE49-F238E27FC236}">
                    <a16:creationId xmlns:a16="http://schemas.microsoft.com/office/drawing/2014/main" id="{0C25834A-CB2B-B245-A4BA-842D21AADAEC}"/>
                  </a:ext>
                </a:extLst>
              </p:cNvPr>
              <p:cNvGrpSpPr/>
              <p:nvPr/>
            </p:nvGrpSpPr>
            <p:grpSpPr>
              <a:xfrm>
                <a:off x="131337" y="2008264"/>
                <a:ext cx="1702313" cy="1824798"/>
                <a:chOff x="648126" y="1723330"/>
                <a:chExt cx="2053018" cy="2086737"/>
              </a:xfrm>
            </p:grpSpPr>
            <p:pic>
              <p:nvPicPr>
                <p:cNvPr id="38" name="Immagine 37">
                  <a:extLst>
                    <a:ext uri="{FF2B5EF4-FFF2-40B4-BE49-F238E27FC236}">
                      <a16:creationId xmlns:a16="http://schemas.microsoft.com/office/drawing/2014/main" id="{CDCA04A5-4758-9845-B3BD-1E06A4B7E7CC}"/>
                    </a:ext>
                  </a:extLst>
                </p:cNvPr>
                <p:cNvPicPr>
                  <a:picLocks noChangeAspect="1"/>
                </p:cNvPicPr>
                <p:nvPr/>
              </p:nvPicPr>
              <p:blipFill>
                <a:blip r:embed="rId2"/>
                <a:stretch>
                  <a:fillRect/>
                </a:stretch>
              </p:blipFill>
              <p:spPr>
                <a:xfrm>
                  <a:off x="835832" y="1747936"/>
                  <a:ext cx="1865312" cy="2062131"/>
                </a:xfrm>
                <a:prstGeom prst="rect">
                  <a:avLst/>
                </a:prstGeom>
                <a:ln w="19050">
                  <a:solidFill>
                    <a:schemeClr val="bg1"/>
                  </a:solidFill>
                </a:ln>
              </p:spPr>
            </p:pic>
            <p:sp>
              <p:nvSpPr>
                <p:cNvPr id="39" name="Google Shape;95;p13">
                  <a:extLst>
                    <a:ext uri="{FF2B5EF4-FFF2-40B4-BE49-F238E27FC236}">
                      <a16:creationId xmlns:a16="http://schemas.microsoft.com/office/drawing/2014/main" id="{56CC20D8-4891-834A-8E51-C0FA733A4C16}"/>
                    </a:ext>
                  </a:extLst>
                </p:cNvPr>
                <p:cNvSpPr/>
                <p:nvPr/>
              </p:nvSpPr>
              <p:spPr>
                <a:xfrm>
                  <a:off x="851995" y="1762869"/>
                  <a:ext cx="645186" cy="3197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i="0" u="none" strike="noStrike" cap="none" dirty="0">
                      <a:latin typeface="Calibri" panose="020F0502020204030204" pitchFamily="34" charset="0"/>
                      <a:ea typeface="Times New Roman"/>
                      <a:cs typeface="Calibri" panose="020F0502020204030204" pitchFamily="34" charset="0"/>
                      <a:sym typeface="Times New Roman"/>
                    </a:rPr>
                    <a:t>A</a:t>
                  </a:r>
                  <a:endParaRPr sz="1600" b="1" dirty="0">
                    <a:latin typeface="Calibri" panose="020F0502020204030204" pitchFamily="34" charset="0"/>
                    <a:cs typeface="Calibri" panose="020F0502020204030204" pitchFamily="34" charset="0"/>
                  </a:endParaRPr>
                </a:p>
              </p:txBody>
            </p:sp>
            <p:cxnSp>
              <p:nvCxnSpPr>
                <p:cNvPr id="40" name="Connettore 2 39">
                  <a:extLst>
                    <a:ext uri="{FF2B5EF4-FFF2-40B4-BE49-F238E27FC236}">
                      <a16:creationId xmlns:a16="http://schemas.microsoft.com/office/drawing/2014/main" id="{6BD4720E-ECAD-1442-9F87-4DDFE246A5C5}"/>
                    </a:ext>
                  </a:extLst>
                </p:cNvPr>
                <p:cNvCxnSpPr>
                  <a:cxnSpLocks/>
                </p:cNvCxnSpPr>
                <p:nvPr/>
              </p:nvCxnSpPr>
              <p:spPr>
                <a:xfrm flipH="1">
                  <a:off x="1993880" y="2527499"/>
                  <a:ext cx="69614" cy="163889"/>
                </a:xfrm>
                <a:prstGeom prst="straightConnector1">
                  <a:avLst/>
                </a:prstGeom>
                <a:ln w="12700" cmpd="sng">
                  <a:solidFill>
                    <a:srgbClr val="FFC000"/>
                  </a:solidFill>
                  <a:tailEnd type="stealth" w="sm" len="lg"/>
                </a:ln>
              </p:spPr>
              <p:style>
                <a:lnRef idx="1">
                  <a:schemeClr val="accent1"/>
                </a:lnRef>
                <a:fillRef idx="0">
                  <a:schemeClr val="accent1"/>
                </a:fillRef>
                <a:effectRef idx="0">
                  <a:schemeClr val="accent1"/>
                </a:effectRef>
                <a:fontRef idx="minor">
                  <a:schemeClr val="tx1"/>
                </a:fontRef>
              </p:style>
            </p:cxnSp>
            <p:cxnSp>
              <p:nvCxnSpPr>
                <p:cNvPr id="41" name="Connettore 2 40">
                  <a:extLst>
                    <a:ext uri="{FF2B5EF4-FFF2-40B4-BE49-F238E27FC236}">
                      <a16:creationId xmlns:a16="http://schemas.microsoft.com/office/drawing/2014/main" id="{9E7D03A4-99F8-C646-BCD4-B813263F23E2}"/>
                    </a:ext>
                  </a:extLst>
                </p:cNvPr>
                <p:cNvCxnSpPr>
                  <a:cxnSpLocks/>
                </p:cNvCxnSpPr>
                <p:nvPr/>
              </p:nvCxnSpPr>
              <p:spPr>
                <a:xfrm>
                  <a:off x="1805958" y="2460660"/>
                  <a:ext cx="0" cy="162479"/>
                </a:xfrm>
                <a:prstGeom prst="straightConnector1">
                  <a:avLst/>
                </a:prstGeom>
                <a:ln w="12700" cmpd="sng">
                  <a:solidFill>
                    <a:srgbClr val="FFC000"/>
                  </a:solidFill>
                  <a:tailEnd type="stealth" w="sm" len="lg"/>
                </a:ln>
              </p:spPr>
              <p:style>
                <a:lnRef idx="1">
                  <a:schemeClr val="accent1"/>
                </a:lnRef>
                <a:fillRef idx="0">
                  <a:schemeClr val="accent1"/>
                </a:fillRef>
                <a:effectRef idx="0">
                  <a:schemeClr val="accent1"/>
                </a:effectRef>
                <a:fontRef idx="minor">
                  <a:schemeClr val="tx1"/>
                </a:fontRef>
              </p:style>
            </p:cxnSp>
            <p:cxnSp>
              <p:nvCxnSpPr>
                <p:cNvPr id="42" name="Connettore 2 41">
                  <a:extLst>
                    <a:ext uri="{FF2B5EF4-FFF2-40B4-BE49-F238E27FC236}">
                      <a16:creationId xmlns:a16="http://schemas.microsoft.com/office/drawing/2014/main" id="{E234EFD7-BA85-7D46-8FA4-888E984AD878}"/>
                    </a:ext>
                  </a:extLst>
                </p:cNvPr>
                <p:cNvCxnSpPr>
                  <a:cxnSpLocks/>
                </p:cNvCxnSpPr>
                <p:nvPr/>
              </p:nvCxnSpPr>
              <p:spPr>
                <a:xfrm flipV="1">
                  <a:off x="1537521" y="3220033"/>
                  <a:ext cx="160107" cy="246205"/>
                </a:xfrm>
                <a:prstGeom prst="straightConnector1">
                  <a:avLst/>
                </a:prstGeom>
                <a:ln w="12700" cmpd="sng">
                  <a:solidFill>
                    <a:srgbClr val="FFC000"/>
                  </a:solidFill>
                  <a:tailEnd type="stealth" w="sm" len="lg"/>
                </a:ln>
              </p:spPr>
              <p:style>
                <a:lnRef idx="1">
                  <a:schemeClr val="accent1"/>
                </a:lnRef>
                <a:fillRef idx="0">
                  <a:schemeClr val="accent1"/>
                </a:fillRef>
                <a:effectRef idx="0">
                  <a:schemeClr val="accent1"/>
                </a:effectRef>
                <a:fontRef idx="minor">
                  <a:schemeClr val="tx1"/>
                </a:fontRef>
              </p:style>
            </p:cxnSp>
            <p:sp>
              <p:nvSpPr>
                <p:cNvPr id="43" name="Google Shape;95;p13">
                  <a:extLst>
                    <a:ext uri="{FF2B5EF4-FFF2-40B4-BE49-F238E27FC236}">
                      <a16:creationId xmlns:a16="http://schemas.microsoft.com/office/drawing/2014/main" id="{6035219B-637F-1447-8515-C637B576B199}"/>
                    </a:ext>
                  </a:extLst>
                </p:cNvPr>
                <p:cNvSpPr/>
                <p:nvPr/>
              </p:nvSpPr>
              <p:spPr>
                <a:xfrm>
                  <a:off x="648126" y="1723330"/>
                  <a:ext cx="716494" cy="38956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100" b="1" baseline="-25000" dirty="0">
                      <a:solidFill>
                        <a:schemeClr val="bg1"/>
                      </a:solidFill>
                      <a:latin typeface="Calibri" panose="020F0502020204030204" pitchFamily="34" charset="0"/>
                      <a:cs typeface="Calibri" panose="020F0502020204030204" pitchFamily="34" charset="0"/>
                    </a:rPr>
                    <a:t>a</a:t>
                  </a:r>
                  <a:endParaRPr sz="1100" b="1" baseline="-25000" dirty="0">
                    <a:solidFill>
                      <a:schemeClr val="bg1"/>
                    </a:solidFill>
                    <a:latin typeface="Calibri" panose="020F0502020204030204" pitchFamily="34" charset="0"/>
                    <a:cs typeface="Calibri" panose="020F0502020204030204" pitchFamily="34" charset="0"/>
                  </a:endParaRPr>
                </a:p>
              </p:txBody>
            </p:sp>
            <p:sp>
              <p:nvSpPr>
                <p:cNvPr id="44" name="Google Shape;95;p13">
                  <a:extLst>
                    <a:ext uri="{FF2B5EF4-FFF2-40B4-BE49-F238E27FC236}">
                      <a16:creationId xmlns:a16="http://schemas.microsoft.com/office/drawing/2014/main" id="{F87980C8-A2F8-6B4F-9CF6-708355FC6347}"/>
                    </a:ext>
                  </a:extLst>
                </p:cNvPr>
                <p:cNvSpPr/>
                <p:nvPr/>
              </p:nvSpPr>
              <p:spPr>
                <a:xfrm>
                  <a:off x="1129735" y="2875391"/>
                  <a:ext cx="782676" cy="4291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 b="1" i="0" u="none" strike="noStrike" cap="none" baseline="-25000" dirty="0">
                      <a:solidFill>
                        <a:schemeClr val="bg1"/>
                      </a:solidFill>
                      <a:latin typeface="Calibri" panose="020F0502020204030204" pitchFamily="34" charset="0"/>
                      <a:ea typeface="Times New Roman"/>
                      <a:cs typeface="Calibri" panose="020F0502020204030204" pitchFamily="34" charset="0"/>
                      <a:sym typeface="Times New Roman"/>
                    </a:rPr>
                    <a:t>RA</a:t>
                  </a:r>
                  <a:endParaRPr sz="800" b="1" baseline="-25000" dirty="0">
                    <a:solidFill>
                      <a:schemeClr val="bg1"/>
                    </a:solidFill>
                    <a:latin typeface="Calibri" panose="020F0502020204030204" pitchFamily="34" charset="0"/>
                    <a:cs typeface="Calibri" panose="020F0502020204030204" pitchFamily="34" charset="0"/>
                  </a:endParaRPr>
                </a:p>
              </p:txBody>
            </p:sp>
            <p:sp>
              <p:nvSpPr>
                <p:cNvPr id="45" name="Google Shape;95;p13">
                  <a:extLst>
                    <a:ext uri="{FF2B5EF4-FFF2-40B4-BE49-F238E27FC236}">
                      <a16:creationId xmlns:a16="http://schemas.microsoft.com/office/drawing/2014/main" id="{182A7AF6-94A5-A943-A002-94D70A7EABAC}"/>
                    </a:ext>
                  </a:extLst>
                </p:cNvPr>
                <p:cNvSpPr/>
                <p:nvPr/>
              </p:nvSpPr>
              <p:spPr>
                <a:xfrm>
                  <a:off x="1546051" y="2369039"/>
                  <a:ext cx="782676" cy="4291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 b="1" i="0" u="none" strike="noStrike" cap="none" baseline="-25000" dirty="0" err="1">
                      <a:solidFill>
                        <a:schemeClr val="bg1"/>
                      </a:solidFill>
                      <a:latin typeface="Calibri" panose="020F0502020204030204" pitchFamily="34" charset="0"/>
                      <a:ea typeface="Times New Roman"/>
                      <a:cs typeface="Calibri" panose="020F0502020204030204" pitchFamily="34" charset="0"/>
                      <a:sym typeface="Times New Roman"/>
                    </a:rPr>
                    <a:t>Ao</a:t>
                  </a:r>
                  <a:endParaRPr sz="800" b="1" baseline="-25000" dirty="0">
                    <a:solidFill>
                      <a:schemeClr val="bg1"/>
                    </a:solidFill>
                    <a:latin typeface="Calibri" panose="020F0502020204030204" pitchFamily="34" charset="0"/>
                    <a:cs typeface="Calibri" panose="020F0502020204030204" pitchFamily="34" charset="0"/>
                  </a:endParaRPr>
                </a:p>
              </p:txBody>
            </p:sp>
          </p:grpSp>
          <p:grpSp>
            <p:nvGrpSpPr>
              <p:cNvPr id="11" name="Gruppo 10">
                <a:extLst>
                  <a:ext uri="{FF2B5EF4-FFF2-40B4-BE49-F238E27FC236}">
                    <a16:creationId xmlns:a16="http://schemas.microsoft.com/office/drawing/2014/main" id="{721F16FC-8727-5D49-8D09-36949C833243}"/>
                  </a:ext>
                </a:extLst>
              </p:cNvPr>
              <p:cNvGrpSpPr/>
              <p:nvPr/>
            </p:nvGrpSpPr>
            <p:grpSpPr>
              <a:xfrm>
                <a:off x="1722593" y="2003059"/>
                <a:ext cx="1939433" cy="1836532"/>
                <a:chOff x="3402889" y="1716343"/>
                <a:chExt cx="2273788" cy="2108980"/>
              </a:xfrm>
            </p:grpSpPr>
            <p:sp>
              <p:nvSpPr>
                <p:cNvPr id="28" name="Rettangolo 27">
                  <a:extLst>
                    <a:ext uri="{FF2B5EF4-FFF2-40B4-BE49-F238E27FC236}">
                      <a16:creationId xmlns:a16="http://schemas.microsoft.com/office/drawing/2014/main" id="{DD22D5F0-AE10-914A-A0E7-74F34B5C888E}"/>
                    </a:ext>
                  </a:extLst>
                </p:cNvPr>
                <p:cNvSpPr/>
                <p:nvPr/>
              </p:nvSpPr>
              <p:spPr>
                <a:xfrm>
                  <a:off x="5411724" y="2636187"/>
                  <a:ext cx="264953" cy="192098"/>
                </a:xfrm>
                <a:prstGeom prst="rect">
                  <a:avLst/>
                </a:prstGeom>
              </p:spPr>
              <p:txBody>
                <a:bodyPr wrap="none">
                  <a:spAutoFit/>
                </a:bodyPr>
                <a:lstStyle/>
                <a:p>
                  <a:r>
                    <a:rPr lang="en-US" sz="900" dirty="0">
                      <a:solidFill>
                        <a:schemeClr val="bg1"/>
                      </a:solidFill>
                      <a:ea typeface="Calibri" panose="020F0502020204030204" pitchFamily="34" charset="0"/>
                      <a:cs typeface="Times New Roman" panose="02020603050405020304" pitchFamily="18" charset="0"/>
                    </a:rPr>
                    <a:t>RCA</a:t>
                  </a:r>
                  <a:endParaRPr lang="it-IT" sz="900" dirty="0">
                    <a:solidFill>
                      <a:schemeClr val="bg1"/>
                    </a:solidFill>
                  </a:endParaRPr>
                </a:p>
              </p:txBody>
            </p:sp>
            <p:sp>
              <p:nvSpPr>
                <p:cNvPr id="29" name="Rettangolo 28">
                  <a:extLst>
                    <a:ext uri="{FF2B5EF4-FFF2-40B4-BE49-F238E27FC236}">
                      <a16:creationId xmlns:a16="http://schemas.microsoft.com/office/drawing/2014/main" id="{A194F828-1501-A642-9615-EE4F3C7246DC}"/>
                    </a:ext>
                  </a:extLst>
                </p:cNvPr>
                <p:cNvSpPr/>
                <p:nvPr/>
              </p:nvSpPr>
              <p:spPr>
                <a:xfrm>
                  <a:off x="4682300" y="3189352"/>
                  <a:ext cx="338487" cy="179292"/>
                </a:xfrm>
                <a:prstGeom prst="rect">
                  <a:avLst/>
                </a:prstGeom>
              </p:spPr>
              <p:txBody>
                <a:bodyPr wrap="none">
                  <a:spAutoFit/>
                </a:bodyPr>
                <a:lstStyle/>
                <a:p>
                  <a:r>
                    <a:rPr lang="en-US" sz="1200" baseline="-25000" dirty="0">
                      <a:solidFill>
                        <a:schemeClr val="bg1"/>
                      </a:solidFill>
                      <a:ea typeface="Calibri" panose="020F0502020204030204" pitchFamily="34" charset="0"/>
                      <a:cs typeface="Times New Roman" panose="02020603050405020304" pitchFamily="18" charset="0"/>
                    </a:rPr>
                    <a:t>tunnel </a:t>
                  </a:r>
                  <a:endParaRPr lang="it-IT" sz="1200" baseline="-25000" dirty="0">
                    <a:solidFill>
                      <a:schemeClr val="bg1"/>
                    </a:solidFill>
                  </a:endParaRPr>
                </a:p>
              </p:txBody>
            </p:sp>
            <p:cxnSp>
              <p:nvCxnSpPr>
                <p:cNvPr id="30" name="Connettore 2 29">
                  <a:extLst>
                    <a:ext uri="{FF2B5EF4-FFF2-40B4-BE49-F238E27FC236}">
                      <a16:creationId xmlns:a16="http://schemas.microsoft.com/office/drawing/2014/main" id="{D3EE3DC5-6D61-FB4F-8BF8-1E20E22A4B94}"/>
                    </a:ext>
                  </a:extLst>
                </p:cNvPr>
                <p:cNvCxnSpPr>
                  <a:cxnSpLocks/>
                </p:cNvCxnSpPr>
                <p:nvPr/>
              </p:nvCxnSpPr>
              <p:spPr>
                <a:xfrm flipV="1">
                  <a:off x="5009755" y="3252720"/>
                  <a:ext cx="120480" cy="56482"/>
                </a:xfrm>
                <a:prstGeom prst="straightConnector1">
                  <a:avLst/>
                </a:prstGeom>
                <a:ln w="38100" cmpd="sng">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pic>
              <p:nvPicPr>
                <p:cNvPr id="31" name="Google Shape;92;p13" descr="IM_0015.jpg">
                  <a:extLst>
                    <a:ext uri="{FF2B5EF4-FFF2-40B4-BE49-F238E27FC236}">
                      <a16:creationId xmlns:a16="http://schemas.microsoft.com/office/drawing/2014/main" id="{D9B6D8DC-5DAD-3E40-B16F-DB8233E2FE56}"/>
                    </a:ext>
                  </a:extLst>
                </p:cNvPr>
                <p:cNvPicPr preferRelativeResize="0"/>
                <p:nvPr/>
              </p:nvPicPr>
              <p:blipFill rotWithShape="1">
                <a:blip r:embed="rId3">
                  <a:alphaModFix/>
                </a:blip>
                <a:srcRect t="9449" b="-17"/>
                <a:stretch/>
              </p:blipFill>
              <p:spPr>
                <a:xfrm>
                  <a:off x="3402889" y="1755726"/>
                  <a:ext cx="1972048" cy="2069597"/>
                </a:xfrm>
                <a:prstGeom prst="rect">
                  <a:avLst/>
                </a:prstGeom>
                <a:noFill/>
                <a:ln w="19050">
                  <a:solidFill>
                    <a:schemeClr val="bg1"/>
                  </a:solidFill>
                </a:ln>
              </p:spPr>
            </p:pic>
            <p:sp>
              <p:nvSpPr>
                <p:cNvPr id="32" name="Google Shape;95;p13">
                  <a:extLst>
                    <a:ext uri="{FF2B5EF4-FFF2-40B4-BE49-F238E27FC236}">
                      <a16:creationId xmlns:a16="http://schemas.microsoft.com/office/drawing/2014/main" id="{F75701AA-D684-6A46-A495-F3D969D8EA75}"/>
                    </a:ext>
                  </a:extLst>
                </p:cNvPr>
                <p:cNvSpPr/>
                <p:nvPr/>
              </p:nvSpPr>
              <p:spPr>
                <a:xfrm>
                  <a:off x="3853349" y="1747029"/>
                  <a:ext cx="716494" cy="389560"/>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None/>
                  </a:pPr>
                  <a:r>
                    <a:rPr lang="en-US" sz="1600" b="1" i="0" u="none" strike="noStrike" cap="none" dirty="0">
                      <a:latin typeface="Calibri" panose="020F0502020204030204" pitchFamily="34" charset="0"/>
                      <a:ea typeface="Times New Roman"/>
                      <a:cs typeface="Calibri" panose="020F0502020204030204" pitchFamily="34" charset="0"/>
                      <a:sym typeface="Times New Roman"/>
                    </a:rPr>
                    <a:t>C</a:t>
                  </a:r>
                  <a:endParaRPr sz="1600" b="1" dirty="0">
                    <a:latin typeface="Calibri" panose="020F0502020204030204" pitchFamily="34" charset="0"/>
                    <a:cs typeface="Calibri" panose="020F0502020204030204" pitchFamily="34" charset="0"/>
                  </a:endParaRPr>
                </a:p>
              </p:txBody>
            </p:sp>
            <p:sp>
              <p:nvSpPr>
                <p:cNvPr id="33" name="Rettangolo 32">
                  <a:extLst>
                    <a:ext uri="{FF2B5EF4-FFF2-40B4-BE49-F238E27FC236}">
                      <a16:creationId xmlns:a16="http://schemas.microsoft.com/office/drawing/2014/main" id="{27AB48B9-83C9-984F-8F79-BEEA586A0B65}"/>
                    </a:ext>
                  </a:extLst>
                </p:cNvPr>
                <p:cNvSpPr/>
                <p:nvPr/>
              </p:nvSpPr>
              <p:spPr>
                <a:xfrm>
                  <a:off x="3587048" y="2903164"/>
                  <a:ext cx="435877" cy="179681"/>
                </a:xfrm>
                <a:prstGeom prst="rect">
                  <a:avLst/>
                </a:prstGeom>
              </p:spPr>
              <p:txBody>
                <a:bodyPr wrap="none">
                  <a:spAutoFit/>
                </a:bodyPr>
                <a:lstStyle/>
                <a:p>
                  <a:r>
                    <a:rPr lang="en-US" sz="800" b="1" baseline="-25000" dirty="0">
                      <a:solidFill>
                        <a:schemeClr val="bg1"/>
                      </a:solidFill>
                      <a:ea typeface="Calibri" panose="020F0502020204030204" pitchFamily="34" charset="0"/>
                      <a:cs typeface="Times New Roman" panose="02020603050405020304" pitchFamily="18" charset="0"/>
                    </a:rPr>
                    <a:t>Tunnel </a:t>
                  </a:r>
                  <a:endParaRPr lang="it-IT" sz="800" b="1" baseline="-25000" dirty="0">
                    <a:solidFill>
                      <a:schemeClr val="bg1"/>
                    </a:solidFill>
                  </a:endParaRPr>
                </a:p>
              </p:txBody>
            </p:sp>
            <p:cxnSp>
              <p:nvCxnSpPr>
                <p:cNvPr id="34" name="Connettore 2 33">
                  <a:extLst>
                    <a:ext uri="{FF2B5EF4-FFF2-40B4-BE49-F238E27FC236}">
                      <a16:creationId xmlns:a16="http://schemas.microsoft.com/office/drawing/2014/main" id="{6E9D61DA-C1F1-9C46-AB3A-E04FE4DC4F7A}"/>
                    </a:ext>
                  </a:extLst>
                </p:cNvPr>
                <p:cNvCxnSpPr>
                  <a:cxnSpLocks/>
                </p:cNvCxnSpPr>
                <p:nvPr/>
              </p:nvCxnSpPr>
              <p:spPr>
                <a:xfrm flipV="1">
                  <a:off x="3931035" y="2946431"/>
                  <a:ext cx="105199" cy="51024"/>
                </a:xfrm>
                <a:prstGeom prst="straightConnector1">
                  <a:avLst/>
                </a:prstGeom>
                <a:ln w="19050" cmpd="sng">
                  <a:solidFill>
                    <a:schemeClr val="bg1"/>
                  </a:solidFill>
                  <a:tailEnd type="stealth" w="sm" len="med"/>
                </a:ln>
              </p:spPr>
              <p:style>
                <a:lnRef idx="1">
                  <a:schemeClr val="accent1"/>
                </a:lnRef>
                <a:fillRef idx="0">
                  <a:schemeClr val="accent1"/>
                </a:fillRef>
                <a:effectRef idx="0">
                  <a:schemeClr val="accent1"/>
                </a:effectRef>
                <a:fontRef idx="minor">
                  <a:schemeClr val="tx1"/>
                </a:fontRef>
              </p:style>
            </p:cxnSp>
            <p:sp>
              <p:nvSpPr>
                <p:cNvPr id="35" name="Rettangolo 34">
                  <a:extLst>
                    <a:ext uri="{FF2B5EF4-FFF2-40B4-BE49-F238E27FC236}">
                      <a16:creationId xmlns:a16="http://schemas.microsoft.com/office/drawing/2014/main" id="{E61F9EBA-6EAA-8542-9C68-84AA3F190CDF}"/>
                    </a:ext>
                  </a:extLst>
                </p:cNvPr>
                <p:cNvSpPr/>
                <p:nvPr/>
              </p:nvSpPr>
              <p:spPr>
                <a:xfrm>
                  <a:off x="4225389" y="2374904"/>
                  <a:ext cx="333193" cy="179681"/>
                </a:xfrm>
                <a:prstGeom prst="rect">
                  <a:avLst/>
                </a:prstGeom>
              </p:spPr>
              <p:txBody>
                <a:bodyPr wrap="none">
                  <a:spAutoFit/>
                </a:bodyPr>
                <a:lstStyle/>
                <a:p>
                  <a:r>
                    <a:rPr lang="en-US" sz="800" b="1" baseline="-25000" dirty="0">
                      <a:solidFill>
                        <a:schemeClr val="bg1"/>
                      </a:solidFill>
                      <a:ea typeface="Calibri" panose="020F0502020204030204" pitchFamily="34" charset="0"/>
                      <a:cs typeface="Times New Roman" panose="02020603050405020304" pitchFamily="18" charset="0"/>
                    </a:rPr>
                    <a:t>RCA</a:t>
                  </a:r>
                  <a:endParaRPr lang="it-IT" sz="800" b="1" baseline="-25000" dirty="0">
                    <a:solidFill>
                      <a:schemeClr val="bg1"/>
                    </a:solidFill>
                  </a:endParaRPr>
                </a:p>
              </p:txBody>
            </p:sp>
            <p:cxnSp>
              <p:nvCxnSpPr>
                <p:cNvPr id="36" name="Connettore 2 35">
                  <a:extLst>
                    <a:ext uri="{FF2B5EF4-FFF2-40B4-BE49-F238E27FC236}">
                      <a16:creationId xmlns:a16="http://schemas.microsoft.com/office/drawing/2014/main" id="{C41EFE91-438C-764D-A973-8386FE40A2B5}"/>
                    </a:ext>
                  </a:extLst>
                </p:cNvPr>
                <p:cNvCxnSpPr>
                  <a:cxnSpLocks/>
                </p:cNvCxnSpPr>
                <p:nvPr/>
              </p:nvCxnSpPr>
              <p:spPr>
                <a:xfrm flipH="1">
                  <a:off x="4284378" y="2554012"/>
                  <a:ext cx="83103" cy="147933"/>
                </a:xfrm>
                <a:prstGeom prst="straightConnector1">
                  <a:avLst/>
                </a:prstGeom>
                <a:ln w="12700" cmpd="sng">
                  <a:solidFill>
                    <a:srgbClr val="FF0000"/>
                  </a:solidFill>
                  <a:tailEnd type="stealth" w="sm" len="med"/>
                </a:ln>
              </p:spPr>
              <p:style>
                <a:lnRef idx="1">
                  <a:schemeClr val="accent1"/>
                </a:lnRef>
                <a:fillRef idx="0">
                  <a:schemeClr val="accent1"/>
                </a:fillRef>
                <a:effectRef idx="0">
                  <a:schemeClr val="accent1"/>
                </a:effectRef>
                <a:fontRef idx="minor">
                  <a:schemeClr val="tx1"/>
                </a:fontRef>
              </p:style>
            </p:cxnSp>
            <p:sp>
              <p:nvSpPr>
                <p:cNvPr id="37" name="Google Shape;95;p13">
                  <a:extLst>
                    <a:ext uri="{FF2B5EF4-FFF2-40B4-BE49-F238E27FC236}">
                      <a16:creationId xmlns:a16="http://schemas.microsoft.com/office/drawing/2014/main" id="{F16C840F-E4FE-8C46-98AF-34A5104116EE}"/>
                    </a:ext>
                  </a:extLst>
                </p:cNvPr>
                <p:cNvSpPr/>
                <p:nvPr/>
              </p:nvSpPr>
              <p:spPr>
                <a:xfrm>
                  <a:off x="3571875" y="1716343"/>
                  <a:ext cx="716495" cy="389560"/>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None/>
                  </a:pPr>
                  <a:r>
                    <a:rPr lang="it-IT" sz="1100" b="1" baseline="-25000" dirty="0">
                      <a:solidFill>
                        <a:schemeClr val="bg1"/>
                      </a:solidFill>
                      <a:latin typeface="Calibri" panose="020F0502020204030204" pitchFamily="34" charset="0"/>
                      <a:cs typeface="Calibri" panose="020F0502020204030204" pitchFamily="34" charset="0"/>
                    </a:rPr>
                    <a:t>b</a:t>
                  </a:r>
                  <a:endParaRPr sz="1100" b="1" baseline="-25000" dirty="0">
                    <a:solidFill>
                      <a:schemeClr val="bg1"/>
                    </a:solidFill>
                    <a:latin typeface="Calibri" panose="020F0502020204030204" pitchFamily="34" charset="0"/>
                    <a:cs typeface="Calibri" panose="020F0502020204030204" pitchFamily="34" charset="0"/>
                  </a:endParaRPr>
                </a:p>
              </p:txBody>
            </p:sp>
          </p:grpSp>
          <p:sp>
            <p:nvSpPr>
              <p:cNvPr id="12" name="Google Shape;95;p13">
                <a:extLst>
                  <a:ext uri="{FF2B5EF4-FFF2-40B4-BE49-F238E27FC236}">
                    <a16:creationId xmlns:a16="http://schemas.microsoft.com/office/drawing/2014/main" id="{520BB75A-706A-C14C-B329-605601F3AD5F}"/>
                  </a:ext>
                </a:extLst>
              </p:cNvPr>
              <p:cNvSpPr/>
              <p:nvPr/>
            </p:nvSpPr>
            <p:spPr>
              <a:xfrm>
                <a:off x="510865" y="3533234"/>
                <a:ext cx="736339" cy="37526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00" b="1" i="0" u="none" strike="noStrike" cap="none" baseline="-25000" dirty="0">
                    <a:solidFill>
                      <a:srgbClr val="FFC000"/>
                    </a:solidFill>
                    <a:latin typeface="Calibri" panose="020F0502020204030204" pitchFamily="34" charset="0"/>
                    <a:ea typeface="Times New Roman"/>
                    <a:cs typeface="Calibri" panose="020F0502020204030204" pitchFamily="34" charset="0"/>
                    <a:sym typeface="Times New Roman"/>
                  </a:rPr>
                  <a:t>vegetations </a:t>
                </a:r>
                <a:endParaRPr sz="900" b="1" baseline="-25000" dirty="0">
                  <a:solidFill>
                    <a:srgbClr val="FFC000"/>
                  </a:solidFill>
                  <a:latin typeface="Calibri" panose="020F0502020204030204" pitchFamily="34" charset="0"/>
                  <a:cs typeface="Calibri" panose="020F0502020204030204" pitchFamily="34" charset="0"/>
                </a:endParaRPr>
              </a:p>
            </p:txBody>
          </p:sp>
          <p:grpSp>
            <p:nvGrpSpPr>
              <p:cNvPr id="13" name="Gruppo 12">
                <a:extLst>
                  <a:ext uri="{FF2B5EF4-FFF2-40B4-BE49-F238E27FC236}">
                    <a16:creationId xmlns:a16="http://schemas.microsoft.com/office/drawing/2014/main" id="{034E77C9-748A-D542-9107-2D1AFB115A06}"/>
                  </a:ext>
                </a:extLst>
              </p:cNvPr>
              <p:cNvGrpSpPr/>
              <p:nvPr/>
            </p:nvGrpSpPr>
            <p:grpSpPr>
              <a:xfrm>
                <a:off x="3464991" y="1988210"/>
                <a:ext cx="2584636" cy="1844850"/>
                <a:chOff x="3358681" y="1988210"/>
                <a:chExt cx="2584636" cy="1844850"/>
              </a:xfrm>
            </p:grpSpPr>
            <p:pic>
              <p:nvPicPr>
                <p:cNvPr id="14" name="Immagine 13">
                  <a:extLst>
                    <a:ext uri="{FF2B5EF4-FFF2-40B4-BE49-F238E27FC236}">
                      <a16:creationId xmlns:a16="http://schemas.microsoft.com/office/drawing/2014/main" id="{36647EE0-F47E-0B4B-AF45-E3915A124C27}"/>
                    </a:ext>
                  </a:extLst>
                </p:cNvPr>
                <p:cNvPicPr>
                  <a:picLocks noChangeAspect="1"/>
                </p:cNvPicPr>
                <p:nvPr/>
              </p:nvPicPr>
              <p:blipFill rotWithShape="1">
                <a:blip r:embed="rId4">
                  <a:extLst>
                    <a:ext uri="{28A0092B-C50C-407E-A947-70E740481C1C}">
                      <a14:useLocalDpi xmlns:a14="http://schemas.microsoft.com/office/drawing/2010/main" val="0"/>
                    </a:ext>
                  </a:extLst>
                </a:blip>
                <a:srcRect l="1781" t="15499" r="92249" b="77904"/>
                <a:stretch/>
              </p:blipFill>
              <p:spPr>
                <a:xfrm>
                  <a:off x="3474552" y="2848221"/>
                  <a:ext cx="139381" cy="71384"/>
                </a:xfrm>
                <a:prstGeom prst="rect">
                  <a:avLst/>
                </a:prstGeom>
              </p:spPr>
            </p:pic>
            <p:pic>
              <p:nvPicPr>
                <p:cNvPr id="15" name="Immagine 14">
                  <a:extLst>
                    <a:ext uri="{FF2B5EF4-FFF2-40B4-BE49-F238E27FC236}">
                      <a16:creationId xmlns:a16="http://schemas.microsoft.com/office/drawing/2014/main" id="{B8C7EED9-B6E2-1F44-BFBE-4CB69CD63FA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395" t="6222" r="10484" b="31875"/>
                <a:stretch/>
              </p:blipFill>
              <p:spPr>
                <a:xfrm>
                  <a:off x="4665415" y="2023250"/>
                  <a:ext cx="1277902" cy="891701"/>
                </a:xfrm>
                <a:prstGeom prst="rect">
                  <a:avLst/>
                </a:prstGeom>
              </p:spPr>
            </p:pic>
            <p:sp>
              <p:nvSpPr>
                <p:cNvPr id="16" name="Rettangolo 15">
                  <a:extLst>
                    <a:ext uri="{FF2B5EF4-FFF2-40B4-BE49-F238E27FC236}">
                      <a16:creationId xmlns:a16="http://schemas.microsoft.com/office/drawing/2014/main" id="{6F03D5AB-EC03-6347-821B-61857C358D2B}"/>
                    </a:ext>
                  </a:extLst>
                </p:cNvPr>
                <p:cNvSpPr/>
                <p:nvPr/>
              </p:nvSpPr>
              <p:spPr>
                <a:xfrm>
                  <a:off x="4725345" y="1988210"/>
                  <a:ext cx="221536" cy="174407"/>
                </a:xfrm>
                <a:prstGeom prst="rect">
                  <a:avLst/>
                </a:prstGeom>
              </p:spPr>
              <p:txBody>
                <a:bodyPr wrap="none">
                  <a:spAutoFit/>
                </a:bodyPr>
                <a:lstStyle/>
                <a:p>
                  <a:pPr algn="ctr"/>
                  <a:r>
                    <a:rPr lang="it-IT" sz="800" baseline="-25000" dirty="0"/>
                    <a:t>B</a:t>
                  </a:r>
                </a:p>
              </p:txBody>
            </p:sp>
            <p:pic>
              <p:nvPicPr>
                <p:cNvPr id="17" name="Immagine 16">
                  <a:extLst>
                    <a:ext uri="{FF2B5EF4-FFF2-40B4-BE49-F238E27FC236}">
                      <a16:creationId xmlns:a16="http://schemas.microsoft.com/office/drawing/2014/main" id="{6AF495D5-5B6E-A941-AB2A-95066740DB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47" t="13535" r="5206" b="11545"/>
                <a:stretch/>
              </p:blipFill>
              <p:spPr>
                <a:xfrm>
                  <a:off x="3462343" y="2023250"/>
                  <a:ext cx="1203074" cy="917296"/>
                </a:xfrm>
                <a:prstGeom prst="rect">
                  <a:avLst/>
                </a:prstGeom>
              </p:spPr>
            </p:pic>
            <p:sp>
              <p:nvSpPr>
                <p:cNvPr id="18" name="Rettangolo 17">
                  <a:extLst>
                    <a:ext uri="{FF2B5EF4-FFF2-40B4-BE49-F238E27FC236}">
                      <a16:creationId xmlns:a16="http://schemas.microsoft.com/office/drawing/2014/main" id="{A3C37A6B-440A-B545-9F16-53242DC18DDC}"/>
                    </a:ext>
                  </a:extLst>
                </p:cNvPr>
                <p:cNvSpPr/>
                <p:nvPr/>
              </p:nvSpPr>
              <p:spPr>
                <a:xfrm>
                  <a:off x="3409296" y="1996097"/>
                  <a:ext cx="224742" cy="174407"/>
                </a:xfrm>
                <a:prstGeom prst="rect">
                  <a:avLst/>
                </a:prstGeom>
              </p:spPr>
              <p:txBody>
                <a:bodyPr wrap="none">
                  <a:spAutoFit/>
                </a:bodyPr>
                <a:lstStyle/>
                <a:p>
                  <a:r>
                    <a:rPr lang="it-IT" sz="800" baseline="-25000" dirty="0">
                      <a:solidFill>
                        <a:schemeClr val="bg1"/>
                      </a:solidFill>
                    </a:rPr>
                    <a:t>A</a:t>
                  </a:r>
                </a:p>
              </p:txBody>
            </p:sp>
            <p:pic>
              <p:nvPicPr>
                <p:cNvPr id="19" name="Immagine 18">
                  <a:extLst>
                    <a:ext uri="{FF2B5EF4-FFF2-40B4-BE49-F238E27FC236}">
                      <a16:creationId xmlns:a16="http://schemas.microsoft.com/office/drawing/2014/main" id="{96E4D4BF-AFB9-4247-A0BF-0A3901023A9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8590" t="22142" r="15997" b="37617"/>
                <a:stretch/>
              </p:blipFill>
              <p:spPr>
                <a:xfrm>
                  <a:off x="3454957" y="2928510"/>
                  <a:ext cx="1210457" cy="904549"/>
                </a:xfrm>
                <a:prstGeom prst="rect">
                  <a:avLst/>
                </a:prstGeom>
              </p:spPr>
            </p:pic>
            <p:pic>
              <p:nvPicPr>
                <p:cNvPr id="20" name="Immagine 19">
                  <a:extLst>
                    <a:ext uri="{FF2B5EF4-FFF2-40B4-BE49-F238E27FC236}">
                      <a16:creationId xmlns:a16="http://schemas.microsoft.com/office/drawing/2014/main" id="{79B3EF31-CEB0-D04D-80C9-A9E38F60B9E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2063" t="8087" r="12870" b="26978"/>
                <a:stretch/>
              </p:blipFill>
              <p:spPr>
                <a:xfrm>
                  <a:off x="4665415" y="2914951"/>
                  <a:ext cx="1277902" cy="918109"/>
                </a:xfrm>
                <a:prstGeom prst="rect">
                  <a:avLst/>
                </a:prstGeom>
              </p:spPr>
            </p:pic>
            <p:sp>
              <p:nvSpPr>
                <p:cNvPr id="21" name="Rettangolo 20">
                  <a:extLst>
                    <a:ext uri="{FF2B5EF4-FFF2-40B4-BE49-F238E27FC236}">
                      <a16:creationId xmlns:a16="http://schemas.microsoft.com/office/drawing/2014/main" id="{9F592A7D-1EF0-624C-A853-8DA6ED64FBB1}"/>
                    </a:ext>
                  </a:extLst>
                </p:cNvPr>
                <p:cNvSpPr/>
                <p:nvPr/>
              </p:nvSpPr>
              <p:spPr>
                <a:xfrm>
                  <a:off x="3358681" y="2890641"/>
                  <a:ext cx="309476" cy="198043"/>
                </a:xfrm>
                <a:prstGeom prst="rect">
                  <a:avLst/>
                </a:prstGeom>
              </p:spPr>
              <p:txBody>
                <a:bodyPr wrap="square">
                  <a:spAutoFit/>
                </a:bodyPr>
                <a:lstStyle/>
                <a:p>
                  <a:pPr algn="ctr"/>
                  <a:r>
                    <a:rPr lang="it-IT" sz="800" baseline="-25000" dirty="0"/>
                    <a:t>C</a:t>
                  </a:r>
                </a:p>
              </p:txBody>
            </p:sp>
            <p:sp>
              <p:nvSpPr>
                <p:cNvPr id="22" name="Rettangolo 21">
                  <a:extLst>
                    <a:ext uri="{FF2B5EF4-FFF2-40B4-BE49-F238E27FC236}">
                      <a16:creationId xmlns:a16="http://schemas.microsoft.com/office/drawing/2014/main" id="{D4C99F66-7B01-A84F-BCFB-8B4622B68EDF}"/>
                    </a:ext>
                  </a:extLst>
                </p:cNvPr>
                <p:cNvSpPr/>
                <p:nvPr/>
              </p:nvSpPr>
              <p:spPr>
                <a:xfrm>
                  <a:off x="4720586" y="2894244"/>
                  <a:ext cx="196249" cy="198043"/>
                </a:xfrm>
                <a:prstGeom prst="rect">
                  <a:avLst/>
                </a:prstGeom>
              </p:spPr>
              <p:txBody>
                <a:bodyPr wrap="square">
                  <a:spAutoFit/>
                </a:bodyPr>
                <a:lstStyle/>
                <a:p>
                  <a:pPr algn="ctr"/>
                  <a:r>
                    <a:rPr lang="it-IT" sz="800" baseline="-25000" dirty="0"/>
                    <a:t>D</a:t>
                  </a:r>
                </a:p>
              </p:txBody>
            </p:sp>
            <p:cxnSp>
              <p:nvCxnSpPr>
                <p:cNvPr id="23" name="Connettore 2 22">
                  <a:extLst>
                    <a:ext uri="{FF2B5EF4-FFF2-40B4-BE49-F238E27FC236}">
                      <a16:creationId xmlns:a16="http://schemas.microsoft.com/office/drawing/2014/main" id="{1333B0D7-1695-AA40-AE37-C757C3DB261C}"/>
                    </a:ext>
                  </a:extLst>
                </p:cNvPr>
                <p:cNvCxnSpPr>
                  <a:cxnSpLocks/>
                </p:cNvCxnSpPr>
                <p:nvPr/>
              </p:nvCxnSpPr>
              <p:spPr>
                <a:xfrm>
                  <a:off x="3703440" y="2565929"/>
                  <a:ext cx="94649" cy="154070"/>
                </a:xfrm>
                <a:prstGeom prst="straightConnector1">
                  <a:avLst/>
                </a:prstGeom>
                <a:ln w="19050" cmpd="sng">
                  <a:solidFill>
                    <a:srgbClr val="FFFF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ADD78AC5-D6A0-9C41-8E1D-345E375353E2}"/>
                    </a:ext>
                  </a:extLst>
                </p:cNvPr>
                <p:cNvCxnSpPr>
                  <a:cxnSpLocks/>
                </p:cNvCxnSpPr>
                <p:nvPr/>
              </p:nvCxnSpPr>
              <p:spPr>
                <a:xfrm flipH="1">
                  <a:off x="4861676" y="2561704"/>
                  <a:ext cx="80630" cy="106415"/>
                </a:xfrm>
                <a:prstGeom prst="straightConnector1">
                  <a:avLst/>
                </a:prstGeom>
                <a:ln w="19050" cmpd="sng">
                  <a:solidFill>
                    <a:srgbClr val="FFFF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25" name="Connettore 2 24">
                  <a:extLst>
                    <a:ext uri="{FF2B5EF4-FFF2-40B4-BE49-F238E27FC236}">
                      <a16:creationId xmlns:a16="http://schemas.microsoft.com/office/drawing/2014/main" id="{E1FE5921-650F-CC47-8C5A-AFA73DF4FE56}"/>
                    </a:ext>
                  </a:extLst>
                </p:cNvPr>
                <p:cNvCxnSpPr>
                  <a:cxnSpLocks/>
                </p:cNvCxnSpPr>
                <p:nvPr/>
              </p:nvCxnSpPr>
              <p:spPr>
                <a:xfrm>
                  <a:off x="5600483" y="3041610"/>
                  <a:ext cx="46186" cy="91788"/>
                </a:xfrm>
                <a:prstGeom prst="straightConnector1">
                  <a:avLst/>
                </a:prstGeom>
                <a:ln w="19050" cmpd="sng">
                  <a:solidFill>
                    <a:srgbClr val="FFFF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26" name="Connettore 2 25">
                  <a:extLst>
                    <a:ext uri="{FF2B5EF4-FFF2-40B4-BE49-F238E27FC236}">
                      <a16:creationId xmlns:a16="http://schemas.microsoft.com/office/drawing/2014/main" id="{75B9A4F7-C2C0-CB4E-B50E-4EB01CC047CC}"/>
                    </a:ext>
                  </a:extLst>
                </p:cNvPr>
                <p:cNvCxnSpPr>
                  <a:cxnSpLocks/>
                </p:cNvCxnSpPr>
                <p:nvPr/>
              </p:nvCxnSpPr>
              <p:spPr>
                <a:xfrm flipH="1">
                  <a:off x="3693588" y="3292685"/>
                  <a:ext cx="104501" cy="104328"/>
                </a:xfrm>
                <a:prstGeom prst="straightConnector1">
                  <a:avLst/>
                </a:prstGeom>
                <a:ln w="19050" cmpd="sng">
                  <a:solidFill>
                    <a:srgbClr val="FFFF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27" name="Connettore 2 26">
                  <a:extLst>
                    <a:ext uri="{FF2B5EF4-FFF2-40B4-BE49-F238E27FC236}">
                      <a16:creationId xmlns:a16="http://schemas.microsoft.com/office/drawing/2014/main" id="{3FD4DE41-BF26-6945-842D-50E04D8AB155}"/>
                    </a:ext>
                  </a:extLst>
                </p:cNvPr>
                <p:cNvCxnSpPr>
                  <a:cxnSpLocks/>
                </p:cNvCxnSpPr>
                <p:nvPr/>
              </p:nvCxnSpPr>
              <p:spPr>
                <a:xfrm flipV="1">
                  <a:off x="4833120" y="3691472"/>
                  <a:ext cx="131057" cy="13211"/>
                </a:xfrm>
                <a:prstGeom prst="straightConnector1">
                  <a:avLst/>
                </a:prstGeom>
                <a:ln w="19050" cmpd="sng">
                  <a:solidFill>
                    <a:srgbClr val="FFFF00"/>
                  </a:solidFill>
                  <a:tailEnd type="stealth" w="sm" len="med"/>
                </a:ln>
              </p:spPr>
              <p:style>
                <a:lnRef idx="1">
                  <a:schemeClr val="accent1"/>
                </a:lnRef>
                <a:fillRef idx="0">
                  <a:schemeClr val="accent1"/>
                </a:fillRef>
                <a:effectRef idx="0">
                  <a:schemeClr val="accent1"/>
                </a:effectRef>
                <a:fontRef idx="minor">
                  <a:schemeClr val="tx1"/>
                </a:fontRef>
              </p:style>
            </p:cxnSp>
          </p:grpSp>
        </p:grpSp>
        <p:sp>
          <p:nvSpPr>
            <p:cNvPr id="47" name="Rettangolo 46">
              <a:extLst>
                <a:ext uri="{FF2B5EF4-FFF2-40B4-BE49-F238E27FC236}">
                  <a16:creationId xmlns:a16="http://schemas.microsoft.com/office/drawing/2014/main" id="{4B21B511-9ECF-4048-9D14-5658253FEABD}"/>
                </a:ext>
              </a:extLst>
            </p:cNvPr>
            <p:cNvSpPr/>
            <p:nvPr/>
          </p:nvSpPr>
          <p:spPr>
            <a:xfrm>
              <a:off x="2433031" y="1106135"/>
              <a:ext cx="761253" cy="352728"/>
            </a:xfrm>
            <a:prstGeom prst="rect">
              <a:avLst/>
            </a:prstGeom>
          </p:spPr>
          <p:txBody>
            <a:bodyPr wrap="none">
              <a:spAutoFit/>
            </a:bodyPr>
            <a:lstStyle/>
            <a:p>
              <a:r>
                <a:rPr lang="en-US" sz="1600" baseline="-25000" dirty="0"/>
                <a:t>Figure 1A.</a:t>
              </a:r>
              <a:endParaRPr lang="it-IT" sz="1600" dirty="0"/>
            </a:p>
          </p:txBody>
        </p:sp>
        <p:sp>
          <p:nvSpPr>
            <p:cNvPr id="48" name="Rettangolo 47">
              <a:extLst>
                <a:ext uri="{FF2B5EF4-FFF2-40B4-BE49-F238E27FC236}">
                  <a16:creationId xmlns:a16="http://schemas.microsoft.com/office/drawing/2014/main" id="{01C8075C-938D-4C43-BD3C-3EC21772F417}"/>
                </a:ext>
              </a:extLst>
            </p:cNvPr>
            <p:cNvSpPr/>
            <p:nvPr/>
          </p:nvSpPr>
          <p:spPr>
            <a:xfrm>
              <a:off x="5857253" y="1097376"/>
              <a:ext cx="755537" cy="352728"/>
            </a:xfrm>
            <a:prstGeom prst="rect">
              <a:avLst/>
            </a:prstGeom>
          </p:spPr>
          <p:txBody>
            <a:bodyPr wrap="none">
              <a:spAutoFit/>
            </a:bodyPr>
            <a:lstStyle/>
            <a:p>
              <a:r>
                <a:rPr lang="en-US" sz="1600" baseline="-25000" dirty="0"/>
                <a:t>Figure 1B.</a:t>
              </a:r>
              <a:endParaRPr lang="it-IT" sz="1600" dirty="0"/>
            </a:p>
          </p:txBody>
        </p:sp>
      </p:grpSp>
      <p:sp>
        <p:nvSpPr>
          <p:cNvPr id="50" name="Rettangolo 49">
            <a:extLst>
              <a:ext uri="{FF2B5EF4-FFF2-40B4-BE49-F238E27FC236}">
                <a16:creationId xmlns:a16="http://schemas.microsoft.com/office/drawing/2014/main" id="{5842AA9B-C9E6-1B4E-ABF6-56A9853B1DC5}"/>
              </a:ext>
            </a:extLst>
          </p:cNvPr>
          <p:cNvSpPr/>
          <p:nvPr/>
        </p:nvSpPr>
        <p:spPr>
          <a:xfrm>
            <a:off x="885569" y="3785598"/>
            <a:ext cx="7420496" cy="810478"/>
          </a:xfrm>
          <a:prstGeom prst="rect">
            <a:avLst/>
          </a:prstGeom>
        </p:spPr>
        <p:txBody>
          <a:bodyPr wrap="square">
            <a:spAutoFit/>
          </a:bodyPr>
          <a:lstStyle/>
          <a:p>
            <a:pPr algn="just"/>
            <a:r>
              <a:rPr lang="en-US" sz="1400" kern="0" baseline="-25000" dirty="0">
                <a:solidFill>
                  <a:prstClr val="black"/>
                </a:solidFill>
                <a:ea typeface="Calibri" panose="020F0502020204030204" pitchFamily="34" charset="0"/>
                <a:cs typeface="Times New Roman" panose="02020603050405020304" pitchFamily="18" charset="0"/>
              </a:rPr>
              <a:t>Figure 1A. a) TEE </a:t>
            </a:r>
            <a:r>
              <a:rPr lang="en-US" sz="1400" kern="0" baseline="-25000" dirty="0">
                <a:solidFill>
                  <a:prstClr val="black"/>
                </a:solidFill>
                <a:cs typeface="Times New Roman" panose="02020603050405020304" pitchFamily="18" charset="0"/>
              </a:rPr>
              <a:t>showed right atrial dilation and bacterial vegetations </a:t>
            </a:r>
            <a:r>
              <a:rPr lang="en-US" sz="1400" baseline="-25000" dirty="0">
                <a:solidFill>
                  <a:prstClr val="black"/>
                </a:solidFill>
                <a:ea typeface="Calibri" panose="020F0502020204030204" pitchFamily="34" charset="0"/>
                <a:cs typeface="Times New Roman" panose="02020603050405020304" pitchFamily="18" charset="0"/>
              </a:rPr>
              <a:t>(orange arrows) </a:t>
            </a:r>
            <a:r>
              <a:rPr lang="en-US" sz="1400" kern="0" baseline="-25000" dirty="0">
                <a:solidFill>
                  <a:prstClr val="black"/>
                </a:solidFill>
                <a:cs typeface="Times New Roman" panose="02020603050405020304" pitchFamily="18" charset="0"/>
              </a:rPr>
              <a:t>inside the tunnel-like structure; b) </a:t>
            </a:r>
            <a:r>
              <a:rPr lang="en-US" sz="1400" baseline="-25000" dirty="0">
                <a:solidFill>
                  <a:prstClr val="black"/>
                </a:solidFill>
                <a:ea typeface="Calibri" panose="020F0502020204030204" pitchFamily="34" charset="0"/>
                <a:cs typeface="Times New Roman" panose="02020603050405020304" pitchFamily="18" charset="0"/>
              </a:rPr>
              <a:t>2D color MPR images showing high velocity flow within the tunnel (white arrowhead) originating from the right coronary sinus and running parallel to the RCA (red arrow). </a:t>
            </a:r>
            <a:r>
              <a:rPr lang="en-US" sz="1400" kern="0" baseline="-25000" dirty="0">
                <a:solidFill>
                  <a:prstClr val="black"/>
                </a:solidFill>
                <a:ea typeface="Calibri" panose="020F0502020204030204" pitchFamily="34" charset="0"/>
                <a:cs typeface="Times New Roman" panose="02020603050405020304" pitchFamily="18" charset="0"/>
              </a:rPr>
              <a:t>Figure 1B. Chest CT scans (A, axial plane, B-D, coronal planes) showing multiple pseudo-nodular </a:t>
            </a:r>
            <a:r>
              <a:rPr lang="en-US" sz="1400" kern="0" baseline="-25000" dirty="0" err="1">
                <a:solidFill>
                  <a:prstClr val="black"/>
                </a:solidFill>
                <a:ea typeface="Calibri" panose="020F0502020204030204" pitchFamily="34" charset="0"/>
                <a:cs typeface="Times New Roman" panose="02020603050405020304" pitchFamily="18" charset="0"/>
              </a:rPr>
              <a:t>cavitations</a:t>
            </a:r>
            <a:r>
              <a:rPr lang="en-US" sz="1400" kern="0" baseline="-25000" dirty="0">
                <a:solidFill>
                  <a:prstClr val="black"/>
                </a:solidFill>
                <a:ea typeface="Calibri" panose="020F0502020204030204" pitchFamily="34" charset="0"/>
                <a:cs typeface="Times New Roman" panose="02020603050405020304" pitchFamily="18" charset="0"/>
              </a:rPr>
              <a:t> (yellow arrows) and bilateral pneumonia, hilar adenopathy, and pronounced right atrial profile. </a:t>
            </a:r>
            <a:r>
              <a:rPr lang="en-US" sz="1200" kern="0" baseline="-25000" dirty="0">
                <a:solidFill>
                  <a:prstClr val="black"/>
                </a:solidFill>
                <a:ea typeface="Calibri" panose="020F0502020204030204" pitchFamily="34" charset="0"/>
                <a:cs typeface="Times New Roman" panose="02020603050405020304" pitchFamily="18" charset="0"/>
              </a:rPr>
              <a:t>TEE: transesophageal echocardiography; </a:t>
            </a:r>
            <a:r>
              <a:rPr lang="en-US" sz="1200" baseline="-25000" dirty="0">
                <a:solidFill>
                  <a:prstClr val="black"/>
                </a:solidFill>
                <a:ea typeface="Calibri" panose="020F0502020204030204" pitchFamily="34" charset="0"/>
                <a:cs typeface="Times New Roman" panose="02020603050405020304" pitchFamily="18" charset="0"/>
              </a:rPr>
              <a:t>MPR: multiplanar reconstruction; </a:t>
            </a:r>
            <a:r>
              <a:rPr lang="en-US" sz="1200" baseline="-25000" dirty="0" err="1">
                <a:solidFill>
                  <a:prstClr val="black"/>
                </a:solidFill>
                <a:ea typeface="Calibri" panose="020F0502020204030204" pitchFamily="34" charset="0"/>
                <a:cs typeface="Times New Roman" panose="02020603050405020304" pitchFamily="18" charset="0"/>
              </a:rPr>
              <a:t>Ao</a:t>
            </a:r>
            <a:r>
              <a:rPr lang="en-US" sz="1200" baseline="-25000" dirty="0">
                <a:solidFill>
                  <a:prstClr val="black"/>
                </a:solidFill>
                <a:ea typeface="Calibri" panose="020F0502020204030204" pitchFamily="34" charset="0"/>
                <a:cs typeface="Times New Roman" panose="02020603050405020304" pitchFamily="18" charset="0"/>
              </a:rPr>
              <a:t>: aorta; RA: right atrium; RCA: right coronary artery; CT: computed tomography. </a:t>
            </a:r>
            <a:endParaRPr lang="it-IT" sz="1200" kern="0" baseline="-25000" dirty="0">
              <a:solidFill>
                <a:prstClr val="black"/>
              </a:solidFill>
              <a:cs typeface="Times New Roman" panose="02020603050405020304" pitchFamily="18" charset="0"/>
            </a:endParaRPr>
          </a:p>
        </p:txBody>
      </p:sp>
      <p:sp>
        <p:nvSpPr>
          <p:cNvPr id="51" name="Footer Placeholder 2">
            <a:extLst>
              <a:ext uri="{FF2B5EF4-FFF2-40B4-BE49-F238E27FC236}">
                <a16:creationId xmlns:a16="http://schemas.microsoft.com/office/drawing/2014/main" id="{07C1E393-5CAA-894D-A463-C0CC91A54768}"/>
              </a:ext>
            </a:extLst>
          </p:cNvPr>
          <p:cNvSpPr>
            <a:spLocks noGrp="1"/>
          </p:cNvSpPr>
          <p:nvPr>
            <p:ph type="ftr" sz="quarter" idx="11"/>
          </p:nvPr>
        </p:nvSpPr>
        <p:spPr>
          <a:xfrm>
            <a:off x="971600" y="4803998"/>
            <a:ext cx="7200800" cy="274637"/>
          </a:xfrm>
        </p:spPr>
        <p:txBody>
          <a:bodyPr/>
          <a:lstStyle/>
          <a:p>
            <a:r>
              <a:rPr lang="it-IT" dirty="0">
                <a:solidFill>
                  <a:schemeClr val="tx1"/>
                </a:solidFill>
              </a:rPr>
              <a:t>EHJ-CR-D-19-00522R1</a:t>
            </a:r>
            <a:endParaRPr lang="en-GB" dirty="0"/>
          </a:p>
          <a:p>
            <a:endParaRPr lang="en-GB" dirty="0"/>
          </a:p>
        </p:txBody>
      </p:sp>
    </p:spTree>
    <p:extLst>
      <p:ext uri="{BB962C8B-B14F-4D97-AF65-F5344CB8AC3E}">
        <p14:creationId xmlns:p14="http://schemas.microsoft.com/office/powerpoint/2010/main" val="149728198"/>
      </p:ext>
    </p:extLst>
  </p:cSld>
  <p:clrMapOvr>
    <a:masterClrMapping/>
  </p:clrMapOvr>
  <p:transition spd="med">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600" b="0" dirty="0"/>
            </a:br>
            <a:r>
              <a:rPr lang="en-GB" sz="2200" b="0" dirty="0"/>
              <a:t>Pre-operative assessment by 3D-MDCTA</a:t>
            </a:r>
          </a:p>
        </p:txBody>
      </p:sp>
      <p:sp>
        <p:nvSpPr>
          <p:cNvPr id="4" name="Slide Number Placeholder 3"/>
          <p:cNvSpPr>
            <a:spLocks noGrp="1"/>
          </p:cNvSpPr>
          <p:nvPr>
            <p:ph type="sldNum" sz="quarter" idx="12"/>
          </p:nvPr>
        </p:nvSpPr>
        <p:spPr/>
        <p:txBody>
          <a:bodyPr/>
          <a:lstStyle/>
          <a:p>
            <a:fld id="{20C15474-9A8A-469E-9DC0-A1D69AB524A6}" type="slidenum">
              <a:rPr lang="en-GB" smtClean="0"/>
              <a:t>5</a:t>
            </a:fld>
            <a:endParaRPr lang="en-GB" dirty="0"/>
          </a:p>
        </p:txBody>
      </p:sp>
      <p:grpSp>
        <p:nvGrpSpPr>
          <p:cNvPr id="46" name="Gruppo 45">
            <a:extLst>
              <a:ext uri="{FF2B5EF4-FFF2-40B4-BE49-F238E27FC236}">
                <a16:creationId xmlns:a16="http://schemas.microsoft.com/office/drawing/2014/main" id="{73F74FF6-59BF-7249-82B7-82C4F32C6854}"/>
              </a:ext>
            </a:extLst>
          </p:cNvPr>
          <p:cNvGrpSpPr/>
          <p:nvPr/>
        </p:nvGrpSpPr>
        <p:grpSpPr>
          <a:xfrm>
            <a:off x="2270502" y="1154623"/>
            <a:ext cx="4143340" cy="2781946"/>
            <a:chOff x="2134440" y="960243"/>
            <a:chExt cx="4161275" cy="2689250"/>
          </a:xfrm>
        </p:grpSpPr>
        <p:grpSp>
          <p:nvGrpSpPr>
            <p:cNvPr id="52" name="Gruppo 51">
              <a:extLst>
                <a:ext uri="{FF2B5EF4-FFF2-40B4-BE49-F238E27FC236}">
                  <a16:creationId xmlns:a16="http://schemas.microsoft.com/office/drawing/2014/main" id="{0AADAE1A-B05C-3740-BB4E-9737FA4F17AF}"/>
                </a:ext>
              </a:extLst>
            </p:cNvPr>
            <p:cNvGrpSpPr/>
            <p:nvPr/>
          </p:nvGrpSpPr>
          <p:grpSpPr>
            <a:xfrm>
              <a:off x="2134440" y="1268020"/>
              <a:ext cx="4161275" cy="2381473"/>
              <a:chOff x="2658625" y="518196"/>
              <a:chExt cx="5115189" cy="2987940"/>
            </a:xfrm>
          </p:grpSpPr>
          <p:grpSp>
            <p:nvGrpSpPr>
              <p:cNvPr id="54" name="Gruppo 53">
                <a:extLst>
                  <a:ext uri="{FF2B5EF4-FFF2-40B4-BE49-F238E27FC236}">
                    <a16:creationId xmlns:a16="http://schemas.microsoft.com/office/drawing/2014/main" id="{4DC57CA7-A49F-BD42-B5A2-F691555B6017}"/>
                  </a:ext>
                </a:extLst>
              </p:cNvPr>
              <p:cNvGrpSpPr/>
              <p:nvPr/>
            </p:nvGrpSpPr>
            <p:grpSpPr>
              <a:xfrm>
                <a:off x="2658625" y="518196"/>
                <a:ext cx="5115189" cy="2987940"/>
                <a:chOff x="1770553" y="1817502"/>
                <a:chExt cx="4506297" cy="2489842"/>
              </a:xfrm>
            </p:grpSpPr>
            <p:grpSp>
              <p:nvGrpSpPr>
                <p:cNvPr id="56" name="Gruppo 55">
                  <a:extLst>
                    <a:ext uri="{FF2B5EF4-FFF2-40B4-BE49-F238E27FC236}">
                      <a16:creationId xmlns:a16="http://schemas.microsoft.com/office/drawing/2014/main" id="{F3AA53DC-E2EC-1C42-A4D3-67DAF8168B79}"/>
                    </a:ext>
                  </a:extLst>
                </p:cNvPr>
                <p:cNvGrpSpPr/>
                <p:nvPr/>
              </p:nvGrpSpPr>
              <p:grpSpPr>
                <a:xfrm>
                  <a:off x="1770553" y="1819702"/>
                  <a:ext cx="4506297" cy="2487642"/>
                  <a:chOff x="1454960" y="714149"/>
                  <a:chExt cx="5677515" cy="3239697"/>
                </a:xfrm>
              </p:grpSpPr>
              <p:grpSp>
                <p:nvGrpSpPr>
                  <p:cNvPr id="62" name="Gruppo 61">
                    <a:extLst>
                      <a:ext uri="{FF2B5EF4-FFF2-40B4-BE49-F238E27FC236}">
                        <a16:creationId xmlns:a16="http://schemas.microsoft.com/office/drawing/2014/main" id="{39B0CFF5-79AD-0F47-AC31-98DFF978556C}"/>
                      </a:ext>
                    </a:extLst>
                  </p:cNvPr>
                  <p:cNvGrpSpPr/>
                  <p:nvPr/>
                </p:nvGrpSpPr>
                <p:grpSpPr>
                  <a:xfrm>
                    <a:off x="1454960" y="714149"/>
                    <a:ext cx="5677515" cy="3239697"/>
                    <a:chOff x="2069964" y="980360"/>
                    <a:chExt cx="7628516" cy="5291043"/>
                  </a:xfrm>
                </p:grpSpPr>
                <p:sp>
                  <p:nvSpPr>
                    <p:cNvPr id="72" name="CasellaDiTesto 71">
                      <a:extLst>
                        <a:ext uri="{FF2B5EF4-FFF2-40B4-BE49-F238E27FC236}">
                          <a16:creationId xmlns:a16="http://schemas.microsoft.com/office/drawing/2014/main" id="{9FF8B445-39A3-CD49-9E8F-CBB27B8E252D}"/>
                        </a:ext>
                      </a:extLst>
                    </p:cNvPr>
                    <p:cNvSpPr txBox="1"/>
                    <p:nvPr/>
                  </p:nvSpPr>
                  <p:spPr>
                    <a:xfrm>
                      <a:off x="8255286" y="3930313"/>
                      <a:ext cx="275179" cy="380674"/>
                    </a:xfrm>
                    <a:prstGeom prst="rect">
                      <a:avLst/>
                    </a:prstGeom>
                    <a:noFill/>
                  </p:spPr>
                  <p:txBody>
                    <a:bodyPr wrap="none" rtlCol="0">
                      <a:spAutoFit/>
                    </a:bodyPr>
                    <a:lstStyle/>
                    <a:p>
                      <a:r>
                        <a:rPr lang="it-IT" dirty="0">
                          <a:solidFill>
                            <a:schemeClr val="bg1"/>
                          </a:solidFill>
                        </a:rPr>
                        <a:t>D</a:t>
                      </a:r>
                    </a:p>
                  </p:txBody>
                </p:sp>
                <p:grpSp>
                  <p:nvGrpSpPr>
                    <p:cNvPr id="73" name="Gruppo 72">
                      <a:extLst>
                        <a:ext uri="{FF2B5EF4-FFF2-40B4-BE49-F238E27FC236}">
                          <a16:creationId xmlns:a16="http://schemas.microsoft.com/office/drawing/2014/main" id="{AF2F1D7F-D8B2-574C-BCEF-510BBA504E7E}"/>
                        </a:ext>
                      </a:extLst>
                    </p:cNvPr>
                    <p:cNvGrpSpPr/>
                    <p:nvPr/>
                  </p:nvGrpSpPr>
                  <p:grpSpPr>
                    <a:xfrm>
                      <a:off x="2204081" y="1050273"/>
                      <a:ext cx="7494399" cy="5221130"/>
                      <a:chOff x="2492043" y="421568"/>
                      <a:chExt cx="7196600" cy="5655013"/>
                    </a:xfrm>
                  </p:grpSpPr>
                  <p:grpSp>
                    <p:nvGrpSpPr>
                      <p:cNvPr id="81" name="Gruppo 80">
                        <a:extLst>
                          <a:ext uri="{FF2B5EF4-FFF2-40B4-BE49-F238E27FC236}">
                            <a16:creationId xmlns:a16="http://schemas.microsoft.com/office/drawing/2014/main" id="{B5220E7C-ED4A-1C4D-B62A-BE4F3023CE46}"/>
                          </a:ext>
                        </a:extLst>
                      </p:cNvPr>
                      <p:cNvGrpSpPr/>
                      <p:nvPr/>
                    </p:nvGrpSpPr>
                    <p:grpSpPr>
                      <a:xfrm>
                        <a:off x="6160557" y="3172562"/>
                        <a:ext cx="3528086" cy="2901760"/>
                        <a:chOff x="2924366" y="1340564"/>
                        <a:chExt cx="6699855" cy="4715104"/>
                      </a:xfrm>
                    </p:grpSpPr>
                    <p:grpSp>
                      <p:nvGrpSpPr>
                        <p:cNvPr id="91" name="Gruppo 90">
                          <a:extLst>
                            <a:ext uri="{FF2B5EF4-FFF2-40B4-BE49-F238E27FC236}">
                              <a16:creationId xmlns:a16="http://schemas.microsoft.com/office/drawing/2014/main" id="{414FE5C1-14D8-1C40-86FE-2DD59DE98E68}"/>
                            </a:ext>
                          </a:extLst>
                        </p:cNvPr>
                        <p:cNvGrpSpPr/>
                        <p:nvPr/>
                      </p:nvGrpSpPr>
                      <p:grpSpPr>
                        <a:xfrm>
                          <a:off x="2924366" y="1340564"/>
                          <a:ext cx="6699855" cy="4715104"/>
                          <a:chOff x="3451872" y="1276340"/>
                          <a:chExt cx="6457470" cy="4510544"/>
                        </a:xfrm>
                      </p:grpSpPr>
                      <p:pic>
                        <p:nvPicPr>
                          <p:cNvPr id="93" name="Immagine 92" descr="IMG_1203.jpg">
                            <a:extLst>
                              <a:ext uri="{FF2B5EF4-FFF2-40B4-BE49-F238E27FC236}">
                                <a16:creationId xmlns:a16="http://schemas.microsoft.com/office/drawing/2014/main" id="{6B21D1D3-2405-EA4D-B135-A22E884D2A5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26" r="1766" b="8288"/>
                          <a:stretch/>
                        </p:blipFill>
                        <p:spPr>
                          <a:xfrm>
                            <a:off x="3451872" y="1276340"/>
                            <a:ext cx="6252296" cy="4510544"/>
                          </a:xfrm>
                          <a:prstGeom prst="rect">
                            <a:avLst/>
                          </a:prstGeom>
                        </p:spPr>
                      </p:pic>
                      <p:sp>
                        <p:nvSpPr>
                          <p:cNvPr id="94" name="Rettangolo 93">
                            <a:extLst>
                              <a:ext uri="{FF2B5EF4-FFF2-40B4-BE49-F238E27FC236}">
                                <a16:creationId xmlns:a16="http://schemas.microsoft.com/office/drawing/2014/main" id="{119BB96D-B81D-A747-B89B-DBBD297BB8E5}"/>
                              </a:ext>
                            </a:extLst>
                          </p:cNvPr>
                          <p:cNvSpPr/>
                          <p:nvPr/>
                        </p:nvSpPr>
                        <p:spPr>
                          <a:xfrm>
                            <a:off x="5663574" y="3283784"/>
                            <a:ext cx="1515540" cy="668322"/>
                          </a:xfrm>
                          <a:prstGeom prst="rect">
                            <a:avLst/>
                          </a:prstGeom>
                        </p:spPr>
                        <p:txBody>
                          <a:bodyPr wrap="square">
                            <a:spAutoFit/>
                          </a:bodyPr>
                          <a:lstStyle/>
                          <a:p>
                            <a:pPr algn="ctr"/>
                            <a:r>
                              <a:rPr lang="it-IT" sz="900" b="1" baseline="-25000" dirty="0"/>
                              <a:t>ARAT</a:t>
                            </a:r>
                          </a:p>
                        </p:txBody>
                      </p:sp>
                      <p:sp>
                        <p:nvSpPr>
                          <p:cNvPr id="95" name="Rettangolo 94">
                            <a:extLst>
                              <a:ext uri="{FF2B5EF4-FFF2-40B4-BE49-F238E27FC236}">
                                <a16:creationId xmlns:a16="http://schemas.microsoft.com/office/drawing/2014/main" id="{64044959-CE22-3F40-A703-565E69E580A8}"/>
                              </a:ext>
                            </a:extLst>
                          </p:cNvPr>
                          <p:cNvSpPr/>
                          <p:nvPr/>
                        </p:nvSpPr>
                        <p:spPr>
                          <a:xfrm>
                            <a:off x="4770724" y="3646153"/>
                            <a:ext cx="1515539" cy="675194"/>
                          </a:xfrm>
                          <a:prstGeom prst="rect">
                            <a:avLst/>
                          </a:prstGeom>
                        </p:spPr>
                        <p:txBody>
                          <a:bodyPr wrap="square">
                            <a:spAutoFit/>
                          </a:bodyPr>
                          <a:lstStyle/>
                          <a:p>
                            <a:pPr algn="ctr"/>
                            <a:r>
                              <a:rPr lang="it-IT" sz="800" baseline="-25000" dirty="0"/>
                              <a:t>RCA</a:t>
                            </a:r>
                          </a:p>
                        </p:txBody>
                      </p:sp>
                      <p:sp>
                        <p:nvSpPr>
                          <p:cNvPr id="96" name="Rettangolo 95">
                            <a:extLst>
                              <a:ext uri="{FF2B5EF4-FFF2-40B4-BE49-F238E27FC236}">
                                <a16:creationId xmlns:a16="http://schemas.microsoft.com/office/drawing/2014/main" id="{CB3E9DA7-DFA8-6146-B488-D9A9BA2D2DF0}"/>
                              </a:ext>
                            </a:extLst>
                          </p:cNvPr>
                          <p:cNvSpPr/>
                          <p:nvPr/>
                        </p:nvSpPr>
                        <p:spPr>
                          <a:xfrm>
                            <a:off x="6949111" y="2446168"/>
                            <a:ext cx="2960231" cy="258817"/>
                          </a:xfrm>
                          <a:prstGeom prst="rect">
                            <a:avLst/>
                          </a:prstGeom>
                        </p:spPr>
                        <p:txBody>
                          <a:bodyPr wrap="square">
                            <a:spAutoFit/>
                          </a:bodyPr>
                          <a:lstStyle/>
                          <a:p>
                            <a:endParaRPr lang="it-IT" sz="800" b="1" baseline="-25000" dirty="0"/>
                          </a:p>
                        </p:txBody>
                      </p:sp>
                    </p:grpSp>
                    <p:sp>
                      <p:nvSpPr>
                        <p:cNvPr id="92" name="Rettangolo 91">
                          <a:extLst>
                            <a:ext uri="{FF2B5EF4-FFF2-40B4-BE49-F238E27FC236}">
                              <a16:creationId xmlns:a16="http://schemas.microsoft.com/office/drawing/2014/main" id="{CB04EC2E-9A7D-EE41-BE06-3F289A4D3A22}"/>
                            </a:ext>
                          </a:extLst>
                        </p:cNvPr>
                        <p:cNvSpPr/>
                        <p:nvPr/>
                      </p:nvSpPr>
                      <p:spPr>
                        <a:xfrm>
                          <a:off x="7013995" y="3028922"/>
                          <a:ext cx="1572430" cy="698631"/>
                        </a:xfrm>
                        <a:prstGeom prst="rect">
                          <a:avLst/>
                        </a:prstGeom>
                      </p:spPr>
                      <p:txBody>
                        <a:bodyPr wrap="square">
                          <a:spAutoFit/>
                        </a:bodyPr>
                        <a:lstStyle/>
                        <a:p>
                          <a:pPr algn="ctr"/>
                          <a:r>
                            <a:rPr lang="it-IT" sz="900" b="1" baseline="-25000" dirty="0"/>
                            <a:t>Aorta</a:t>
                          </a:r>
                          <a:r>
                            <a:rPr lang="it-IT" sz="900" baseline="-25000" dirty="0"/>
                            <a:t> </a:t>
                          </a:r>
                        </a:p>
                      </p:txBody>
                    </p:sp>
                  </p:grpSp>
                  <p:grpSp>
                    <p:nvGrpSpPr>
                      <p:cNvPr id="82" name="Gruppo 81">
                        <a:extLst>
                          <a:ext uri="{FF2B5EF4-FFF2-40B4-BE49-F238E27FC236}">
                            <a16:creationId xmlns:a16="http://schemas.microsoft.com/office/drawing/2014/main" id="{393D4CFA-8BC5-3642-B273-AF1242B0496B}"/>
                          </a:ext>
                        </a:extLst>
                      </p:cNvPr>
                      <p:cNvGrpSpPr/>
                      <p:nvPr/>
                    </p:nvGrpSpPr>
                    <p:grpSpPr>
                      <a:xfrm>
                        <a:off x="2492043" y="421568"/>
                        <a:ext cx="3725448" cy="2840465"/>
                        <a:chOff x="6241939" y="1829121"/>
                        <a:chExt cx="3709725" cy="3987798"/>
                      </a:xfrm>
                    </p:grpSpPr>
                    <p:pic>
                      <p:nvPicPr>
                        <p:cNvPr id="89" name="Immagine 88" descr="3D_Saved_State___3d_fistola_307_8.jpg">
                          <a:extLst>
                            <a:ext uri="{FF2B5EF4-FFF2-40B4-BE49-F238E27FC236}">
                              <a16:creationId xmlns:a16="http://schemas.microsoft.com/office/drawing/2014/main" id="{1609C13C-784C-E141-9BD6-DAA0B78BA2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1939" y="1829121"/>
                          <a:ext cx="3709725" cy="3987798"/>
                        </a:xfrm>
                        <a:prstGeom prst="rect">
                          <a:avLst/>
                        </a:prstGeom>
                      </p:spPr>
                    </p:pic>
                    <p:cxnSp>
                      <p:nvCxnSpPr>
                        <p:cNvPr id="90" name="Connettore 2 89">
                          <a:extLst>
                            <a:ext uri="{FF2B5EF4-FFF2-40B4-BE49-F238E27FC236}">
                              <a16:creationId xmlns:a16="http://schemas.microsoft.com/office/drawing/2014/main" id="{1BAB9C22-FB7F-F24F-A516-741ED23C0E3E}"/>
                            </a:ext>
                          </a:extLst>
                        </p:cNvPr>
                        <p:cNvCxnSpPr>
                          <a:cxnSpLocks/>
                        </p:cNvCxnSpPr>
                        <p:nvPr/>
                      </p:nvCxnSpPr>
                      <p:spPr>
                        <a:xfrm>
                          <a:off x="7349248" y="4566430"/>
                          <a:ext cx="101745" cy="0"/>
                        </a:xfrm>
                        <a:prstGeom prst="straightConnector1">
                          <a:avLst/>
                        </a:prstGeom>
                        <a:ln w="9525" cmpd="sng">
                          <a:solidFill>
                            <a:schemeClr val="bg1"/>
                          </a:solidFill>
                          <a:tailEnd type="stealth" w="sm" len="sm"/>
                        </a:ln>
                      </p:spPr>
                      <p:style>
                        <a:lnRef idx="1">
                          <a:schemeClr val="accent1"/>
                        </a:lnRef>
                        <a:fillRef idx="0">
                          <a:schemeClr val="accent1"/>
                        </a:fillRef>
                        <a:effectRef idx="0">
                          <a:schemeClr val="accent1"/>
                        </a:effectRef>
                        <a:fontRef idx="minor">
                          <a:schemeClr val="tx1"/>
                        </a:fontRef>
                      </p:style>
                    </p:cxnSp>
                  </p:grpSp>
                  <p:pic>
                    <p:nvPicPr>
                      <p:cNvPr id="83" name="Immagine 82">
                        <a:extLst>
                          <a:ext uri="{FF2B5EF4-FFF2-40B4-BE49-F238E27FC236}">
                            <a16:creationId xmlns:a16="http://schemas.microsoft.com/office/drawing/2014/main" id="{EF8E7D47-1C71-D64F-827E-94D4D34D5F87}"/>
                          </a:ext>
                        </a:extLst>
                      </p:cNvPr>
                      <p:cNvPicPr>
                        <a:picLocks noChangeAspect="1"/>
                      </p:cNvPicPr>
                      <p:nvPr/>
                    </p:nvPicPr>
                    <p:blipFill rotWithShape="1">
                      <a:blip r:embed="rId4"/>
                      <a:srcRect l="35393" t="14166" r="22248" b="15907"/>
                      <a:stretch/>
                    </p:blipFill>
                    <p:spPr>
                      <a:xfrm>
                        <a:off x="2494333" y="3261372"/>
                        <a:ext cx="3697646" cy="2815209"/>
                      </a:xfrm>
                      <a:prstGeom prst="rect">
                        <a:avLst/>
                      </a:prstGeom>
                    </p:spPr>
                  </p:pic>
                  <p:pic>
                    <p:nvPicPr>
                      <p:cNvPr id="84" name="Immagine 83" descr="IMG_1205.jpg">
                        <a:extLst>
                          <a:ext uri="{FF2B5EF4-FFF2-40B4-BE49-F238E27FC236}">
                            <a16:creationId xmlns:a16="http://schemas.microsoft.com/office/drawing/2014/main" id="{DB518D0F-6E2D-5E48-B342-B2D48C300FA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9845" y="421568"/>
                        <a:ext cx="3376700" cy="2848191"/>
                      </a:xfrm>
                      <a:prstGeom prst="rect">
                        <a:avLst/>
                      </a:prstGeom>
                    </p:spPr>
                  </p:pic>
                  <p:sp>
                    <p:nvSpPr>
                      <p:cNvPr id="85" name="Rettangolo 84">
                        <a:extLst>
                          <a:ext uri="{FF2B5EF4-FFF2-40B4-BE49-F238E27FC236}">
                            <a16:creationId xmlns:a16="http://schemas.microsoft.com/office/drawing/2014/main" id="{1F87F175-614B-3C49-B8BF-6D1BBA03E10A}"/>
                          </a:ext>
                        </a:extLst>
                      </p:cNvPr>
                      <p:cNvSpPr/>
                      <p:nvPr/>
                    </p:nvSpPr>
                    <p:spPr>
                      <a:xfrm>
                        <a:off x="5403094" y="487066"/>
                        <a:ext cx="924027" cy="69927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6" name="CasellaDiTesto 85">
                        <a:extLst>
                          <a:ext uri="{FF2B5EF4-FFF2-40B4-BE49-F238E27FC236}">
                            <a16:creationId xmlns:a16="http://schemas.microsoft.com/office/drawing/2014/main" id="{82319A18-BB9A-FB4D-A715-77DF6DD8F163}"/>
                          </a:ext>
                        </a:extLst>
                      </p:cNvPr>
                      <p:cNvSpPr txBox="1"/>
                      <p:nvPr/>
                    </p:nvSpPr>
                    <p:spPr>
                      <a:xfrm>
                        <a:off x="2536227" y="3874496"/>
                        <a:ext cx="479529" cy="429950"/>
                      </a:xfrm>
                      <a:prstGeom prst="rect">
                        <a:avLst/>
                      </a:prstGeom>
                      <a:noFill/>
                    </p:spPr>
                    <p:txBody>
                      <a:bodyPr wrap="none" rtlCol="0">
                        <a:spAutoFit/>
                      </a:bodyPr>
                      <a:lstStyle/>
                      <a:p>
                        <a:pPr algn="ctr"/>
                        <a:r>
                          <a:rPr lang="it-IT" sz="900" baseline="-25000" dirty="0">
                            <a:solidFill>
                              <a:schemeClr val="bg1"/>
                            </a:solidFill>
                          </a:rPr>
                          <a:t>RA</a:t>
                        </a:r>
                      </a:p>
                    </p:txBody>
                  </p:sp>
                  <p:sp>
                    <p:nvSpPr>
                      <p:cNvPr id="87" name="CasellaDiTesto 86">
                        <a:extLst>
                          <a:ext uri="{FF2B5EF4-FFF2-40B4-BE49-F238E27FC236}">
                            <a16:creationId xmlns:a16="http://schemas.microsoft.com/office/drawing/2014/main" id="{2397025E-148C-5644-884B-9D8BCC0D5B8D}"/>
                          </a:ext>
                        </a:extLst>
                      </p:cNvPr>
                      <p:cNvSpPr txBox="1"/>
                      <p:nvPr/>
                    </p:nvSpPr>
                    <p:spPr>
                      <a:xfrm>
                        <a:off x="2516786" y="441496"/>
                        <a:ext cx="756143" cy="699279"/>
                      </a:xfrm>
                      <a:prstGeom prst="rect">
                        <a:avLst/>
                      </a:prstGeom>
                      <a:solidFill>
                        <a:schemeClr val="tx1"/>
                      </a:solidFill>
                    </p:spPr>
                    <p:txBody>
                      <a:bodyPr wrap="square" rtlCol="0">
                        <a:spAutoFit/>
                      </a:bodyPr>
                      <a:lstStyle/>
                      <a:p>
                        <a:pPr algn="ctr"/>
                        <a:endParaRPr lang="it-IT" sz="1600" b="1" dirty="0">
                          <a:solidFill>
                            <a:schemeClr val="bg1"/>
                          </a:solidFill>
                        </a:endParaRPr>
                      </a:p>
                    </p:txBody>
                  </p:sp>
                  <p:sp>
                    <p:nvSpPr>
                      <p:cNvPr id="88" name="CasellaDiTesto 87">
                        <a:extLst>
                          <a:ext uri="{FF2B5EF4-FFF2-40B4-BE49-F238E27FC236}">
                            <a16:creationId xmlns:a16="http://schemas.microsoft.com/office/drawing/2014/main" id="{4538B123-4656-6942-81E9-6F24FB2FBB61}"/>
                          </a:ext>
                        </a:extLst>
                      </p:cNvPr>
                      <p:cNvSpPr txBox="1"/>
                      <p:nvPr/>
                    </p:nvSpPr>
                    <p:spPr>
                      <a:xfrm rot="10800000" flipV="1">
                        <a:off x="5420837" y="3851500"/>
                        <a:ext cx="771143" cy="429950"/>
                      </a:xfrm>
                      <a:prstGeom prst="rect">
                        <a:avLst/>
                      </a:prstGeom>
                      <a:noFill/>
                    </p:spPr>
                    <p:txBody>
                      <a:bodyPr wrap="square" rtlCol="0">
                        <a:spAutoFit/>
                      </a:bodyPr>
                      <a:lstStyle/>
                      <a:p>
                        <a:pPr algn="ctr"/>
                        <a:r>
                          <a:rPr lang="it-IT" sz="900" baseline="-25000" dirty="0">
                            <a:solidFill>
                              <a:schemeClr val="bg1"/>
                            </a:solidFill>
                          </a:rPr>
                          <a:t>Aorta</a:t>
                        </a:r>
                      </a:p>
                    </p:txBody>
                  </p:sp>
                </p:grpSp>
                <p:sp>
                  <p:nvSpPr>
                    <p:cNvPr id="74" name="Rettangolo 73">
                      <a:extLst>
                        <a:ext uri="{FF2B5EF4-FFF2-40B4-BE49-F238E27FC236}">
                          <a16:creationId xmlns:a16="http://schemas.microsoft.com/office/drawing/2014/main" id="{3B11A6D5-F66E-EE4E-9887-67ACE44DBCDD}"/>
                        </a:ext>
                      </a:extLst>
                    </p:cNvPr>
                    <p:cNvSpPr/>
                    <p:nvPr/>
                  </p:nvSpPr>
                  <p:spPr>
                    <a:xfrm>
                      <a:off x="2113027" y="3648890"/>
                      <a:ext cx="826392" cy="418882"/>
                    </a:xfrm>
                    <a:prstGeom prst="rect">
                      <a:avLst/>
                    </a:prstGeom>
                  </p:spPr>
                  <p:txBody>
                    <a:bodyPr wrap="square">
                      <a:spAutoFit/>
                    </a:bodyPr>
                    <a:lstStyle/>
                    <a:p>
                      <a:pPr algn="ctr"/>
                      <a:r>
                        <a:rPr lang="it-IT" sz="1600" b="1" baseline="-25000" dirty="0">
                          <a:solidFill>
                            <a:schemeClr val="bg1"/>
                          </a:solidFill>
                        </a:rPr>
                        <a:t>C</a:t>
                      </a:r>
                    </a:p>
                  </p:txBody>
                </p:sp>
                <p:sp>
                  <p:nvSpPr>
                    <p:cNvPr id="75" name="Rettangolo 74">
                      <a:extLst>
                        <a:ext uri="{FF2B5EF4-FFF2-40B4-BE49-F238E27FC236}">
                          <a16:creationId xmlns:a16="http://schemas.microsoft.com/office/drawing/2014/main" id="{3CCC209E-813C-F04B-966C-DF562ADD72D1}"/>
                        </a:ext>
                      </a:extLst>
                    </p:cNvPr>
                    <p:cNvSpPr/>
                    <p:nvPr/>
                  </p:nvSpPr>
                  <p:spPr>
                    <a:xfrm>
                      <a:off x="5976388" y="3614977"/>
                      <a:ext cx="826392" cy="418881"/>
                    </a:xfrm>
                    <a:prstGeom prst="rect">
                      <a:avLst/>
                    </a:prstGeom>
                  </p:spPr>
                  <p:txBody>
                    <a:bodyPr wrap="square">
                      <a:spAutoFit/>
                    </a:bodyPr>
                    <a:lstStyle/>
                    <a:p>
                      <a:pPr algn="ctr"/>
                      <a:r>
                        <a:rPr lang="it-IT" sz="1600" b="1" baseline="-25000" dirty="0">
                          <a:solidFill>
                            <a:schemeClr val="bg1"/>
                          </a:solidFill>
                        </a:rPr>
                        <a:t>D</a:t>
                      </a:r>
                    </a:p>
                  </p:txBody>
                </p:sp>
                <p:sp>
                  <p:nvSpPr>
                    <p:cNvPr id="76" name="CasellaDiTesto 75">
                      <a:extLst>
                        <a:ext uri="{FF2B5EF4-FFF2-40B4-BE49-F238E27FC236}">
                          <a16:creationId xmlns:a16="http://schemas.microsoft.com/office/drawing/2014/main" id="{97139FE0-397E-0446-AC1D-771B73821C7B}"/>
                        </a:ext>
                      </a:extLst>
                    </p:cNvPr>
                    <p:cNvSpPr txBox="1"/>
                    <p:nvPr/>
                  </p:nvSpPr>
                  <p:spPr>
                    <a:xfrm>
                      <a:off x="2069964" y="980360"/>
                      <a:ext cx="857247" cy="418881"/>
                    </a:xfrm>
                    <a:prstGeom prst="rect">
                      <a:avLst/>
                    </a:prstGeom>
                    <a:noFill/>
                  </p:spPr>
                  <p:txBody>
                    <a:bodyPr wrap="square" rtlCol="0">
                      <a:spAutoFit/>
                    </a:bodyPr>
                    <a:lstStyle/>
                    <a:p>
                      <a:pPr algn="ctr"/>
                      <a:r>
                        <a:rPr lang="it-IT" sz="1600" b="1" baseline="-25000" dirty="0">
                          <a:solidFill>
                            <a:schemeClr val="bg1"/>
                          </a:solidFill>
                        </a:rPr>
                        <a:t>A</a:t>
                      </a:r>
                    </a:p>
                  </p:txBody>
                </p:sp>
                <p:sp>
                  <p:nvSpPr>
                    <p:cNvPr id="77" name="Rettangolo 76">
                      <a:extLst>
                        <a:ext uri="{FF2B5EF4-FFF2-40B4-BE49-F238E27FC236}">
                          <a16:creationId xmlns:a16="http://schemas.microsoft.com/office/drawing/2014/main" id="{DE33EB10-59C8-BB40-9CF4-196E31F559AE}"/>
                        </a:ext>
                      </a:extLst>
                    </p:cNvPr>
                    <p:cNvSpPr/>
                    <p:nvPr/>
                  </p:nvSpPr>
                  <p:spPr>
                    <a:xfrm>
                      <a:off x="2255944" y="3115947"/>
                      <a:ext cx="511307" cy="48899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8" name="Rettangolo 77">
                      <a:extLst>
                        <a:ext uri="{FF2B5EF4-FFF2-40B4-BE49-F238E27FC236}">
                          <a16:creationId xmlns:a16="http://schemas.microsoft.com/office/drawing/2014/main" id="{EBD87AC0-9974-6C44-9AA1-4E402A008491}"/>
                        </a:ext>
                      </a:extLst>
                    </p:cNvPr>
                    <p:cNvSpPr/>
                    <p:nvPr/>
                  </p:nvSpPr>
                  <p:spPr>
                    <a:xfrm>
                      <a:off x="5838534" y="3115947"/>
                      <a:ext cx="173923" cy="3316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9" name="Rettangolo 78">
                      <a:extLst>
                        <a:ext uri="{FF2B5EF4-FFF2-40B4-BE49-F238E27FC236}">
                          <a16:creationId xmlns:a16="http://schemas.microsoft.com/office/drawing/2014/main" id="{A33867C4-ED89-9146-AD10-1FF65AA0BF95}"/>
                        </a:ext>
                      </a:extLst>
                    </p:cNvPr>
                    <p:cNvSpPr/>
                    <p:nvPr/>
                  </p:nvSpPr>
                  <p:spPr>
                    <a:xfrm>
                      <a:off x="5804991" y="2255631"/>
                      <a:ext cx="173923" cy="3316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0" name="Rettangolo 79">
                      <a:extLst>
                        <a:ext uri="{FF2B5EF4-FFF2-40B4-BE49-F238E27FC236}">
                          <a16:creationId xmlns:a16="http://schemas.microsoft.com/office/drawing/2014/main" id="{4B9B1A33-2E0E-584F-8E00-9B58F4289969}"/>
                        </a:ext>
                      </a:extLst>
                    </p:cNvPr>
                    <p:cNvSpPr/>
                    <p:nvPr/>
                  </p:nvSpPr>
                  <p:spPr>
                    <a:xfrm rot="16200000">
                      <a:off x="4131460" y="1030679"/>
                      <a:ext cx="173923" cy="3316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63" name="Gruppo 62">
                    <a:extLst>
                      <a:ext uri="{FF2B5EF4-FFF2-40B4-BE49-F238E27FC236}">
                        <a16:creationId xmlns:a16="http://schemas.microsoft.com/office/drawing/2014/main" id="{90735E8E-3C24-9B40-ACF5-2E9611DDC2C4}"/>
                      </a:ext>
                    </a:extLst>
                  </p:cNvPr>
                  <p:cNvGrpSpPr/>
                  <p:nvPr/>
                </p:nvGrpSpPr>
                <p:grpSpPr>
                  <a:xfrm>
                    <a:off x="1666822" y="1160481"/>
                    <a:ext cx="5290277" cy="2668528"/>
                    <a:chOff x="1666822" y="1160481"/>
                    <a:chExt cx="5290277" cy="2668528"/>
                  </a:xfrm>
                </p:grpSpPr>
                <p:cxnSp>
                  <p:nvCxnSpPr>
                    <p:cNvPr id="64" name="Connettore 2 63">
                      <a:extLst>
                        <a:ext uri="{FF2B5EF4-FFF2-40B4-BE49-F238E27FC236}">
                          <a16:creationId xmlns:a16="http://schemas.microsoft.com/office/drawing/2014/main" id="{DB1FF135-64CD-124B-9F5E-B3DB1CDD1B07}"/>
                        </a:ext>
                      </a:extLst>
                    </p:cNvPr>
                    <p:cNvCxnSpPr>
                      <a:cxnSpLocks/>
                    </p:cNvCxnSpPr>
                    <p:nvPr/>
                  </p:nvCxnSpPr>
                  <p:spPr>
                    <a:xfrm flipH="1">
                      <a:off x="6247827" y="1322232"/>
                      <a:ext cx="81545" cy="47596"/>
                    </a:xfrm>
                    <a:prstGeom prst="straightConnector1">
                      <a:avLst/>
                    </a:prstGeom>
                    <a:ln w="19050" cmpd="sng">
                      <a:solidFill>
                        <a:schemeClr val="bg1"/>
                      </a:solidFill>
                      <a:tailEnd type="stealth" w="sm" len="sm"/>
                    </a:ln>
                  </p:spPr>
                  <p:style>
                    <a:lnRef idx="1">
                      <a:schemeClr val="accent1"/>
                    </a:lnRef>
                    <a:fillRef idx="0">
                      <a:schemeClr val="accent1"/>
                    </a:fillRef>
                    <a:effectRef idx="0">
                      <a:schemeClr val="accent1"/>
                    </a:effectRef>
                    <a:fontRef idx="minor">
                      <a:schemeClr val="tx1"/>
                    </a:fontRef>
                  </p:style>
                </p:cxnSp>
                <p:sp>
                  <p:nvSpPr>
                    <p:cNvPr id="65" name="Rettangolo 64">
                      <a:extLst>
                        <a:ext uri="{FF2B5EF4-FFF2-40B4-BE49-F238E27FC236}">
                          <a16:creationId xmlns:a16="http://schemas.microsoft.com/office/drawing/2014/main" id="{A9C702DA-5E3D-8E4F-8DE4-3BB64E1C2DDA}"/>
                        </a:ext>
                      </a:extLst>
                    </p:cNvPr>
                    <p:cNvSpPr/>
                    <p:nvPr/>
                  </p:nvSpPr>
                  <p:spPr>
                    <a:xfrm>
                      <a:off x="4698560" y="2045429"/>
                      <a:ext cx="641759" cy="243059"/>
                    </a:xfrm>
                    <a:prstGeom prst="rect">
                      <a:avLst/>
                    </a:prstGeom>
                  </p:spPr>
                  <p:txBody>
                    <a:bodyPr wrap="square">
                      <a:spAutoFit/>
                    </a:bodyPr>
                    <a:lstStyle/>
                    <a:p>
                      <a:pPr algn="ctr"/>
                      <a:r>
                        <a:rPr lang="it-IT" sz="900" b="1" baseline="-25000" dirty="0">
                          <a:solidFill>
                            <a:schemeClr val="bg1"/>
                          </a:solidFill>
                        </a:rPr>
                        <a:t>ARAT</a:t>
                      </a:r>
                    </a:p>
                  </p:txBody>
                </p:sp>
                <p:sp>
                  <p:nvSpPr>
                    <p:cNvPr id="66" name="Rettangolo 65">
                      <a:extLst>
                        <a:ext uri="{FF2B5EF4-FFF2-40B4-BE49-F238E27FC236}">
                          <a16:creationId xmlns:a16="http://schemas.microsoft.com/office/drawing/2014/main" id="{2EC0D4FE-41C4-2443-B016-55252CE70F47}"/>
                        </a:ext>
                      </a:extLst>
                    </p:cNvPr>
                    <p:cNvSpPr/>
                    <p:nvPr/>
                  </p:nvSpPr>
                  <p:spPr>
                    <a:xfrm>
                      <a:off x="2809521" y="1585447"/>
                      <a:ext cx="641759" cy="243059"/>
                    </a:xfrm>
                    <a:prstGeom prst="rect">
                      <a:avLst/>
                    </a:prstGeom>
                  </p:spPr>
                  <p:txBody>
                    <a:bodyPr wrap="square">
                      <a:spAutoFit/>
                    </a:bodyPr>
                    <a:lstStyle/>
                    <a:p>
                      <a:pPr algn="ctr"/>
                      <a:r>
                        <a:rPr lang="it-IT" sz="900" b="1" baseline="-25000" dirty="0">
                          <a:solidFill>
                            <a:schemeClr val="bg1"/>
                          </a:solidFill>
                        </a:rPr>
                        <a:t>ARAT</a:t>
                      </a:r>
                    </a:p>
                  </p:txBody>
                </p:sp>
                <p:sp>
                  <p:nvSpPr>
                    <p:cNvPr id="67" name="CasellaDiTesto 66">
                      <a:extLst>
                        <a:ext uri="{FF2B5EF4-FFF2-40B4-BE49-F238E27FC236}">
                          <a16:creationId xmlns:a16="http://schemas.microsoft.com/office/drawing/2014/main" id="{F46E8C6C-36A3-6548-A3A5-14D378350E3D}"/>
                        </a:ext>
                      </a:extLst>
                    </p:cNvPr>
                    <p:cNvSpPr txBox="1"/>
                    <p:nvPr/>
                  </p:nvSpPr>
                  <p:spPr>
                    <a:xfrm>
                      <a:off x="1666822" y="1504986"/>
                      <a:ext cx="371658" cy="243059"/>
                    </a:xfrm>
                    <a:prstGeom prst="rect">
                      <a:avLst/>
                    </a:prstGeom>
                    <a:noFill/>
                  </p:spPr>
                  <p:txBody>
                    <a:bodyPr wrap="none" rtlCol="0">
                      <a:spAutoFit/>
                    </a:bodyPr>
                    <a:lstStyle/>
                    <a:p>
                      <a:pPr algn="ctr"/>
                      <a:r>
                        <a:rPr lang="it-IT" sz="900" baseline="-25000" dirty="0">
                          <a:solidFill>
                            <a:schemeClr val="bg1"/>
                          </a:solidFill>
                        </a:rPr>
                        <a:t>RA</a:t>
                      </a:r>
                    </a:p>
                  </p:txBody>
                </p:sp>
                <p:sp>
                  <p:nvSpPr>
                    <p:cNvPr id="68" name="Rettangolo 67">
                      <a:extLst>
                        <a:ext uri="{FF2B5EF4-FFF2-40B4-BE49-F238E27FC236}">
                          <a16:creationId xmlns:a16="http://schemas.microsoft.com/office/drawing/2014/main" id="{427BEE72-63E5-254A-A810-D6EEA9DE315C}"/>
                        </a:ext>
                      </a:extLst>
                    </p:cNvPr>
                    <p:cNvSpPr/>
                    <p:nvPr/>
                  </p:nvSpPr>
                  <p:spPr>
                    <a:xfrm>
                      <a:off x="2989474" y="3585950"/>
                      <a:ext cx="641757" cy="243059"/>
                    </a:xfrm>
                    <a:prstGeom prst="rect">
                      <a:avLst/>
                    </a:prstGeom>
                  </p:spPr>
                  <p:txBody>
                    <a:bodyPr wrap="square">
                      <a:spAutoFit/>
                    </a:bodyPr>
                    <a:lstStyle/>
                    <a:p>
                      <a:pPr algn="ctr"/>
                      <a:r>
                        <a:rPr lang="it-IT" sz="900" b="1" baseline="-25000" dirty="0">
                          <a:solidFill>
                            <a:schemeClr val="bg1"/>
                          </a:solidFill>
                        </a:rPr>
                        <a:t>ARAT</a:t>
                      </a:r>
                    </a:p>
                  </p:txBody>
                </p:sp>
                <p:sp>
                  <p:nvSpPr>
                    <p:cNvPr id="69" name="Rettangolo 68">
                      <a:extLst>
                        <a:ext uri="{FF2B5EF4-FFF2-40B4-BE49-F238E27FC236}">
                          <a16:creationId xmlns:a16="http://schemas.microsoft.com/office/drawing/2014/main" id="{C6FAE4D5-41AA-9C49-944B-7D447AF93738}"/>
                        </a:ext>
                      </a:extLst>
                    </p:cNvPr>
                    <p:cNvSpPr/>
                    <p:nvPr/>
                  </p:nvSpPr>
                  <p:spPr>
                    <a:xfrm>
                      <a:off x="5813815" y="2713646"/>
                      <a:ext cx="778984" cy="245557"/>
                    </a:xfrm>
                    <a:prstGeom prst="rect">
                      <a:avLst/>
                    </a:prstGeom>
                  </p:spPr>
                  <p:txBody>
                    <a:bodyPr wrap="square">
                      <a:spAutoFit/>
                    </a:bodyPr>
                    <a:lstStyle/>
                    <a:p>
                      <a:pPr algn="ctr"/>
                      <a:r>
                        <a:rPr lang="it-IT" sz="800" baseline="-25000" dirty="0"/>
                        <a:t>side </a:t>
                      </a:r>
                      <a:r>
                        <a:rPr lang="it-IT" sz="800" baseline="-25000" dirty="0" err="1"/>
                        <a:t>branch</a:t>
                      </a:r>
                      <a:endParaRPr lang="it-IT" sz="800" baseline="-25000" dirty="0"/>
                    </a:p>
                  </p:txBody>
                </p:sp>
                <p:sp>
                  <p:nvSpPr>
                    <p:cNvPr id="70" name="Rettangolo 69">
                      <a:extLst>
                        <a:ext uri="{FF2B5EF4-FFF2-40B4-BE49-F238E27FC236}">
                          <a16:creationId xmlns:a16="http://schemas.microsoft.com/office/drawing/2014/main" id="{EC95BC9A-A291-B44B-A520-12F5F2D3015F}"/>
                        </a:ext>
                      </a:extLst>
                    </p:cNvPr>
                    <p:cNvSpPr/>
                    <p:nvPr/>
                  </p:nvSpPr>
                  <p:spPr>
                    <a:xfrm>
                      <a:off x="6178116" y="1160481"/>
                      <a:ext cx="778983" cy="245557"/>
                    </a:xfrm>
                    <a:prstGeom prst="rect">
                      <a:avLst/>
                    </a:prstGeom>
                  </p:spPr>
                  <p:txBody>
                    <a:bodyPr wrap="square">
                      <a:spAutoFit/>
                    </a:bodyPr>
                    <a:lstStyle/>
                    <a:p>
                      <a:pPr algn="ctr"/>
                      <a:r>
                        <a:rPr lang="it-IT" sz="800" baseline="-25000" dirty="0">
                          <a:solidFill>
                            <a:schemeClr val="bg1"/>
                          </a:solidFill>
                        </a:rPr>
                        <a:t>side </a:t>
                      </a:r>
                      <a:r>
                        <a:rPr lang="it-IT" sz="800" baseline="-25000" dirty="0" err="1">
                          <a:solidFill>
                            <a:schemeClr val="bg1"/>
                          </a:solidFill>
                        </a:rPr>
                        <a:t>branch</a:t>
                      </a:r>
                      <a:endParaRPr lang="it-IT" sz="800" baseline="-25000" dirty="0">
                        <a:solidFill>
                          <a:schemeClr val="bg1"/>
                        </a:solidFill>
                      </a:endParaRPr>
                    </a:p>
                  </p:txBody>
                </p:sp>
                <p:sp>
                  <p:nvSpPr>
                    <p:cNvPr id="71" name="Rettangolo 70">
                      <a:extLst>
                        <a:ext uri="{FF2B5EF4-FFF2-40B4-BE49-F238E27FC236}">
                          <a16:creationId xmlns:a16="http://schemas.microsoft.com/office/drawing/2014/main" id="{965B92BF-368A-4B48-897C-05FAF93AB5E8}"/>
                        </a:ext>
                      </a:extLst>
                    </p:cNvPr>
                    <p:cNvSpPr/>
                    <p:nvPr/>
                  </p:nvSpPr>
                  <p:spPr>
                    <a:xfrm>
                      <a:off x="1791494" y="1704214"/>
                      <a:ext cx="778984" cy="245557"/>
                    </a:xfrm>
                    <a:prstGeom prst="rect">
                      <a:avLst/>
                    </a:prstGeom>
                  </p:spPr>
                  <p:txBody>
                    <a:bodyPr wrap="square">
                      <a:spAutoFit/>
                    </a:bodyPr>
                    <a:lstStyle/>
                    <a:p>
                      <a:pPr algn="ctr"/>
                      <a:r>
                        <a:rPr lang="it-IT" sz="800" baseline="-25000" dirty="0">
                          <a:solidFill>
                            <a:schemeClr val="bg1"/>
                          </a:solidFill>
                        </a:rPr>
                        <a:t>side </a:t>
                      </a:r>
                      <a:r>
                        <a:rPr lang="it-IT" sz="800" baseline="-25000" dirty="0" err="1">
                          <a:solidFill>
                            <a:schemeClr val="bg1"/>
                          </a:solidFill>
                        </a:rPr>
                        <a:t>branch</a:t>
                      </a:r>
                      <a:endParaRPr lang="it-IT" sz="800" baseline="-25000" dirty="0">
                        <a:solidFill>
                          <a:schemeClr val="bg1"/>
                        </a:solidFill>
                      </a:endParaRPr>
                    </a:p>
                  </p:txBody>
                </p:sp>
              </p:grpSp>
            </p:grpSp>
            <p:sp>
              <p:nvSpPr>
                <p:cNvPr id="57" name="Rettangolo 56">
                  <a:extLst>
                    <a:ext uri="{FF2B5EF4-FFF2-40B4-BE49-F238E27FC236}">
                      <a16:creationId xmlns:a16="http://schemas.microsoft.com/office/drawing/2014/main" id="{E2C1391B-9453-9546-AD07-B57AA27E06B9}"/>
                    </a:ext>
                  </a:extLst>
                </p:cNvPr>
                <p:cNvSpPr/>
                <p:nvPr/>
              </p:nvSpPr>
              <p:spPr>
                <a:xfrm>
                  <a:off x="4040397" y="1817502"/>
                  <a:ext cx="468767" cy="179854"/>
                </a:xfrm>
                <a:prstGeom prst="rect">
                  <a:avLst/>
                </a:prstGeom>
              </p:spPr>
              <p:txBody>
                <a:bodyPr wrap="square">
                  <a:spAutoFit/>
                </a:bodyPr>
                <a:lstStyle/>
                <a:p>
                  <a:pPr algn="ctr"/>
                  <a:r>
                    <a:rPr lang="it-IT" sz="1600" b="1" baseline="-25000" dirty="0">
                      <a:solidFill>
                        <a:schemeClr val="bg1"/>
                      </a:solidFill>
                    </a:rPr>
                    <a:t>B</a:t>
                  </a:r>
                </a:p>
              </p:txBody>
            </p:sp>
            <p:cxnSp>
              <p:nvCxnSpPr>
                <p:cNvPr id="58" name="Connettore 2 57">
                  <a:extLst>
                    <a:ext uri="{FF2B5EF4-FFF2-40B4-BE49-F238E27FC236}">
                      <a16:creationId xmlns:a16="http://schemas.microsoft.com/office/drawing/2014/main" id="{DB2CF7DD-A0A9-1547-8235-5D206ABF0C30}"/>
                    </a:ext>
                  </a:extLst>
                </p:cNvPr>
                <p:cNvCxnSpPr>
                  <a:cxnSpLocks/>
                </p:cNvCxnSpPr>
                <p:nvPr/>
              </p:nvCxnSpPr>
              <p:spPr>
                <a:xfrm flipH="1" flipV="1">
                  <a:off x="2386108" y="2364987"/>
                  <a:ext cx="548157" cy="252799"/>
                </a:xfrm>
                <a:prstGeom prst="straightConnector1">
                  <a:avLst/>
                </a:prstGeom>
                <a:ln w="9525" cmpd="sng">
                  <a:solidFill>
                    <a:srgbClr val="C000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59" name="Connettore 2 58">
                  <a:extLst>
                    <a:ext uri="{FF2B5EF4-FFF2-40B4-BE49-F238E27FC236}">
                      <a16:creationId xmlns:a16="http://schemas.microsoft.com/office/drawing/2014/main" id="{454723C0-BE8F-B047-A62D-F1BD0457A4F6}"/>
                    </a:ext>
                  </a:extLst>
                </p:cNvPr>
                <p:cNvCxnSpPr>
                  <a:cxnSpLocks/>
                </p:cNvCxnSpPr>
                <p:nvPr/>
              </p:nvCxnSpPr>
              <p:spPr>
                <a:xfrm flipH="1" flipV="1">
                  <a:off x="2701457" y="2459081"/>
                  <a:ext cx="244359" cy="160557"/>
                </a:xfrm>
                <a:prstGeom prst="straightConnector1">
                  <a:avLst/>
                </a:prstGeom>
                <a:ln w="9525" cmpd="sng">
                  <a:solidFill>
                    <a:srgbClr val="C000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60" name="Connettore 2 59">
                  <a:extLst>
                    <a:ext uri="{FF2B5EF4-FFF2-40B4-BE49-F238E27FC236}">
                      <a16:creationId xmlns:a16="http://schemas.microsoft.com/office/drawing/2014/main" id="{854A6197-3D45-AE4F-8F09-40A5F254753D}"/>
                    </a:ext>
                  </a:extLst>
                </p:cNvPr>
                <p:cNvCxnSpPr>
                  <a:cxnSpLocks/>
                </p:cNvCxnSpPr>
                <p:nvPr/>
              </p:nvCxnSpPr>
              <p:spPr>
                <a:xfrm flipV="1">
                  <a:off x="4701424" y="2427955"/>
                  <a:ext cx="189910" cy="502569"/>
                </a:xfrm>
                <a:prstGeom prst="straightConnector1">
                  <a:avLst/>
                </a:prstGeom>
                <a:ln w="9525" cmpd="sng">
                  <a:solidFill>
                    <a:srgbClr val="C000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61" name="Connettore 2 60">
                  <a:extLst>
                    <a:ext uri="{FF2B5EF4-FFF2-40B4-BE49-F238E27FC236}">
                      <a16:creationId xmlns:a16="http://schemas.microsoft.com/office/drawing/2014/main" id="{9C69D3E2-FE41-FB46-B4B8-DB35A9DFEEAE}"/>
                    </a:ext>
                  </a:extLst>
                </p:cNvPr>
                <p:cNvCxnSpPr>
                  <a:cxnSpLocks/>
                </p:cNvCxnSpPr>
                <p:nvPr/>
              </p:nvCxnSpPr>
              <p:spPr>
                <a:xfrm flipV="1">
                  <a:off x="4701424" y="2499616"/>
                  <a:ext cx="715433" cy="441011"/>
                </a:xfrm>
                <a:prstGeom prst="straightConnector1">
                  <a:avLst/>
                </a:prstGeom>
                <a:ln w="9525" cmpd="sng">
                  <a:solidFill>
                    <a:srgbClr val="C00000"/>
                  </a:solidFill>
                  <a:tailEnd type="stealth" w="sm" len="med"/>
                </a:ln>
              </p:spPr>
              <p:style>
                <a:lnRef idx="1">
                  <a:schemeClr val="accent1"/>
                </a:lnRef>
                <a:fillRef idx="0">
                  <a:schemeClr val="accent1"/>
                </a:fillRef>
                <a:effectRef idx="0">
                  <a:schemeClr val="accent1"/>
                </a:effectRef>
                <a:fontRef idx="minor">
                  <a:schemeClr val="tx1"/>
                </a:fontRef>
              </p:style>
            </p:cxnSp>
          </p:grpSp>
          <p:cxnSp>
            <p:nvCxnSpPr>
              <p:cNvPr id="55" name="Connettore 2 54">
                <a:extLst>
                  <a:ext uri="{FF2B5EF4-FFF2-40B4-BE49-F238E27FC236}">
                    <a16:creationId xmlns:a16="http://schemas.microsoft.com/office/drawing/2014/main" id="{3B65849A-3527-4F46-B629-390CB1584A33}"/>
                  </a:ext>
                </a:extLst>
              </p:cNvPr>
              <p:cNvCxnSpPr>
                <a:cxnSpLocks/>
              </p:cNvCxnSpPr>
              <p:nvPr/>
            </p:nvCxnSpPr>
            <p:spPr>
              <a:xfrm flipH="1">
                <a:off x="6543254" y="2507904"/>
                <a:ext cx="172992" cy="46202"/>
              </a:xfrm>
              <a:prstGeom prst="straightConnector1">
                <a:avLst/>
              </a:prstGeom>
              <a:ln w="9525" cmpd="sng">
                <a:solidFill>
                  <a:schemeClr val="tx1"/>
                </a:solidFill>
                <a:tailEnd type="stealth" w="sm" len="sm"/>
              </a:ln>
            </p:spPr>
            <p:style>
              <a:lnRef idx="1">
                <a:schemeClr val="accent1"/>
              </a:lnRef>
              <a:fillRef idx="0">
                <a:schemeClr val="accent1"/>
              </a:fillRef>
              <a:effectRef idx="0">
                <a:schemeClr val="accent1"/>
              </a:effectRef>
              <a:fontRef idx="minor">
                <a:schemeClr val="tx1"/>
              </a:fontRef>
            </p:style>
          </p:cxnSp>
        </p:grpSp>
        <p:sp>
          <p:nvSpPr>
            <p:cNvPr id="97" name="Rettangolo 96">
              <a:extLst>
                <a:ext uri="{FF2B5EF4-FFF2-40B4-BE49-F238E27FC236}">
                  <a16:creationId xmlns:a16="http://schemas.microsoft.com/office/drawing/2014/main" id="{F7B6BDB7-EF0D-1D4C-BCFA-5670B7ECF614}"/>
                </a:ext>
              </a:extLst>
            </p:cNvPr>
            <p:cNvSpPr/>
            <p:nvPr/>
          </p:nvSpPr>
          <p:spPr>
            <a:xfrm>
              <a:off x="3913553" y="960243"/>
              <a:ext cx="661815" cy="297522"/>
            </a:xfrm>
            <a:prstGeom prst="rect">
              <a:avLst/>
            </a:prstGeom>
          </p:spPr>
          <p:txBody>
            <a:bodyPr wrap="none">
              <a:spAutoFit/>
            </a:bodyPr>
            <a:lstStyle/>
            <a:p>
              <a:r>
                <a:rPr lang="en-US" sz="1600" baseline="-25000" dirty="0"/>
                <a:t>Figure 2</a:t>
              </a:r>
              <a:r>
                <a:rPr lang="en-US" sz="1400" baseline="-25000" dirty="0"/>
                <a:t>.</a:t>
              </a:r>
              <a:endParaRPr lang="it-IT" sz="1400" dirty="0"/>
            </a:p>
          </p:txBody>
        </p:sp>
      </p:grpSp>
      <p:sp>
        <p:nvSpPr>
          <p:cNvPr id="101" name="Content Placeholder 4">
            <a:extLst>
              <a:ext uri="{FF2B5EF4-FFF2-40B4-BE49-F238E27FC236}">
                <a16:creationId xmlns:a16="http://schemas.microsoft.com/office/drawing/2014/main" id="{7E5D2154-99B6-0B4C-AE6F-1D1EB862A1D7}"/>
              </a:ext>
            </a:extLst>
          </p:cNvPr>
          <p:cNvSpPr txBox="1">
            <a:spLocks/>
          </p:cNvSpPr>
          <p:nvPr/>
        </p:nvSpPr>
        <p:spPr>
          <a:xfrm>
            <a:off x="971600" y="3878484"/>
            <a:ext cx="7200800" cy="636995"/>
          </a:xfrm>
          <a:prstGeom prst="rect">
            <a:avLst/>
          </a:prstGeom>
        </p:spPr>
        <p:txBody>
          <a:bodyPr vert="horz" lIns="0" tIns="0" rIns="0" bIns="0" rtlCol="0">
            <a:noAutofit/>
          </a:bodyPr>
          <a:lst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ts val="0"/>
              </a:spcBef>
              <a:buClr>
                <a:srgbClr val="0070C0"/>
              </a:buClr>
              <a:buSzPct val="70000"/>
            </a:pPr>
            <a:endParaRPr lang="en-US" sz="1400" b="0" baseline="-25000" dirty="0"/>
          </a:p>
          <a:p>
            <a:pPr algn="just">
              <a:spcBef>
                <a:spcPts val="0"/>
              </a:spcBef>
              <a:buClr>
                <a:schemeClr val="tx1"/>
              </a:buClr>
              <a:buSzPct val="70000"/>
            </a:pPr>
            <a:r>
              <a:rPr lang="en-US" sz="1400" b="0" baseline="-25000" dirty="0"/>
              <a:t>Three-dimensional multidetector computed tomography angiography (3D-MDCTA) (A-B), with curved multiplanar (C) and maximum intensity projection (D) reconstructions confirmed the presence of ARAT and better defined its anatomy, excluding that RCA and small coronary branch arose from the tunnel (Figure 2).</a:t>
            </a:r>
            <a:endParaRPr lang="it-IT" sz="1400" b="0" baseline="-25000" dirty="0"/>
          </a:p>
        </p:txBody>
      </p:sp>
      <p:sp>
        <p:nvSpPr>
          <p:cNvPr id="102" name="Footer Placeholder 2">
            <a:extLst>
              <a:ext uri="{FF2B5EF4-FFF2-40B4-BE49-F238E27FC236}">
                <a16:creationId xmlns:a16="http://schemas.microsoft.com/office/drawing/2014/main" id="{B0306F8A-49A2-5D4A-B420-BEA718025564}"/>
              </a:ext>
            </a:extLst>
          </p:cNvPr>
          <p:cNvSpPr>
            <a:spLocks noGrp="1"/>
          </p:cNvSpPr>
          <p:nvPr>
            <p:ph type="ftr" sz="quarter" idx="11"/>
          </p:nvPr>
        </p:nvSpPr>
        <p:spPr>
          <a:xfrm>
            <a:off x="971600" y="4803998"/>
            <a:ext cx="7200800" cy="274637"/>
          </a:xfrm>
        </p:spPr>
        <p:txBody>
          <a:bodyPr/>
          <a:lstStyle/>
          <a:p>
            <a:r>
              <a:rPr lang="it-IT" dirty="0">
                <a:solidFill>
                  <a:schemeClr val="tx1"/>
                </a:solidFill>
              </a:rPr>
              <a:t>EHJ-CR-D-19-00522R1</a:t>
            </a:r>
            <a:endParaRPr lang="en-GB" dirty="0"/>
          </a:p>
          <a:p>
            <a:endParaRPr lang="en-GB" dirty="0"/>
          </a:p>
        </p:txBody>
      </p:sp>
    </p:spTree>
    <p:extLst>
      <p:ext uri="{BB962C8B-B14F-4D97-AF65-F5344CB8AC3E}">
        <p14:creationId xmlns:p14="http://schemas.microsoft.com/office/powerpoint/2010/main" val="3052912028"/>
      </p:ext>
    </p:extLst>
  </p:cSld>
  <p:clrMapOvr>
    <a:masterClrMapping/>
  </p:clrMapOvr>
  <p:transition spd="med">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Management</a:t>
            </a:r>
          </a:p>
        </p:txBody>
      </p:sp>
      <p:sp>
        <p:nvSpPr>
          <p:cNvPr id="4" name="Slide Number Placeholder 3"/>
          <p:cNvSpPr>
            <a:spLocks noGrp="1"/>
          </p:cNvSpPr>
          <p:nvPr>
            <p:ph type="sldNum" sz="quarter" idx="12"/>
          </p:nvPr>
        </p:nvSpPr>
        <p:spPr/>
        <p:txBody>
          <a:bodyPr/>
          <a:lstStyle/>
          <a:p>
            <a:fld id="{20C15474-9A8A-469E-9DC0-A1D69AB524A6}" type="slidenum">
              <a:rPr lang="en-GB" smtClean="0"/>
              <a:t>6</a:t>
            </a:fld>
            <a:endParaRPr lang="en-GB" dirty="0"/>
          </a:p>
        </p:txBody>
      </p:sp>
      <p:sp>
        <p:nvSpPr>
          <p:cNvPr id="6" name="Content Placeholder 4">
            <a:extLst>
              <a:ext uri="{FF2B5EF4-FFF2-40B4-BE49-F238E27FC236}">
                <a16:creationId xmlns:a16="http://schemas.microsoft.com/office/drawing/2014/main" id="{B05C1C1E-3752-784C-8264-DB814FC4242F}"/>
              </a:ext>
            </a:extLst>
          </p:cNvPr>
          <p:cNvSpPr>
            <a:spLocks noGrp="1"/>
          </p:cNvSpPr>
          <p:nvPr>
            <p:ph sz="quarter" idx="13"/>
          </p:nvPr>
        </p:nvSpPr>
        <p:spPr>
          <a:xfrm>
            <a:off x="760729" y="1681164"/>
            <a:ext cx="7272187" cy="2379393"/>
          </a:xfrm>
        </p:spPr>
        <p:txBody>
          <a:bodyPr>
            <a:noAutofit/>
          </a:bodyPr>
          <a:lstStyle/>
          <a:p>
            <a:pPr algn="just">
              <a:buClr>
                <a:schemeClr val="tx1"/>
              </a:buClr>
              <a:buSzPct val="70000"/>
            </a:pPr>
            <a:r>
              <a:rPr lang="en-GB" sz="1800" b="0" baseline="-25000" dirty="0"/>
              <a:t> </a:t>
            </a:r>
            <a:endParaRPr lang="en-US" sz="1800" b="0" baseline="-25000" dirty="0"/>
          </a:p>
          <a:p>
            <a:pPr marL="285750" indent="-285750" algn="just">
              <a:buClr>
                <a:schemeClr val="tx1"/>
              </a:buClr>
              <a:buSzPct val="70000"/>
              <a:buFont typeface="Arial" panose="020B0604020202020204" pitchFamily="34" charset="0"/>
              <a:buChar char="•"/>
            </a:pPr>
            <a:r>
              <a:rPr lang="en-US" sz="1800" b="0" baseline="-25000" dirty="0"/>
              <a:t>The patient was treated for 28 days with ceftriaxone achieving normalization of inflammatory markers and marked improvement of the lung lesions. </a:t>
            </a:r>
          </a:p>
          <a:p>
            <a:pPr marL="285750" indent="-285750" algn="just">
              <a:buClr>
                <a:schemeClr val="tx1"/>
              </a:buClr>
              <a:buSzPct val="70000"/>
              <a:buFont typeface="Arial" panose="020B0604020202020204" pitchFamily="34" charset="0"/>
              <a:buChar char="•"/>
            </a:pPr>
            <a:r>
              <a:rPr lang="en-US" sz="1800" b="0" baseline="-25000" dirty="0"/>
              <a:t>After heart team discussion, catheter-based closure was recommended. The procedure was performed under general anesthesia with  angiographic and TEE guidance.</a:t>
            </a:r>
          </a:p>
          <a:p>
            <a:pPr marL="285750" indent="-285750" algn="just">
              <a:buClr>
                <a:schemeClr val="tx1"/>
              </a:buClr>
              <a:buSzPct val="70000"/>
              <a:buFont typeface="Arial" panose="020B0604020202020204" pitchFamily="34" charset="0"/>
              <a:buChar char="•"/>
            </a:pPr>
            <a:r>
              <a:rPr lang="en-US" sz="1800" b="0" baseline="-25000" dirty="0"/>
              <a:t> Using a right femoral vein and artery approach, an </a:t>
            </a:r>
            <a:r>
              <a:rPr lang="en-US" sz="1800" b="0" baseline="-25000" dirty="0" err="1"/>
              <a:t>artero</a:t>
            </a:r>
            <a:r>
              <a:rPr lang="en-US" sz="1800" b="0" baseline="-25000" dirty="0"/>
              <a:t>-venous (AV) loop was established across the ARAT and the fistulous communication was closed using a patent ductus arteriosus closure device (PDA Long Shank 10/8 mm, 10.5 mm in length, </a:t>
            </a:r>
            <a:r>
              <a:rPr lang="en-US" sz="1800" b="0" baseline="-25000" dirty="0" err="1"/>
              <a:t>Occlutech</a:t>
            </a:r>
            <a:r>
              <a:rPr lang="en-US" sz="1800" b="0" baseline="-25000" dirty="0"/>
              <a:t> International AB, Sweden) (Figure 3).</a:t>
            </a:r>
          </a:p>
          <a:p>
            <a:pPr marL="285750" indent="-285750" algn="just">
              <a:buClr>
                <a:schemeClr val="tx1"/>
              </a:buClr>
              <a:buSzPct val="70000"/>
              <a:buFont typeface="Arial" panose="020B0604020202020204" pitchFamily="34" charset="0"/>
              <a:buChar char="•"/>
            </a:pPr>
            <a:r>
              <a:rPr lang="en-GB" sz="1800" baseline="-25000" dirty="0"/>
              <a:t> </a:t>
            </a:r>
            <a:r>
              <a:rPr lang="en-GB" sz="1800" b="0" baseline="-25000" dirty="0"/>
              <a:t>Ascending </a:t>
            </a:r>
            <a:r>
              <a:rPr lang="en-US" sz="1800" b="0" baseline="-25000" dirty="0"/>
              <a:t>Aorta angiography and TEE confirmed device stability at the entrance of the tunnel with moderate residual shunt. The patient was discharged two days after the procedure in good clinical conditions.</a:t>
            </a:r>
            <a:r>
              <a:rPr lang="en-GB" sz="1800" baseline="-25000" dirty="0"/>
              <a:t>                                                                                                                                               </a:t>
            </a:r>
          </a:p>
        </p:txBody>
      </p:sp>
      <p:sp>
        <p:nvSpPr>
          <p:cNvPr id="7" name="Footer Placeholder 2">
            <a:extLst>
              <a:ext uri="{FF2B5EF4-FFF2-40B4-BE49-F238E27FC236}">
                <a16:creationId xmlns:a16="http://schemas.microsoft.com/office/drawing/2014/main" id="{C6AE4292-4AFA-944A-9189-CB12E4510280}"/>
              </a:ext>
            </a:extLst>
          </p:cNvPr>
          <p:cNvSpPr>
            <a:spLocks noGrp="1"/>
          </p:cNvSpPr>
          <p:nvPr>
            <p:ph type="ftr" sz="quarter" idx="11"/>
          </p:nvPr>
        </p:nvSpPr>
        <p:spPr>
          <a:xfrm>
            <a:off x="971600" y="4803998"/>
            <a:ext cx="7200800" cy="274637"/>
          </a:xfrm>
        </p:spPr>
        <p:txBody>
          <a:bodyPr/>
          <a:lstStyle/>
          <a:p>
            <a:r>
              <a:rPr lang="it-IT" dirty="0">
                <a:solidFill>
                  <a:schemeClr val="tx1"/>
                </a:solidFill>
              </a:rPr>
              <a:t>EHJ-CR-D-19-00522R1</a:t>
            </a:r>
            <a:endParaRPr lang="en-GB" dirty="0"/>
          </a:p>
          <a:p>
            <a:endParaRPr lang="en-GB" dirty="0"/>
          </a:p>
        </p:txBody>
      </p:sp>
    </p:spTree>
    <p:extLst>
      <p:ext uri="{BB962C8B-B14F-4D97-AF65-F5344CB8AC3E}">
        <p14:creationId xmlns:p14="http://schemas.microsoft.com/office/powerpoint/2010/main" val="2946818097"/>
      </p:ext>
    </p:extLst>
  </p:cSld>
  <p:clrMapOvr>
    <a:masterClrMapping/>
  </p:clrMapOvr>
  <p:transition spd="med">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dirty="0">
                <a:solidFill>
                  <a:schemeClr val="tx1"/>
                </a:solidFill>
              </a:rPr>
              <a:t>EHJ-CR-D-19-00522R1</a:t>
            </a:r>
            <a:endParaRPr lang="en-GB" dirty="0"/>
          </a:p>
          <a:p>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7</a:t>
            </a:fld>
            <a:endParaRPr lang="en-GB" dirty="0"/>
          </a:p>
        </p:txBody>
      </p:sp>
      <p:sp>
        <p:nvSpPr>
          <p:cNvPr id="7" name="Segnaposto contenuto 6">
            <a:extLst>
              <a:ext uri="{FF2B5EF4-FFF2-40B4-BE49-F238E27FC236}">
                <a16:creationId xmlns:a16="http://schemas.microsoft.com/office/drawing/2014/main" id="{E94C1541-6890-314F-AA7B-728AEECB0F72}"/>
              </a:ext>
            </a:extLst>
          </p:cNvPr>
          <p:cNvSpPr>
            <a:spLocks noGrp="1"/>
          </p:cNvSpPr>
          <p:nvPr>
            <p:ph sz="quarter" idx="13"/>
          </p:nvPr>
        </p:nvSpPr>
        <p:spPr/>
        <p:txBody>
          <a:bodyPr/>
          <a:lstStyle/>
          <a:p>
            <a:r>
              <a:rPr lang="it-IT" dirty="0"/>
              <a:t> </a:t>
            </a:r>
          </a:p>
        </p:txBody>
      </p:sp>
      <p:grpSp>
        <p:nvGrpSpPr>
          <p:cNvPr id="8" name="Gruppo 7">
            <a:extLst>
              <a:ext uri="{FF2B5EF4-FFF2-40B4-BE49-F238E27FC236}">
                <a16:creationId xmlns:a16="http://schemas.microsoft.com/office/drawing/2014/main" id="{D9EF4451-27BF-3446-80B5-EE82A38E97B3}"/>
              </a:ext>
            </a:extLst>
          </p:cNvPr>
          <p:cNvGrpSpPr/>
          <p:nvPr/>
        </p:nvGrpSpPr>
        <p:grpSpPr>
          <a:xfrm>
            <a:off x="1653983" y="1371045"/>
            <a:ext cx="5548901" cy="2551362"/>
            <a:chOff x="632858" y="1027152"/>
            <a:chExt cx="7709667" cy="3186811"/>
          </a:xfrm>
        </p:grpSpPr>
        <p:grpSp>
          <p:nvGrpSpPr>
            <p:cNvPr id="9" name="Gruppo 8">
              <a:extLst>
                <a:ext uri="{FF2B5EF4-FFF2-40B4-BE49-F238E27FC236}">
                  <a16:creationId xmlns:a16="http://schemas.microsoft.com/office/drawing/2014/main" id="{7A271656-C1A2-6143-B897-498279DD2CE4}"/>
                </a:ext>
              </a:extLst>
            </p:cNvPr>
            <p:cNvGrpSpPr/>
            <p:nvPr/>
          </p:nvGrpSpPr>
          <p:grpSpPr>
            <a:xfrm>
              <a:off x="632858" y="1027152"/>
              <a:ext cx="7709667" cy="3186811"/>
              <a:chOff x="442373" y="655601"/>
              <a:chExt cx="10996670" cy="5108752"/>
            </a:xfrm>
          </p:grpSpPr>
          <p:grpSp>
            <p:nvGrpSpPr>
              <p:cNvPr id="12" name="Gruppo 11">
                <a:extLst>
                  <a:ext uri="{FF2B5EF4-FFF2-40B4-BE49-F238E27FC236}">
                    <a16:creationId xmlns:a16="http://schemas.microsoft.com/office/drawing/2014/main" id="{9C8671A1-3C91-714C-9A01-37A7D8D335A4}"/>
                  </a:ext>
                </a:extLst>
              </p:cNvPr>
              <p:cNvGrpSpPr/>
              <p:nvPr/>
            </p:nvGrpSpPr>
            <p:grpSpPr>
              <a:xfrm>
                <a:off x="442373" y="655601"/>
                <a:ext cx="10996670" cy="5108752"/>
                <a:chOff x="442373" y="655601"/>
                <a:chExt cx="10996670" cy="5108752"/>
              </a:xfrm>
            </p:grpSpPr>
            <p:grpSp>
              <p:nvGrpSpPr>
                <p:cNvPr id="15" name="Gruppo 14">
                  <a:extLst>
                    <a:ext uri="{FF2B5EF4-FFF2-40B4-BE49-F238E27FC236}">
                      <a16:creationId xmlns:a16="http://schemas.microsoft.com/office/drawing/2014/main" id="{7BBA417D-AF41-F444-BFC8-47959C5229C7}"/>
                    </a:ext>
                  </a:extLst>
                </p:cNvPr>
                <p:cNvGrpSpPr/>
                <p:nvPr/>
              </p:nvGrpSpPr>
              <p:grpSpPr>
                <a:xfrm>
                  <a:off x="442373" y="655601"/>
                  <a:ext cx="10996670" cy="5108752"/>
                  <a:chOff x="1374095" y="407102"/>
                  <a:chExt cx="9443806" cy="5019702"/>
                </a:xfrm>
              </p:grpSpPr>
              <p:grpSp>
                <p:nvGrpSpPr>
                  <p:cNvPr id="22" name="Gruppo 21">
                    <a:extLst>
                      <a:ext uri="{FF2B5EF4-FFF2-40B4-BE49-F238E27FC236}">
                        <a16:creationId xmlns:a16="http://schemas.microsoft.com/office/drawing/2014/main" id="{CCA47B25-856E-AA43-8336-7BBAC4054979}"/>
                      </a:ext>
                    </a:extLst>
                  </p:cNvPr>
                  <p:cNvGrpSpPr/>
                  <p:nvPr/>
                </p:nvGrpSpPr>
                <p:grpSpPr>
                  <a:xfrm>
                    <a:off x="1374095" y="407102"/>
                    <a:ext cx="9443806" cy="5019702"/>
                    <a:chOff x="1374095" y="407102"/>
                    <a:chExt cx="9443806" cy="5019702"/>
                  </a:xfrm>
                </p:grpSpPr>
                <p:grpSp>
                  <p:nvGrpSpPr>
                    <p:cNvPr id="29" name="Gruppo 28">
                      <a:extLst>
                        <a:ext uri="{FF2B5EF4-FFF2-40B4-BE49-F238E27FC236}">
                          <a16:creationId xmlns:a16="http://schemas.microsoft.com/office/drawing/2014/main" id="{33879158-4947-ED4B-8834-15C5ECE8BA83}"/>
                        </a:ext>
                      </a:extLst>
                    </p:cNvPr>
                    <p:cNvGrpSpPr/>
                    <p:nvPr/>
                  </p:nvGrpSpPr>
                  <p:grpSpPr>
                    <a:xfrm>
                      <a:off x="1374098" y="407102"/>
                      <a:ext cx="5878925" cy="2509851"/>
                      <a:chOff x="1678898" y="979185"/>
                      <a:chExt cx="7180289" cy="3637786"/>
                    </a:xfrm>
                  </p:grpSpPr>
                  <p:pic>
                    <p:nvPicPr>
                      <p:cNvPr id="34" name="Immagine 33">
                        <a:extLst>
                          <a:ext uri="{FF2B5EF4-FFF2-40B4-BE49-F238E27FC236}">
                            <a16:creationId xmlns:a16="http://schemas.microsoft.com/office/drawing/2014/main" id="{D0998042-7630-D646-BDE2-08ABEFAD6A77}"/>
                          </a:ext>
                        </a:extLst>
                      </p:cNvPr>
                      <p:cNvPicPr>
                        <a:picLocks noChangeAspect="1"/>
                      </p:cNvPicPr>
                      <p:nvPr/>
                    </p:nvPicPr>
                    <p:blipFill rotWithShape="1">
                      <a:blip r:embed="rId3"/>
                      <a:srcRect l="4194" t="1309" r="4799" b="4336"/>
                      <a:stretch/>
                    </p:blipFill>
                    <p:spPr>
                      <a:xfrm>
                        <a:off x="1678898" y="979185"/>
                        <a:ext cx="3717561" cy="3637786"/>
                      </a:xfrm>
                      <a:prstGeom prst="rect">
                        <a:avLst/>
                      </a:prstGeom>
                    </p:spPr>
                  </p:pic>
                  <p:pic>
                    <p:nvPicPr>
                      <p:cNvPr id="35" name="Immagine 34">
                        <a:extLst>
                          <a:ext uri="{FF2B5EF4-FFF2-40B4-BE49-F238E27FC236}">
                            <a16:creationId xmlns:a16="http://schemas.microsoft.com/office/drawing/2014/main" id="{1338A133-4703-0D49-AFDB-9E40862E546C}"/>
                          </a:ext>
                        </a:extLst>
                      </p:cNvPr>
                      <p:cNvPicPr>
                        <a:picLocks noChangeAspect="1"/>
                      </p:cNvPicPr>
                      <p:nvPr/>
                    </p:nvPicPr>
                    <p:blipFill rotWithShape="1">
                      <a:blip r:embed="rId4"/>
                      <a:srcRect l="3415" t="3164" r="8943" b="4121"/>
                      <a:stretch/>
                    </p:blipFill>
                    <p:spPr>
                      <a:xfrm>
                        <a:off x="5396459" y="979185"/>
                        <a:ext cx="3462728" cy="3637786"/>
                      </a:xfrm>
                      <a:prstGeom prst="rect">
                        <a:avLst/>
                      </a:prstGeom>
                    </p:spPr>
                  </p:pic>
                </p:grpSp>
                <p:pic>
                  <p:nvPicPr>
                    <p:cNvPr id="30" name="Immagine 29">
                      <a:extLst>
                        <a:ext uri="{FF2B5EF4-FFF2-40B4-BE49-F238E27FC236}">
                          <a16:creationId xmlns:a16="http://schemas.microsoft.com/office/drawing/2014/main" id="{7D990858-CBB2-6E4D-ACE2-4F915FF8155E}"/>
                        </a:ext>
                      </a:extLst>
                    </p:cNvPr>
                    <p:cNvPicPr>
                      <a:picLocks noChangeAspect="1"/>
                    </p:cNvPicPr>
                    <p:nvPr/>
                  </p:nvPicPr>
                  <p:blipFill>
                    <a:blip r:embed="rId5"/>
                    <a:stretch>
                      <a:fillRect/>
                    </a:stretch>
                  </p:blipFill>
                  <p:spPr>
                    <a:xfrm>
                      <a:off x="7253022" y="407102"/>
                      <a:ext cx="3564879" cy="2509851"/>
                    </a:xfrm>
                    <a:prstGeom prst="rect">
                      <a:avLst/>
                    </a:prstGeom>
                  </p:spPr>
                </p:pic>
                <p:pic>
                  <p:nvPicPr>
                    <p:cNvPr id="31" name="Immagine 30">
                      <a:extLst>
                        <a:ext uri="{FF2B5EF4-FFF2-40B4-BE49-F238E27FC236}">
                          <a16:creationId xmlns:a16="http://schemas.microsoft.com/office/drawing/2014/main" id="{EDDEE97B-529F-2F48-8126-F3AEF5FA3906}"/>
                        </a:ext>
                      </a:extLst>
                    </p:cNvPr>
                    <p:cNvPicPr>
                      <a:picLocks noChangeAspect="1"/>
                    </p:cNvPicPr>
                    <p:nvPr/>
                  </p:nvPicPr>
                  <p:blipFill>
                    <a:blip r:embed="rId6"/>
                    <a:stretch>
                      <a:fillRect/>
                    </a:stretch>
                  </p:blipFill>
                  <p:spPr>
                    <a:xfrm>
                      <a:off x="4417882" y="2916953"/>
                      <a:ext cx="2835138" cy="2509851"/>
                    </a:xfrm>
                    <a:prstGeom prst="rect">
                      <a:avLst/>
                    </a:prstGeom>
                  </p:spPr>
                </p:pic>
                <p:pic>
                  <p:nvPicPr>
                    <p:cNvPr id="32" name="Immagine 31">
                      <a:extLst>
                        <a:ext uri="{FF2B5EF4-FFF2-40B4-BE49-F238E27FC236}">
                          <a16:creationId xmlns:a16="http://schemas.microsoft.com/office/drawing/2014/main" id="{E720304D-5FC0-0D46-85FB-6DBE6A633E49}"/>
                        </a:ext>
                      </a:extLst>
                    </p:cNvPr>
                    <p:cNvPicPr>
                      <a:picLocks noChangeAspect="1"/>
                    </p:cNvPicPr>
                    <p:nvPr/>
                  </p:nvPicPr>
                  <p:blipFill>
                    <a:blip r:embed="rId7"/>
                    <a:stretch>
                      <a:fillRect/>
                    </a:stretch>
                  </p:blipFill>
                  <p:spPr>
                    <a:xfrm>
                      <a:off x="7253020" y="2916953"/>
                      <a:ext cx="3564878" cy="2509850"/>
                    </a:xfrm>
                    <a:prstGeom prst="rect">
                      <a:avLst/>
                    </a:prstGeom>
                  </p:spPr>
                </p:pic>
                <p:pic>
                  <p:nvPicPr>
                    <p:cNvPr id="33" name="Immagine 32">
                      <a:extLst>
                        <a:ext uri="{FF2B5EF4-FFF2-40B4-BE49-F238E27FC236}">
                          <a16:creationId xmlns:a16="http://schemas.microsoft.com/office/drawing/2014/main" id="{625C70E9-6BD9-F04E-863C-BFD89AC4BAA3}"/>
                        </a:ext>
                      </a:extLst>
                    </p:cNvPr>
                    <p:cNvPicPr>
                      <a:picLocks noChangeAspect="1"/>
                    </p:cNvPicPr>
                    <p:nvPr/>
                  </p:nvPicPr>
                  <p:blipFill>
                    <a:blip r:embed="rId8"/>
                    <a:stretch>
                      <a:fillRect/>
                    </a:stretch>
                  </p:blipFill>
                  <p:spPr>
                    <a:xfrm>
                      <a:off x="1374095" y="2916953"/>
                      <a:ext cx="3043784" cy="2509850"/>
                    </a:xfrm>
                    <a:prstGeom prst="rect">
                      <a:avLst/>
                    </a:prstGeom>
                  </p:spPr>
                </p:pic>
              </p:grpSp>
              <p:sp>
                <p:nvSpPr>
                  <p:cNvPr id="23" name="CasellaDiTesto 22">
                    <a:extLst>
                      <a:ext uri="{FF2B5EF4-FFF2-40B4-BE49-F238E27FC236}">
                        <a16:creationId xmlns:a16="http://schemas.microsoft.com/office/drawing/2014/main" id="{A7ABE59A-C2DE-A745-835B-3816F022A163}"/>
                      </a:ext>
                    </a:extLst>
                  </p:cNvPr>
                  <p:cNvSpPr txBox="1"/>
                  <p:nvPr/>
                </p:nvSpPr>
                <p:spPr>
                  <a:xfrm>
                    <a:off x="1411215" y="449717"/>
                    <a:ext cx="493844" cy="383426"/>
                  </a:xfrm>
                  <a:prstGeom prst="rect">
                    <a:avLst/>
                  </a:prstGeom>
                  <a:noFill/>
                </p:spPr>
                <p:txBody>
                  <a:bodyPr wrap="square" rtlCol="0">
                    <a:spAutoFit/>
                  </a:bodyPr>
                  <a:lstStyle/>
                  <a:p>
                    <a:pPr algn="ctr"/>
                    <a:r>
                      <a:rPr lang="it-IT" sz="1200" b="1" baseline="-25000" dirty="0"/>
                      <a:t>A</a:t>
                    </a:r>
                  </a:p>
                </p:txBody>
              </p:sp>
              <p:sp>
                <p:nvSpPr>
                  <p:cNvPr id="24" name="CasellaDiTesto 23">
                    <a:extLst>
                      <a:ext uri="{FF2B5EF4-FFF2-40B4-BE49-F238E27FC236}">
                        <a16:creationId xmlns:a16="http://schemas.microsoft.com/office/drawing/2014/main" id="{9DAF644F-C17B-E140-A5C1-9B40AB15349F}"/>
                      </a:ext>
                    </a:extLst>
                  </p:cNvPr>
                  <p:cNvSpPr txBox="1"/>
                  <p:nvPr/>
                </p:nvSpPr>
                <p:spPr>
                  <a:xfrm>
                    <a:off x="7336763" y="2965586"/>
                    <a:ext cx="493844" cy="383426"/>
                  </a:xfrm>
                  <a:prstGeom prst="rect">
                    <a:avLst/>
                  </a:prstGeom>
                  <a:noFill/>
                </p:spPr>
                <p:txBody>
                  <a:bodyPr wrap="square" rtlCol="0">
                    <a:spAutoFit/>
                  </a:bodyPr>
                  <a:lstStyle/>
                  <a:p>
                    <a:pPr algn="ctr"/>
                    <a:r>
                      <a:rPr lang="it-IT" sz="1200" b="1" baseline="-25000" dirty="0" err="1"/>
                      <a:t>F</a:t>
                    </a:r>
                    <a:endParaRPr lang="it-IT" sz="1200" b="1" baseline="-25000" dirty="0"/>
                  </a:p>
                </p:txBody>
              </p:sp>
              <p:sp>
                <p:nvSpPr>
                  <p:cNvPr id="25" name="CasellaDiTesto 24">
                    <a:extLst>
                      <a:ext uri="{FF2B5EF4-FFF2-40B4-BE49-F238E27FC236}">
                        <a16:creationId xmlns:a16="http://schemas.microsoft.com/office/drawing/2014/main" id="{7D316209-199C-2445-9744-1423D04AF4DA}"/>
                      </a:ext>
                    </a:extLst>
                  </p:cNvPr>
                  <p:cNvSpPr txBox="1"/>
                  <p:nvPr/>
                </p:nvSpPr>
                <p:spPr>
                  <a:xfrm>
                    <a:off x="7336763" y="537586"/>
                    <a:ext cx="493844" cy="383426"/>
                  </a:xfrm>
                  <a:prstGeom prst="rect">
                    <a:avLst/>
                  </a:prstGeom>
                  <a:noFill/>
                </p:spPr>
                <p:txBody>
                  <a:bodyPr wrap="square" rtlCol="0">
                    <a:spAutoFit/>
                  </a:bodyPr>
                  <a:lstStyle/>
                  <a:p>
                    <a:pPr algn="ctr"/>
                    <a:r>
                      <a:rPr lang="it-IT" sz="1200" b="1" baseline="-25000" dirty="0"/>
                      <a:t>C</a:t>
                    </a:r>
                  </a:p>
                </p:txBody>
              </p:sp>
              <p:sp>
                <p:nvSpPr>
                  <p:cNvPr id="26" name="CasellaDiTesto 25">
                    <a:extLst>
                      <a:ext uri="{FF2B5EF4-FFF2-40B4-BE49-F238E27FC236}">
                        <a16:creationId xmlns:a16="http://schemas.microsoft.com/office/drawing/2014/main" id="{BB619C5F-F939-F147-810E-8178787DCB64}"/>
                      </a:ext>
                    </a:extLst>
                  </p:cNvPr>
                  <p:cNvSpPr txBox="1"/>
                  <p:nvPr/>
                </p:nvSpPr>
                <p:spPr>
                  <a:xfrm>
                    <a:off x="1449839" y="2927303"/>
                    <a:ext cx="493844" cy="383426"/>
                  </a:xfrm>
                  <a:prstGeom prst="rect">
                    <a:avLst/>
                  </a:prstGeom>
                  <a:noFill/>
                </p:spPr>
                <p:txBody>
                  <a:bodyPr wrap="square" rtlCol="0">
                    <a:spAutoFit/>
                  </a:bodyPr>
                  <a:lstStyle/>
                  <a:p>
                    <a:pPr algn="ctr"/>
                    <a:r>
                      <a:rPr lang="it-IT" sz="1200" b="1" baseline="-25000" dirty="0"/>
                      <a:t>D</a:t>
                    </a:r>
                  </a:p>
                </p:txBody>
              </p:sp>
              <p:sp>
                <p:nvSpPr>
                  <p:cNvPr id="27" name="CasellaDiTesto 26">
                    <a:extLst>
                      <a:ext uri="{FF2B5EF4-FFF2-40B4-BE49-F238E27FC236}">
                        <a16:creationId xmlns:a16="http://schemas.microsoft.com/office/drawing/2014/main" id="{BB4BF988-2666-2E4B-97F8-FB749CB1E7FB}"/>
                      </a:ext>
                    </a:extLst>
                  </p:cNvPr>
                  <p:cNvSpPr txBox="1"/>
                  <p:nvPr/>
                </p:nvSpPr>
                <p:spPr>
                  <a:xfrm>
                    <a:off x="4408734" y="2965586"/>
                    <a:ext cx="493844" cy="383426"/>
                  </a:xfrm>
                  <a:prstGeom prst="rect">
                    <a:avLst/>
                  </a:prstGeom>
                  <a:noFill/>
                </p:spPr>
                <p:txBody>
                  <a:bodyPr wrap="square" rtlCol="0">
                    <a:spAutoFit/>
                  </a:bodyPr>
                  <a:lstStyle/>
                  <a:p>
                    <a:pPr algn="ctr"/>
                    <a:r>
                      <a:rPr lang="it-IT" sz="1200" b="1" baseline="-25000" dirty="0"/>
                      <a:t>E</a:t>
                    </a:r>
                  </a:p>
                </p:txBody>
              </p:sp>
              <p:sp>
                <p:nvSpPr>
                  <p:cNvPr id="28" name="CasellaDiTesto 27">
                    <a:extLst>
                      <a:ext uri="{FF2B5EF4-FFF2-40B4-BE49-F238E27FC236}">
                        <a16:creationId xmlns:a16="http://schemas.microsoft.com/office/drawing/2014/main" id="{AA5F5167-E145-564F-B438-EAE482AE10D7}"/>
                      </a:ext>
                    </a:extLst>
                  </p:cNvPr>
                  <p:cNvSpPr txBox="1"/>
                  <p:nvPr/>
                </p:nvSpPr>
                <p:spPr>
                  <a:xfrm>
                    <a:off x="4408734" y="449717"/>
                    <a:ext cx="351066" cy="383426"/>
                  </a:xfrm>
                  <a:prstGeom prst="rect">
                    <a:avLst/>
                  </a:prstGeom>
                  <a:noFill/>
                </p:spPr>
                <p:txBody>
                  <a:bodyPr wrap="square" rtlCol="0">
                    <a:spAutoFit/>
                  </a:bodyPr>
                  <a:lstStyle/>
                  <a:p>
                    <a:pPr algn="ctr"/>
                    <a:r>
                      <a:rPr lang="it-IT" sz="1200" b="1" baseline="-25000" dirty="0"/>
                      <a:t>B</a:t>
                    </a:r>
                  </a:p>
                </p:txBody>
              </p:sp>
            </p:grpSp>
            <p:sp>
              <p:nvSpPr>
                <p:cNvPr id="16" name="Rettangolo 15">
                  <a:extLst>
                    <a:ext uri="{FF2B5EF4-FFF2-40B4-BE49-F238E27FC236}">
                      <a16:creationId xmlns:a16="http://schemas.microsoft.com/office/drawing/2014/main" id="{2423B9B1-001C-4648-91B8-163BBFE34A42}"/>
                    </a:ext>
                  </a:extLst>
                </p:cNvPr>
                <p:cNvSpPr/>
                <p:nvPr/>
              </p:nvSpPr>
              <p:spPr>
                <a:xfrm>
                  <a:off x="1032014" y="662836"/>
                  <a:ext cx="572068" cy="345377"/>
                </a:xfrm>
                <a:prstGeom prst="rect">
                  <a:avLst/>
                </a:prstGeom>
              </p:spPr>
              <p:txBody>
                <a:bodyPr wrap="none">
                  <a:spAutoFit/>
                </a:bodyPr>
                <a:lstStyle/>
                <a:p>
                  <a:pPr algn="ctr"/>
                  <a:r>
                    <a:rPr lang="en-GB" sz="1200" baseline="-25000" dirty="0">
                      <a:solidFill>
                        <a:schemeClr val="bg1"/>
                      </a:solidFill>
                      <a:ea typeface="Calibri" panose="020F0502020204030204" pitchFamily="34" charset="0"/>
                      <a:cs typeface="Times New Roman" panose="02020603050405020304" pitchFamily="18" charset="0"/>
                    </a:rPr>
                    <a:t>ARAT</a:t>
                  </a:r>
                  <a:endParaRPr lang="it-IT" sz="1200" baseline="-25000" dirty="0">
                    <a:solidFill>
                      <a:schemeClr val="bg1"/>
                    </a:solidFill>
                  </a:endParaRPr>
                </a:p>
              </p:txBody>
            </p:sp>
            <p:sp>
              <p:nvSpPr>
                <p:cNvPr id="17" name="Rettangolo 16">
                  <a:extLst>
                    <a:ext uri="{FF2B5EF4-FFF2-40B4-BE49-F238E27FC236}">
                      <a16:creationId xmlns:a16="http://schemas.microsoft.com/office/drawing/2014/main" id="{C1B2603B-BEE3-CA44-B6BF-36D9E5659B4A}"/>
                    </a:ext>
                  </a:extLst>
                </p:cNvPr>
                <p:cNvSpPr/>
                <p:nvPr/>
              </p:nvSpPr>
              <p:spPr>
                <a:xfrm>
                  <a:off x="4782341" y="2246704"/>
                  <a:ext cx="572068" cy="345377"/>
                </a:xfrm>
                <a:prstGeom prst="rect">
                  <a:avLst/>
                </a:prstGeom>
              </p:spPr>
              <p:txBody>
                <a:bodyPr wrap="none">
                  <a:spAutoFit/>
                </a:bodyPr>
                <a:lstStyle/>
                <a:p>
                  <a:pPr algn="ctr"/>
                  <a:r>
                    <a:rPr lang="en-GB" sz="1200" baseline="-25000" dirty="0">
                      <a:solidFill>
                        <a:schemeClr val="bg1"/>
                      </a:solidFill>
                      <a:ea typeface="Calibri" panose="020F0502020204030204" pitchFamily="34" charset="0"/>
                      <a:cs typeface="Times New Roman" panose="02020603050405020304" pitchFamily="18" charset="0"/>
                    </a:rPr>
                    <a:t>ARAT</a:t>
                  </a:r>
                  <a:endParaRPr lang="it-IT" sz="1200" baseline="-25000" dirty="0">
                    <a:solidFill>
                      <a:schemeClr val="bg1"/>
                    </a:solidFill>
                  </a:endParaRPr>
                </a:p>
              </p:txBody>
            </p:sp>
            <p:cxnSp>
              <p:nvCxnSpPr>
                <p:cNvPr id="18" name="Connettore 2 17">
                  <a:extLst>
                    <a:ext uri="{FF2B5EF4-FFF2-40B4-BE49-F238E27FC236}">
                      <a16:creationId xmlns:a16="http://schemas.microsoft.com/office/drawing/2014/main" id="{98F73325-320C-3348-AC49-E964A887F67D}"/>
                    </a:ext>
                  </a:extLst>
                </p:cNvPr>
                <p:cNvCxnSpPr>
                  <a:cxnSpLocks/>
                </p:cNvCxnSpPr>
                <p:nvPr/>
              </p:nvCxnSpPr>
              <p:spPr>
                <a:xfrm>
                  <a:off x="1449044" y="1042410"/>
                  <a:ext cx="234971" cy="138344"/>
                </a:xfrm>
                <a:prstGeom prst="straightConnector1">
                  <a:avLst/>
                </a:prstGeom>
                <a:ln w="19050" cmpd="sng">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89D9ACFA-EE1E-0D4A-9007-C7652B8681F9}"/>
                    </a:ext>
                  </a:extLst>
                </p:cNvPr>
                <p:cNvCxnSpPr>
                  <a:cxnSpLocks/>
                </p:cNvCxnSpPr>
                <p:nvPr/>
              </p:nvCxnSpPr>
              <p:spPr>
                <a:xfrm flipV="1">
                  <a:off x="5037829" y="1960833"/>
                  <a:ext cx="0" cy="285870"/>
                </a:xfrm>
                <a:prstGeom prst="straightConnector1">
                  <a:avLst/>
                </a:prstGeom>
                <a:ln w="19050" cmpd="sng">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4B12AD6D-D5F1-C443-972B-15A6F1063786}"/>
                    </a:ext>
                  </a:extLst>
                </p:cNvPr>
                <p:cNvCxnSpPr>
                  <a:cxnSpLocks/>
                </p:cNvCxnSpPr>
                <p:nvPr/>
              </p:nvCxnSpPr>
              <p:spPr>
                <a:xfrm flipV="1">
                  <a:off x="1845076" y="3648024"/>
                  <a:ext cx="399172" cy="187942"/>
                </a:xfrm>
                <a:prstGeom prst="straightConnector1">
                  <a:avLst/>
                </a:prstGeom>
                <a:ln w="19050" cmpd="sng">
                  <a:solidFill>
                    <a:schemeClr val="tx1"/>
                  </a:solidFill>
                  <a:tailEnd type="stealth" w="lg" len="med"/>
                </a:ln>
              </p:spPr>
              <p:style>
                <a:lnRef idx="1">
                  <a:schemeClr val="accent1"/>
                </a:lnRef>
                <a:fillRef idx="0">
                  <a:schemeClr val="accent1"/>
                </a:fillRef>
                <a:effectRef idx="0">
                  <a:schemeClr val="accent1"/>
                </a:effectRef>
                <a:fontRef idx="minor">
                  <a:schemeClr val="tx1"/>
                </a:fontRef>
              </p:style>
            </p:cxnSp>
            <p:sp>
              <p:nvSpPr>
                <p:cNvPr id="21" name="Rettangolo 20">
                  <a:extLst>
                    <a:ext uri="{FF2B5EF4-FFF2-40B4-BE49-F238E27FC236}">
                      <a16:creationId xmlns:a16="http://schemas.microsoft.com/office/drawing/2014/main" id="{8C330B44-2DA9-8243-8875-3A823140A286}"/>
                    </a:ext>
                  </a:extLst>
                </p:cNvPr>
                <p:cNvSpPr/>
                <p:nvPr/>
              </p:nvSpPr>
              <p:spPr>
                <a:xfrm>
                  <a:off x="659365" y="3643575"/>
                  <a:ext cx="1235315" cy="318456"/>
                </a:xfrm>
                <a:prstGeom prst="rect">
                  <a:avLst/>
                </a:prstGeom>
              </p:spPr>
              <p:txBody>
                <a:bodyPr wrap="none">
                  <a:spAutoFit/>
                </a:bodyPr>
                <a:lstStyle/>
                <a:p>
                  <a:pPr algn="ctr"/>
                  <a:r>
                    <a:rPr lang="en-GB" sz="1000" baseline="-25000" dirty="0">
                      <a:ea typeface="Calibri" panose="020F0502020204030204" pitchFamily="34" charset="0"/>
                      <a:cs typeface="Times New Roman" panose="02020603050405020304" pitchFamily="18" charset="0"/>
                    </a:rPr>
                    <a:t>distal disc device </a:t>
                  </a:r>
                  <a:endParaRPr lang="it-IT" sz="1000" baseline="-25000" dirty="0"/>
                </a:p>
              </p:txBody>
            </p:sp>
          </p:grpSp>
          <p:sp>
            <p:nvSpPr>
              <p:cNvPr id="13" name="Rettangolo 12">
                <a:extLst>
                  <a:ext uri="{FF2B5EF4-FFF2-40B4-BE49-F238E27FC236}">
                    <a16:creationId xmlns:a16="http://schemas.microsoft.com/office/drawing/2014/main" id="{9DDC32FC-D343-974E-B374-4AF7E1543C82}"/>
                  </a:ext>
                </a:extLst>
              </p:cNvPr>
              <p:cNvSpPr/>
              <p:nvPr/>
            </p:nvSpPr>
            <p:spPr>
              <a:xfrm>
                <a:off x="9474666" y="1770698"/>
                <a:ext cx="755441" cy="345377"/>
              </a:xfrm>
              <a:prstGeom prst="rect">
                <a:avLst/>
              </a:prstGeom>
            </p:spPr>
            <p:txBody>
              <a:bodyPr wrap="none">
                <a:spAutoFit/>
              </a:bodyPr>
              <a:lstStyle/>
              <a:p>
                <a:pPr algn="ctr"/>
                <a:r>
                  <a:rPr lang="en-GB" sz="1200" baseline="-25000" dirty="0">
                    <a:solidFill>
                      <a:schemeClr val="bg1"/>
                    </a:solidFill>
                    <a:ea typeface="Calibri" panose="020F0502020204030204" pitchFamily="34" charset="0"/>
                    <a:cs typeface="Times New Roman" panose="02020603050405020304" pitchFamily="18" charset="0"/>
                  </a:rPr>
                  <a:t>AV loop </a:t>
                </a:r>
                <a:endParaRPr lang="it-IT" sz="1200" baseline="-25000" dirty="0">
                  <a:solidFill>
                    <a:schemeClr val="bg1"/>
                  </a:solidFill>
                </a:endParaRPr>
              </a:p>
            </p:txBody>
          </p:sp>
          <p:cxnSp>
            <p:nvCxnSpPr>
              <p:cNvPr id="14" name="Connettore 2 13">
                <a:extLst>
                  <a:ext uri="{FF2B5EF4-FFF2-40B4-BE49-F238E27FC236}">
                    <a16:creationId xmlns:a16="http://schemas.microsoft.com/office/drawing/2014/main" id="{B6E45228-8229-9448-BDF9-7DD7891EB815}"/>
                  </a:ext>
                </a:extLst>
              </p:cNvPr>
              <p:cNvCxnSpPr>
                <a:cxnSpLocks/>
              </p:cNvCxnSpPr>
              <p:nvPr/>
            </p:nvCxnSpPr>
            <p:spPr>
              <a:xfrm flipV="1">
                <a:off x="9544513" y="4740310"/>
                <a:ext cx="0" cy="152344"/>
              </a:xfrm>
              <a:prstGeom prst="straightConnector1">
                <a:avLst/>
              </a:prstGeom>
              <a:ln w="38100" cmpd="sng">
                <a:solidFill>
                  <a:schemeClr val="bg1"/>
                </a:solidFill>
                <a:tailEnd type="stealth" w="lg" len="med"/>
              </a:ln>
            </p:spPr>
            <p:style>
              <a:lnRef idx="1">
                <a:schemeClr val="accent1"/>
              </a:lnRef>
              <a:fillRef idx="0">
                <a:schemeClr val="accent1"/>
              </a:fillRef>
              <a:effectRef idx="0">
                <a:schemeClr val="accent1"/>
              </a:effectRef>
              <a:fontRef idx="minor">
                <a:schemeClr val="tx1"/>
              </a:fontRef>
            </p:style>
          </p:cxnSp>
        </p:grpSp>
        <p:sp>
          <p:nvSpPr>
            <p:cNvPr id="10" name="Rettangolo 9">
              <a:extLst>
                <a:ext uri="{FF2B5EF4-FFF2-40B4-BE49-F238E27FC236}">
                  <a16:creationId xmlns:a16="http://schemas.microsoft.com/office/drawing/2014/main" id="{B075EB38-B511-DA4E-BEFD-C615E12C3ABF}"/>
                </a:ext>
              </a:extLst>
            </p:cNvPr>
            <p:cNvSpPr/>
            <p:nvPr/>
          </p:nvSpPr>
          <p:spPr>
            <a:xfrm>
              <a:off x="5379309" y="2387274"/>
              <a:ext cx="990955" cy="217845"/>
            </a:xfrm>
            <a:prstGeom prst="rect">
              <a:avLst/>
            </a:prstGeom>
          </p:spPr>
          <p:txBody>
            <a:bodyPr wrap="square">
              <a:spAutoFit/>
            </a:bodyPr>
            <a:lstStyle/>
            <a:p>
              <a:r>
                <a:rPr lang="en-GB" sz="800" baseline="-25000" dirty="0">
                  <a:ea typeface="Calibri" panose="020F0502020204030204" pitchFamily="34" charset="0"/>
                  <a:cs typeface="Times New Roman" panose="02020603050405020304" pitchFamily="18" charset="0"/>
                </a:rPr>
                <a:t>7Fr long sheath </a:t>
              </a:r>
              <a:endParaRPr lang="it-IT" sz="800" baseline="-25000" dirty="0"/>
            </a:p>
          </p:txBody>
        </p:sp>
        <p:sp>
          <p:nvSpPr>
            <p:cNvPr id="11" name="Rettangolo 10">
              <a:extLst>
                <a:ext uri="{FF2B5EF4-FFF2-40B4-BE49-F238E27FC236}">
                  <a16:creationId xmlns:a16="http://schemas.microsoft.com/office/drawing/2014/main" id="{5BD5D7DF-6824-2048-A9F2-E9088DA2A589}"/>
                </a:ext>
              </a:extLst>
            </p:cNvPr>
            <p:cNvSpPr/>
            <p:nvPr/>
          </p:nvSpPr>
          <p:spPr>
            <a:xfrm>
              <a:off x="1649049" y="1805214"/>
              <a:ext cx="573015" cy="235962"/>
            </a:xfrm>
            <a:prstGeom prst="rect">
              <a:avLst/>
            </a:prstGeom>
          </p:spPr>
          <p:txBody>
            <a:bodyPr wrap="square">
              <a:spAutoFit/>
            </a:bodyPr>
            <a:lstStyle/>
            <a:p>
              <a:pPr algn="ctr"/>
              <a:r>
                <a:rPr lang="en-GB" sz="1400" baseline="-25000" dirty="0">
                  <a:solidFill>
                    <a:schemeClr val="bg1"/>
                  </a:solidFill>
                  <a:ea typeface="Calibri" panose="020F0502020204030204" pitchFamily="34" charset="0"/>
                  <a:cs typeface="Times New Roman" panose="02020603050405020304" pitchFamily="18" charset="0"/>
                </a:rPr>
                <a:t>RA</a:t>
              </a:r>
              <a:endParaRPr lang="it-IT" sz="1400" baseline="-25000" dirty="0">
                <a:solidFill>
                  <a:schemeClr val="bg1"/>
                </a:solidFill>
              </a:endParaRPr>
            </a:p>
          </p:txBody>
        </p:sp>
      </p:grpSp>
      <p:sp>
        <p:nvSpPr>
          <p:cNvPr id="41" name="Title 1">
            <a:extLst>
              <a:ext uri="{FF2B5EF4-FFF2-40B4-BE49-F238E27FC236}">
                <a16:creationId xmlns:a16="http://schemas.microsoft.com/office/drawing/2014/main" id="{60467270-79DA-C944-B078-E65AF92B42F7}"/>
              </a:ext>
            </a:extLst>
          </p:cNvPr>
          <p:cNvSpPr>
            <a:spLocks noGrp="1"/>
          </p:cNvSpPr>
          <p:nvPr>
            <p:ph type="title"/>
          </p:nvPr>
        </p:nvSpPr>
        <p:spPr>
          <a:xfrm>
            <a:off x="971600" y="206375"/>
            <a:ext cx="6552728" cy="857250"/>
          </a:xfrm>
        </p:spPr>
        <p:txBody>
          <a:bodyPr anchor="t">
            <a:normAutofit fontScale="90000"/>
          </a:bodyPr>
          <a:lstStyle/>
          <a:p>
            <a:r>
              <a:rPr lang="en-GB" sz="3600" b="0" dirty="0"/>
              <a:t>Case Presentation</a:t>
            </a:r>
            <a:br>
              <a:rPr lang="en-GB" sz="3200" b="0" dirty="0"/>
            </a:br>
            <a:r>
              <a:rPr lang="en-GB" sz="2200" b="0" dirty="0">
                <a:cs typeface="Times New Roman" panose="02020603050405020304" pitchFamily="18" charset="0"/>
              </a:rPr>
              <a:t>P</a:t>
            </a:r>
            <a:r>
              <a:rPr lang="en-GB" sz="2200" b="0" dirty="0">
                <a:ea typeface="Calibri" panose="020F0502020204030204" pitchFamily="34" charset="0"/>
                <a:cs typeface="Times New Roman" panose="02020603050405020304" pitchFamily="18" charset="0"/>
              </a:rPr>
              <a:t>rocedural steps of the catheter-based ARAT closure</a:t>
            </a:r>
            <a:br>
              <a:rPr lang="it-IT" sz="2200" b="0" dirty="0"/>
            </a:br>
            <a:endParaRPr lang="en-GB" sz="2200" b="0" dirty="0"/>
          </a:p>
        </p:txBody>
      </p:sp>
      <p:sp>
        <p:nvSpPr>
          <p:cNvPr id="43" name="Rettangolo 42">
            <a:extLst>
              <a:ext uri="{FF2B5EF4-FFF2-40B4-BE49-F238E27FC236}">
                <a16:creationId xmlns:a16="http://schemas.microsoft.com/office/drawing/2014/main" id="{A31EDE92-27C9-8C45-A5BF-7826020A80BF}"/>
              </a:ext>
            </a:extLst>
          </p:cNvPr>
          <p:cNvSpPr/>
          <p:nvPr/>
        </p:nvSpPr>
        <p:spPr>
          <a:xfrm>
            <a:off x="1115168" y="3918327"/>
            <a:ext cx="7200800" cy="666849"/>
          </a:xfrm>
          <a:prstGeom prst="rect">
            <a:avLst/>
          </a:prstGeom>
        </p:spPr>
        <p:txBody>
          <a:bodyPr wrap="square">
            <a:spAutoFit/>
          </a:bodyPr>
          <a:lstStyle/>
          <a:p>
            <a:pPr algn="just"/>
            <a:r>
              <a:rPr lang="en-GB" sz="1400" baseline="-25000" dirty="0">
                <a:ea typeface="Calibri" panose="020F0502020204030204" pitchFamily="34" charset="0"/>
                <a:cs typeface="Times New Roman" panose="02020603050405020304" pitchFamily="18" charset="0"/>
              </a:rPr>
              <a:t>Panels A-B: aortic </a:t>
            </a:r>
            <a:r>
              <a:rPr lang="en-GB" sz="1400" baseline="-25000" dirty="0" err="1">
                <a:ea typeface="Calibri" panose="020F0502020204030204" pitchFamily="34" charset="0"/>
                <a:cs typeface="Times New Roman" panose="02020603050405020304" pitchFamily="18" charset="0"/>
              </a:rPr>
              <a:t>angiograpy</a:t>
            </a:r>
            <a:r>
              <a:rPr lang="en-GB" sz="1400" baseline="-25000" dirty="0">
                <a:ea typeface="Calibri" panose="020F0502020204030204" pitchFamily="34" charset="0"/>
                <a:cs typeface="Times New Roman" panose="02020603050405020304" pitchFamily="18" charset="0"/>
              </a:rPr>
              <a:t> showing the ARAT (white arrows) originating from the right coronary sinus and draining into the RA. Panel C: advancement from the inferior vena cava of a 7Fr long sheath over the </a:t>
            </a:r>
            <a:r>
              <a:rPr lang="en-GB" sz="1400" baseline="-25000" dirty="0" err="1">
                <a:ea typeface="Calibri" panose="020F0502020204030204" pitchFamily="34" charset="0"/>
                <a:cs typeface="Times New Roman" panose="02020603050405020304" pitchFamily="18" charset="0"/>
              </a:rPr>
              <a:t>artero</a:t>
            </a:r>
            <a:r>
              <a:rPr lang="en-GB" sz="1400" baseline="-25000" dirty="0">
                <a:ea typeface="Calibri" panose="020F0502020204030204" pitchFamily="34" charset="0"/>
                <a:cs typeface="Times New Roman" panose="02020603050405020304" pitchFamily="18" charset="0"/>
              </a:rPr>
              <a:t>-venous (AV) loop towards the ascending aorta. Panel D: opening of the distal disc of the closure device (black arrow). Panel E: control angiography before full device deployment. Panel  F: occlusion device correctly positioned inside the ARAT (arrowhead)</a:t>
            </a:r>
          </a:p>
        </p:txBody>
      </p:sp>
      <p:sp>
        <p:nvSpPr>
          <p:cNvPr id="44" name="Rettangolo 43">
            <a:extLst>
              <a:ext uri="{FF2B5EF4-FFF2-40B4-BE49-F238E27FC236}">
                <a16:creationId xmlns:a16="http://schemas.microsoft.com/office/drawing/2014/main" id="{22B02262-FAD6-CB4F-B6CF-042C0C4FB5B0}"/>
              </a:ext>
            </a:extLst>
          </p:cNvPr>
          <p:cNvSpPr/>
          <p:nvPr/>
        </p:nvSpPr>
        <p:spPr>
          <a:xfrm>
            <a:off x="4123746" y="952661"/>
            <a:ext cx="694229" cy="338554"/>
          </a:xfrm>
          <a:prstGeom prst="rect">
            <a:avLst/>
          </a:prstGeom>
        </p:spPr>
        <p:txBody>
          <a:bodyPr wrap="none">
            <a:spAutoFit/>
          </a:bodyPr>
          <a:lstStyle/>
          <a:p>
            <a:r>
              <a:rPr lang="en-GB" sz="1600" baseline="-25000" dirty="0">
                <a:ea typeface="Calibri" panose="020F0502020204030204" pitchFamily="34" charset="0"/>
                <a:cs typeface="Times New Roman" panose="02020603050405020304" pitchFamily="18" charset="0"/>
              </a:rPr>
              <a:t>Figure 3. </a:t>
            </a:r>
            <a:endParaRPr lang="it-IT" sz="1600" dirty="0"/>
          </a:p>
        </p:txBody>
      </p:sp>
    </p:spTree>
    <p:extLst>
      <p:ext uri="{BB962C8B-B14F-4D97-AF65-F5344CB8AC3E}">
        <p14:creationId xmlns:p14="http://schemas.microsoft.com/office/powerpoint/2010/main" val="779349212"/>
      </p:ext>
    </p:extLst>
  </p:cSld>
  <p:clrMapOvr>
    <a:masterClrMapping/>
  </p:clrMapOvr>
  <p:transition spd="med">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dirty="0">
                <a:solidFill>
                  <a:schemeClr val="tx1"/>
                </a:solidFill>
              </a:rPr>
              <a:t>EHJ-CR-D-19-00522R1</a:t>
            </a:r>
            <a:endParaRPr lang="en-GB" dirty="0"/>
          </a:p>
          <a:p>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8</a:t>
            </a:fld>
            <a:endParaRPr lang="en-GB" dirty="0"/>
          </a:p>
        </p:txBody>
      </p:sp>
      <p:sp>
        <p:nvSpPr>
          <p:cNvPr id="7" name="Segnaposto contenuto 6">
            <a:extLst>
              <a:ext uri="{FF2B5EF4-FFF2-40B4-BE49-F238E27FC236}">
                <a16:creationId xmlns:a16="http://schemas.microsoft.com/office/drawing/2014/main" id="{E94C1541-6890-314F-AA7B-728AEECB0F72}"/>
              </a:ext>
            </a:extLst>
          </p:cNvPr>
          <p:cNvSpPr>
            <a:spLocks noGrp="1"/>
          </p:cNvSpPr>
          <p:nvPr>
            <p:ph sz="quarter" idx="13"/>
          </p:nvPr>
        </p:nvSpPr>
        <p:spPr/>
        <p:txBody>
          <a:bodyPr/>
          <a:lstStyle/>
          <a:p>
            <a:r>
              <a:rPr lang="it-IT" dirty="0"/>
              <a:t> </a:t>
            </a:r>
          </a:p>
        </p:txBody>
      </p:sp>
      <p:sp>
        <p:nvSpPr>
          <p:cNvPr id="41" name="Title 1">
            <a:extLst>
              <a:ext uri="{FF2B5EF4-FFF2-40B4-BE49-F238E27FC236}">
                <a16:creationId xmlns:a16="http://schemas.microsoft.com/office/drawing/2014/main" id="{60467270-79DA-C944-B078-E65AF92B42F7}"/>
              </a:ext>
            </a:extLst>
          </p:cNvPr>
          <p:cNvSpPr>
            <a:spLocks noGrp="1"/>
          </p:cNvSpPr>
          <p:nvPr>
            <p:ph type="title"/>
          </p:nvPr>
        </p:nvSpPr>
        <p:spPr>
          <a:xfrm>
            <a:off x="971600" y="206375"/>
            <a:ext cx="6552728" cy="857250"/>
          </a:xfrm>
        </p:spPr>
        <p:txBody>
          <a:bodyPr anchor="t">
            <a:normAutofit fontScale="90000"/>
          </a:bodyPr>
          <a:lstStyle/>
          <a:p>
            <a:r>
              <a:rPr lang="en-GB" sz="3600" b="0" dirty="0"/>
              <a:t>Case Presentation</a:t>
            </a:r>
            <a:br>
              <a:rPr lang="en-GB" sz="3200" b="0" dirty="0"/>
            </a:br>
            <a:r>
              <a:rPr lang="it-IT" sz="2200" b="0" dirty="0">
                <a:ea typeface="Calibri" panose="020F0502020204030204" pitchFamily="34" charset="0"/>
                <a:cs typeface="Times New Roman" panose="02020603050405020304" pitchFamily="18" charset="0"/>
              </a:rPr>
              <a:t>Follow-Up</a:t>
            </a:r>
            <a:endParaRPr lang="en-GB" sz="2200" b="0" dirty="0"/>
          </a:p>
        </p:txBody>
      </p:sp>
      <p:sp>
        <p:nvSpPr>
          <p:cNvPr id="36" name="Content Placeholder 4">
            <a:extLst>
              <a:ext uri="{FF2B5EF4-FFF2-40B4-BE49-F238E27FC236}">
                <a16:creationId xmlns:a16="http://schemas.microsoft.com/office/drawing/2014/main" id="{D44EEE9A-9C09-8C4F-A4B9-D6C40DB39A97}"/>
              </a:ext>
            </a:extLst>
          </p:cNvPr>
          <p:cNvSpPr txBox="1">
            <a:spLocks/>
          </p:cNvSpPr>
          <p:nvPr/>
        </p:nvSpPr>
        <p:spPr>
          <a:xfrm>
            <a:off x="820214" y="3741679"/>
            <a:ext cx="7423250" cy="1427956"/>
          </a:xfrm>
          <a:prstGeom prst="rect">
            <a:avLst/>
          </a:prstGeom>
        </p:spPr>
        <p:txBody>
          <a:bodyPr vert="horz" lIns="0" tIns="0" rIns="0" bIns="0" rtlCol="0">
            <a:noAutofit/>
          </a:bodyPr>
          <a:lst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Clr>
                <a:schemeClr val="tx1"/>
              </a:buClr>
              <a:buSzPct val="70000"/>
            </a:pPr>
            <a:r>
              <a:rPr lang="en-US" sz="1400" b="0" baseline="-25000" dirty="0">
                <a:latin typeface="Helvetica" pitchFamily="2" charset="0"/>
              </a:rPr>
              <a:t>3D-MDCTA was performed at 6 months (Figure 4.) Volume rendering 3D reconstruction showed correct position of the </a:t>
            </a:r>
            <a:r>
              <a:rPr lang="en-US" sz="1400" b="0" baseline="-25000" dirty="0" err="1">
                <a:latin typeface="Helvetica" pitchFamily="2" charset="0"/>
              </a:rPr>
              <a:t>occluder</a:t>
            </a:r>
            <a:r>
              <a:rPr lang="en-US" sz="1400" b="0" baseline="-25000" dirty="0">
                <a:latin typeface="Helvetica" pitchFamily="2" charset="0"/>
              </a:rPr>
              <a:t> device (Panels A-C). </a:t>
            </a:r>
            <a:r>
              <a:rPr lang="en-US" sz="1400" b="0" baseline="-25000" dirty="0">
                <a:latin typeface="Helvetica" pitchFamily="2" charset="0"/>
                <a:ea typeface="Times New Roman" panose="02020603050405020304" pitchFamily="18" charset="0"/>
                <a:cs typeface="Times New Roman" panose="02020603050405020304" pitchFamily="18" charset="0"/>
              </a:rPr>
              <a:t>Panels D-E: Curved multiplanar reconstructions showing an almost complete occlusion of the ARAT. Note the </a:t>
            </a:r>
            <a:r>
              <a:rPr lang="en-US" sz="1400" b="0" baseline="-25000" dirty="0" err="1">
                <a:latin typeface="Helvetica" pitchFamily="2" charset="0"/>
                <a:ea typeface="Times New Roman" panose="02020603050405020304" pitchFamily="18" charset="0"/>
                <a:cs typeface="Times New Roman" panose="02020603050405020304" pitchFamily="18" charset="0"/>
              </a:rPr>
              <a:t>ipodense</a:t>
            </a:r>
            <a:r>
              <a:rPr lang="en-US" sz="1400" b="0" baseline="-25000" dirty="0">
                <a:latin typeface="Helvetica" pitchFamily="2" charset="0"/>
                <a:ea typeface="Times New Roman" panose="02020603050405020304" pitchFamily="18" charset="0"/>
                <a:cs typeface="Times New Roman" panose="02020603050405020304" pitchFamily="18" charset="0"/>
              </a:rPr>
              <a:t> region (stars) inside the </a:t>
            </a:r>
            <a:r>
              <a:rPr lang="en-US" sz="1400" b="0" baseline="-25000" dirty="0" err="1">
                <a:latin typeface="Helvetica" pitchFamily="2" charset="0"/>
                <a:ea typeface="Times New Roman" panose="02020603050405020304" pitchFamily="18" charset="0"/>
                <a:cs typeface="Times New Roman" panose="02020603050405020304" pitchFamily="18" charset="0"/>
              </a:rPr>
              <a:t>occluder</a:t>
            </a:r>
            <a:r>
              <a:rPr lang="en-US" sz="1400" b="0" baseline="-25000" dirty="0">
                <a:latin typeface="Helvetica" pitchFamily="2" charset="0"/>
                <a:ea typeface="Times New Roman" panose="02020603050405020304" pitchFamily="18" charset="0"/>
                <a:cs typeface="Times New Roman" panose="02020603050405020304" pitchFamily="18" charset="0"/>
              </a:rPr>
              <a:t> device visible in the longitudinal (Panel D) and cross section views (Panel E) indicating neo-intimal growth. </a:t>
            </a:r>
            <a:endParaRPr lang="en-US" sz="1400" b="0" baseline="-25000" dirty="0">
              <a:latin typeface="Helvetica" pitchFamily="2" charset="0"/>
            </a:endParaRPr>
          </a:p>
        </p:txBody>
      </p:sp>
      <p:grpSp>
        <p:nvGrpSpPr>
          <p:cNvPr id="37" name="Gruppo 36">
            <a:extLst>
              <a:ext uri="{FF2B5EF4-FFF2-40B4-BE49-F238E27FC236}">
                <a16:creationId xmlns:a16="http://schemas.microsoft.com/office/drawing/2014/main" id="{92C96D46-BA84-DB4A-AB5E-B065DA6E5801}"/>
              </a:ext>
            </a:extLst>
          </p:cNvPr>
          <p:cNvGrpSpPr/>
          <p:nvPr/>
        </p:nvGrpSpPr>
        <p:grpSpPr>
          <a:xfrm>
            <a:off x="1301495" y="1442692"/>
            <a:ext cx="6253877" cy="2171170"/>
            <a:chOff x="1211275" y="1641708"/>
            <a:chExt cx="6253877" cy="2171170"/>
          </a:xfrm>
        </p:grpSpPr>
        <p:grpSp>
          <p:nvGrpSpPr>
            <p:cNvPr id="38" name="Gruppo 37">
              <a:extLst>
                <a:ext uri="{FF2B5EF4-FFF2-40B4-BE49-F238E27FC236}">
                  <a16:creationId xmlns:a16="http://schemas.microsoft.com/office/drawing/2014/main" id="{BDF4D84C-5D96-E84C-BAE3-CAF1A546F7AF}"/>
                </a:ext>
              </a:extLst>
            </p:cNvPr>
            <p:cNvGrpSpPr/>
            <p:nvPr/>
          </p:nvGrpSpPr>
          <p:grpSpPr>
            <a:xfrm>
              <a:off x="1211275" y="1641708"/>
              <a:ext cx="6253877" cy="2171170"/>
              <a:chOff x="457636" y="1441141"/>
              <a:chExt cx="7056703" cy="2026164"/>
            </a:xfrm>
          </p:grpSpPr>
          <p:sp>
            <p:nvSpPr>
              <p:cNvPr id="51" name="CasellaDiTesto 50">
                <a:extLst>
                  <a:ext uri="{FF2B5EF4-FFF2-40B4-BE49-F238E27FC236}">
                    <a16:creationId xmlns:a16="http://schemas.microsoft.com/office/drawing/2014/main" id="{022237BB-7FF3-7F4F-83D4-80FFD8CDB956}"/>
                  </a:ext>
                </a:extLst>
              </p:cNvPr>
              <p:cNvSpPr txBox="1"/>
              <p:nvPr/>
            </p:nvSpPr>
            <p:spPr>
              <a:xfrm rot="16200000">
                <a:off x="1196008" y="2636129"/>
                <a:ext cx="209615" cy="1067272"/>
              </a:xfrm>
              <a:prstGeom prst="rect">
                <a:avLst/>
              </a:prstGeom>
              <a:solidFill>
                <a:schemeClr val="tx1"/>
              </a:solidFill>
            </p:spPr>
            <p:txBody>
              <a:bodyPr wrap="square" rtlCol="0">
                <a:spAutoFit/>
              </a:bodyPr>
              <a:lstStyle/>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p:txBody>
          </p:sp>
          <p:sp>
            <p:nvSpPr>
              <p:cNvPr id="52" name="CasellaDiTesto 51">
                <a:extLst>
                  <a:ext uri="{FF2B5EF4-FFF2-40B4-BE49-F238E27FC236}">
                    <a16:creationId xmlns:a16="http://schemas.microsoft.com/office/drawing/2014/main" id="{92497214-05F7-6140-BB99-CF6F4EF3F1B7}"/>
                  </a:ext>
                </a:extLst>
              </p:cNvPr>
              <p:cNvSpPr txBox="1"/>
              <p:nvPr/>
            </p:nvSpPr>
            <p:spPr>
              <a:xfrm>
                <a:off x="2001951" y="1453457"/>
                <a:ext cx="265594" cy="1030657"/>
              </a:xfrm>
              <a:prstGeom prst="rect">
                <a:avLst/>
              </a:prstGeom>
              <a:solidFill>
                <a:schemeClr val="tx1"/>
              </a:solidFill>
            </p:spPr>
            <p:txBody>
              <a:bodyPr wrap="square" rtlCol="0">
                <a:spAutoFit/>
              </a:bodyPr>
              <a:lstStyle/>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p:txBody>
          </p:sp>
          <p:grpSp>
            <p:nvGrpSpPr>
              <p:cNvPr id="53" name="Gruppo 52">
                <a:extLst>
                  <a:ext uri="{FF2B5EF4-FFF2-40B4-BE49-F238E27FC236}">
                    <a16:creationId xmlns:a16="http://schemas.microsoft.com/office/drawing/2014/main" id="{66B21265-3708-DA40-8A27-154F7AF57F12}"/>
                  </a:ext>
                </a:extLst>
              </p:cNvPr>
              <p:cNvGrpSpPr/>
              <p:nvPr/>
            </p:nvGrpSpPr>
            <p:grpSpPr>
              <a:xfrm>
                <a:off x="5875087" y="1441141"/>
                <a:ext cx="1639252" cy="2024668"/>
                <a:chOff x="3794522" y="1100840"/>
                <a:chExt cx="1639252" cy="2394181"/>
              </a:xfrm>
            </p:grpSpPr>
            <p:pic>
              <p:nvPicPr>
                <p:cNvPr id="70" name="Immagine 69">
                  <a:extLst>
                    <a:ext uri="{FF2B5EF4-FFF2-40B4-BE49-F238E27FC236}">
                      <a16:creationId xmlns:a16="http://schemas.microsoft.com/office/drawing/2014/main" id="{74AA775C-1B12-0948-A2D2-49FD99D483C3}"/>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1000"/>
                          </a14:imgEffect>
                        </a14:imgLayer>
                      </a14:imgProps>
                    </a:ext>
                  </a:extLst>
                </a:blip>
                <a:srcRect l="43704" t="16325" r="29491" b="25727"/>
                <a:stretch/>
              </p:blipFill>
              <p:spPr>
                <a:xfrm>
                  <a:off x="3811555" y="1100840"/>
                  <a:ext cx="1622219" cy="1301248"/>
                </a:xfrm>
                <a:prstGeom prst="rect">
                  <a:avLst/>
                </a:prstGeom>
              </p:spPr>
            </p:pic>
            <p:pic>
              <p:nvPicPr>
                <p:cNvPr id="71" name="Immagine 70">
                  <a:extLst>
                    <a:ext uri="{FF2B5EF4-FFF2-40B4-BE49-F238E27FC236}">
                      <a16:creationId xmlns:a16="http://schemas.microsoft.com/office/drawing/2014/main" id="{2585C013-1A70-E147-BD57-D0A7BE9B3688}"/>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6000"/>
                          </a14:imgEffect>
                        </a14:imgLayer>
                      </a14:imgProps>
                    </a:ext>
                  </a:extLst>
                </a:blip>
                <a:srcRect l="49176" t="44343" r="35779" b="28635"/>
                <a:stretch/>
              </p:blipFill>
              <p:spPr>
                <a:xfrm>
                  <a:off x="3811555" y="2395921"/>
                  <a:ext cx="1622219" cy="1099100"/>
                </a:xfrm>
                <a:prstGeom prst="rect">
                  <a:avLst/>
                </a:prstGeom>
              </p:spPr>
            </p:pic>
            <p:sp>
              <p:nvSpPr>
                <p:cNvPr id="72" name="CasellaDiTesto 71">
                  <a:extLst>
                    <a:ext uri="{FF2B5EF4-FFF2-40B4-BE49-F238E27FC236}">
                      <a16:creationId xmlns:a16="http://schemas.microsoft.com/office/drawing/2014/main" id="{748B5755-669F-0845-89C8-D8D0DFFE58B9}"/>
                    </a:ext>
                  </a:extLst>
                </p:cNvPr>
                <p:cNvSpPr txBox="1"/>
                <p:nvPr/>
              </p:nvSpPr>
              <p:spPr>
                <a:xfrm>
                  <a:off x="3794522" y="1117348"/>
                  <a:ext cx="239152" cy="223180"/>
                </a:xfrm>
                <a:prstGeom prst="rect">
                  <a:avLst/>
                </a:prstGeom>
                <a:noFill/>
              </p:spPr>
              <p:txBody>
                <a:bodyPr wrap="none" rtlCol="0">
                  <a:spAutoFit/>
                </a:bodyPr>
                <a:lstStyle/>
                <a:p>
                  <a:r>
                    <a:rPr lang="it-IT" sz="1400" baseline="-25000" dirty="0">
                      <a:solidFill>
                        <a:schemeClr val="bg1"/>
                      </a:solidFill>
                    </a:rPr>
                    <a:t>D</a:t>
                  </a:r>
                </a:p>
              </p:txBody>
            </p:sp>
            <p:sp>
              <p:nvSpPr>
                <p:cNvPr id="73" name="Stella a 5 punte 72">
                  <a:extLst>
                    <a:ext uri="{FF2B5EF4-FFF2-40B4-BE49-F238E27FC236}">
                      <a16:creationId xmlns:a16="http://schemas.microsoft.com/office/drawing/2014/main" id="{E22AFAAF-23A3-3545-99CE-EF69911457F0}"/>
                    </a:ext>
                  </a:extLst>
                </p:cNvPr>
                <p:cNvSpPr/>
                <p:nvPr/>
              </p:nvSpPr>
              <p:spPr>
                <a:xfrm rot="10800000" flipH="1">
                  <a:off x="4720405" y="2927871"/>
                  <a:ext cx="45719" cy="45719"/>
                </a:xfrm>
                <a:prstGeom prst="star5">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4" name="Stella a 5 punte 73">
                  <a:extLst>
                    <a:ext uri="{FF2B5EF4-FFF2-40B4-BE49-F238E27FC236}">
                      <a16:creationId xmlns:a16="http://schemas.microsoft.com/office/drawing/2014/main" id="{008D7756-8CCD-F546-9C2C-DF8F2ABA2334}"/>
                    </a:ext>
                  </a:extLst>
                </p:cNvPr>
                <p:cNvSpPr/>
                <p:nvPr/>
              </p:nvSpPr>
              <p:spPr>
                <a:xfrm rot="10800000" flipH="1">
                  <a:off x="4440725" y="1643353"/>
                  <a:ext cx="45719" cy="45719"/>
                </a:xfrm>
                <a:prstGeom prst="star5">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54" name="Gruppo 53">
                <a:extLst>
                  <a:ext uri="{FF2B5EF4-FFF2-40B4-BE49-F238E27FC236}">
                    <a16:creationId xmlns:a16="http://schemas.microsoft.com/office/drawing/2014/main" id="{1D1810F2-92FE-1D40-90F8-CFFABDCBC3AC}"/>
                  </a:ext>
                </a:extLst>
              </p:cNvPr>
              <p:cNvGrpSpPr/>
              <p:nvPr/>
            </p:nvGrpSpPr>
            <p:grpSpPr>
              <a:xfrm>
                <a:off x="457636" y="1442636"/>
                <a:ext cx="5437463" cy="2023173"/>
                <a:chOff x="457636" y="1442636"/>
                <a:chExt cx="5437463" cy="2023173"/>
              </a:xfrm>
            </p:grpSpPr>
            <p:grpSp>
              <p:nvGrpSpPr>
                <p:cNvPr id="60" name="Gruppo 59">
                  <a:extLst>
                    <a:ext uri="{FF2B5EF4-FFF2-40B4-BE49-F238E27FC236}">
                      <a16:creationId xmlns:a16="http://schemas.microsoft.com/office/drawing/2014/main" id="{3177AADF-E436-7941-8659-0BBE8731CF3B}"/>
                    </a:ext>
                  </a:extLst>
                </p:cNvPr>
                <p:cNvGrpSpPr/>
                <p:nvPr/>
              </p:nvGrpSpPr>
              <p:grpSpPr>
                <a:xfrm>
                  <a:off x="457636" y="1442636"/>
                  <a:ext cx="1827359" cy="2022883"/>
                  <a:chOff x="862818" y="1227132"/>
                  <a:chExt cx="2338564" cy="2524375"/>
                </a:xfrm>
              </p:grpSpPr>
              <p:cxnSp>
                <p:nvCxnSpPr>
                  <p:cNvPr id="67" name="Connettore 2 66">
                    <a:extLst>
                      <a:ext uri="{FF2B5EF4-FFF2-40B4-BE49-F238E27FC236}">
                        <a16:creationId xmlns:a16="http://schemas.microsoft.com/office/drawing/2014/main" id="{44FCBDB3-EABC-614E-94BE-FB6B11FC6EE0}"/>
                      </a:ext>
                    </a:extLst>
                  </p:cNvPr>
                  <p:cNvCxnSpPr>
                    <a:cxnSpLocks/>
                  </p:cNvCxnSpPr>
                  <p:nvPr/>
                </p:nvCxnSpPr>
                <p:spPr>
                  <a:xfrm flipH="1" flipV="1">
                    <a:off x="2053883" y="2572220"/>
                    <a:ext cx="273590" cy="895376"/>
                  </a:xfrm>
                  <a:prstGeom prst="straightConnector1">
                    <a:avLst/>
                  </a:prstGeom>
                  <a:ln w="19050" cmpd="sng">
                    <a:solidFill>
                      <a:srgbClr val="FFC000"/>
                    </a:solidFill>
                    <a:tailEnd type="stealth" w="lg" len="med"/>
                  </a:ln>
                </p:spPr>
                <p:style>
                  <a:lnRef idx="1">
                    <a:schemeClr val="accent1"/>
                  </a:lnRef>
                  <a:fillRef idx="0">
                    <a:schemeClr val="accent1"/>
                  </a:fillRef>
                  <a:effectRef idx="0">
                    <a:schemeClr val="accent1"/>
                  </a:effectRef>
                  <a:fontRef idx="minor">
                    <a:schemeClr val="tx1"/>
                  </a:fontRef>
                </p:style>
              </p:cxnSp>
              <p:sp>
                <p:nvSpPr>
                  <p:cNvPr id="68" name="Rettangolo 67">
                    <a:extLst>
                      <a:ext uri="{FF2B5EF4-FFF2-40B4-BE49-F238E27FC236}">
                        <a16:creationId xmlns:a16="http://schemas.microsoft.com/office/drawing/2014/main" id="{96D1330B-9A61-9240-9863-8EF0ED654559}"/>
                      </a:ext>
                    </a:extLst>
                  </p:cNvPr>
                  <p:cNvSpPr/>
                  <p:nvPr/>
                </p:nvSpPr>
                <p:spPr>
                  <a:xfrm>
                    <a:off x="1833177" y="3414302"/>
                    <a:ext cx="988591" cy="174407"/>
                  </a:xfrm>
                  <a:prstGeom prst="rect">
                    <a:avLst/>
                  </a:prstGeom>
                </p:spPr>
                <p:txBody>
                  <a:bodyPr wrap="square">
                    <a:spAutoFit/>
                  </a:bodyPr>
                  <a:lstStyle/>
                  <a:p>
                    <a:pPr algn="ctr"/>
                    <a:r>
                      <a:rPr lang="en-GB" sz="800" b="1" baseline="-25000" dirty="0">
                        <a:solidFill>
                          <a:schemeClr val="bg1"/>
                        </a:solidFill>
                        <a:ea typeface="Calibri" panose="020F0502020204030204" pitchFamily="34" charset="0"/>
                        <a:cs typeface="Times New Roman" panose="02020603050405020304" pitchFamily="18" charset="0"/>
                      </a:rPr>
                      <a:t>Occlusion device</a:t>
                    </a:r>
                    <a:endParaRPr lang="it-IT" sz="800" b="1" baseline="-25000" dirty="0">
                      <a:solidFill>
                        <a:schemeClr val="bg1"/>
                      </a:solidFill>
                    </a:endParaRPr>
                  </a:p>
                </p:txBody>
              </p:sp>
              <p:pic>
                <p:nvPicPr>
                  <p:cNvPr id="69" name="Immagine 68" descr="Schermata 2019-01-29 alle 10.14.53.png">
                    <a:extLst>
                      <a:ext uri="{FF2B5EF4-FFF2-40B4-BE49-F238E27FC236}">
                        <a16:creationId xmlns:a16="http://schemas.microsoft.com/office/drawing/2014/main" id="{599FC1FA-4CB0-8446-8771-E7DED1B409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207" t="4383" r="15736" b="2847"/>
                  <a:stretch/>
                </p:blipFill>
                <p:spPr>
                  <a:xfrm>
                    <a:off x="862818" y="1227132"/>
                    <a:ext cx="2338564" cy="2524375"/>
                  </a:xfrm>
                  <a:prstGeom prst="rect">
                    <a:avLst/>
                  </a:prstGeom>
                </p:spPr>
              </p:pic>
            </p:grpSp>
            <p:cxnSp>
              <p:nvCxnSpPr>
                <p:cNvPr id="61" name="Connettore 2 60">
                  <a:extLst>
                    <a:ext uri="{FF2B5EF4-FFF2-40B4-BE49-F238E27FC236}">
                      <a16:creationId xmlns:a16="http://schemas.microsoft.com/office/drawing/2014/main" id="{07E91951-601A-5D49-A0A2-B36E4B9C9176}"/>
                    </a:ext>
                  </a:extLst>
                </p:cNvPr>
                <p:cNvCxnSpPr>
                  <a:cxnSpLocks/>
                </p:cNvCxnSpPr>
                <p:nvPr/>
              </p:nvCxnSpPr>
              <p:spPr>
                <a:xfrm flipH="1" flipV="1">
                  <a:off x="1427587" y="2585721"/>
                  <a:ext cx="379877" cy="711641"/>
                </a:xfrm>
                <a:prstGeom prst="straightConnector1">
                  <a:avLst/>
                </a:prstGeom>
                <a:ln w="19050" cmpd="sng">
                  <a:solidFill>
                    <a:srgbClr val="FFC000"/>
                  </a:solidFill>
                  <a:tailEnd type="stealth" w="lg" len="med"/>
                </a:ln>
              </p:spPr>
              <p:style>
                <a:lnRef idx="1">
                  <a:schemeClr val="accent1"/>
                </a:lnRef>
                <a:fillRef idx="0">
                  <a:schemeClr val="accent1"/>
                </a:fillRef>
                <a:effectRef idx="0">
                  <a:schemeClr val="accent1"/>
                </a:effectRef>
                <a:fontRef idx="minor">
                  <a:schemeClr val="tx1"/>
                </a:fontRef>
              </p:style>
            </p:cxnSp>
            <p:grpSp>
              <p:nvGrpSpPr>
                <p:cNvPr id="62" name="Gruppo 61">
                  <a:extLst>
                    <a:ext uri="{FF2B5EF4-FFF2-40B4-BE49-F238E27FC236}">
                      <a16:creationId xmlns:a16="http://schemas.microsoft.com/office/drawing/2014/main" id="{35ABCD94-8050-D246-B9D2-B26E6105F379}"/>
                    </a:ext>
                  </a:extLst>
                </p:cNvPr>
                <p:cNvGrpSpPr/>
                <p:nvPr/>
              </p:nvGrpSpPr>
              <p:grpSpPr>
                <a:xfrm>
                  <a:off x="2276209" y="1442923"/>
                  <a:ext cx="1740813" cy="2022883"/>
                  <a:chOff x="4339885" y="1993921"/>
                  <a:chExt cx="3868763" cy="4062347"/>
                </a:xfrm>
              </p:grpSpPr>
              <p:pic>
                <p:nvPicPr>
                  <p:cNvPr id="64" name="Immagine 63" descr="Schermata 2019-01-29 alle 10.18.01.png">
                    <a:extLst>
                      <a:ext uri="{FF2B5EF4-FFF2-40B4-BE49-F238E27FC236}">
                        <a16:creationId xmlns:a16="http://schemas.microsoft.com/office/drawing/2014/main" id="{70EFBF0B-D789-4F49-91A0-7341B33A05B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2361" t="6605" r="1324" b="3478"/>
                  <a:stretch/>
                </p:blipFill>
                <p:spPr>
                  <a:xfrm>
                    <a:off x="4339885" y="1993921"/>
                    <a:ext cx="3824310" cy="4062347"/>
                  </a:xfrm>
                  <a:prstGeom prst="rect">
                    <a:avLst/>
                  </a:prstGeom>
                </p:spPr>
              </p:pic>
              <p:pic>
                <p:nvPicPr>
                  <p:cNvPr id="65" name="Immagine 64" descr="Schermata 2019-01-29 alle 10.17.14.png">
                    <a:extLst>
                      <a:ext uri="{FF2B5EF4-FFF2-40B4-BE49-F238E27FC236}">
                        <a16:creationId xmlns:a16="http://schemas.microsoft.com/office/drawing/2014/main" id="{725BB9F4-ACEF-0E49-B317-DB29B4DC20FE}"/>
                      </a:ext>
                    </a:extLst>
                  </p:cNvPr>
                  <p:cNvPicPr>
                    <a:picLocks noChangeAspect="1"/>
                  </p:cNvPicPr>
                  <p:nvPr/>
                </p:nvPicPr>
                <p:blipFill rotWithShape="1">
                  <a:blip r:embed="rId9">
                    <a:extLst>
                      <a:ext uri="{28A0092B-C50C-407E-A947-70E740481C1C}">
                        <a14:useLocalDpi xmlns:a14="http://schemas.microsoft.com/office/drawing/2010/main" val="0"/>
                      </a:ext>
                    </a:extLst>
                  </a:blip>
                  <a:srcRect l="80192" t="52654" r="13298" b="9604"/>
                  <a:stretch/>
                </p:blipFill>
                <p:spPr>
                  <a:xfrm>
                    <a:off x="7324154" y="2007840"/>
                    <a:ext cx="884494" cy="539207"/>
                  </a:xfrm>
                  <a:prstGeom prst="rect">
                    <a:avLst/>
                  </a:prstGeom>
                </p:spPr>
              </p:pic>
              <p:pic>
                <p:nvPicPr>
                  <p:cNvPr id="66" name="Immagine 65" descr="Schermata 2019-01-29 alle 10.17.14.png">
                    <a:extLst>
                      <a:ext uri="{FF2B5EF4-FFF2-40B4-BE49-F238E27FC236}">
                        <a16:creationId xmlns:a16="http://schemas.microsoft.com/office/drawing/2014/main" id="{2E9174AB-A6A5-0945-BD08-C6BE86F4F8D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80192" t="52654" r="13298" b="9604"/>
                  <a:stretch/>
                </p:blipFill>
                <p:spPr>
                  <a:xfrm>
                    <a:off x="7664841" y="2561399"/>
                    <a:ext cx="493180" cy="303637"/>
                  </a:xfrm>
                  <a:prstGeom prst="rect">
                    <a:avLst/>
                  </a:prstGeom>
                </p:spPr>
              </p:pic>
            </p:grpSp>
            <p:pic>
              <p:nvPicPr>
                <p:cNvPr id="63" name="Immagine 62" descr="Schermata 2019-01-29 alle 10.17.14.png">
                  <a:extLst>
                    <a:ext uri="{FF2B5EF4-FFF2-40B4-BE49-F238E27FC236}">
                      <a16:creationId xmlns:a16="http://schemas.microsoft.com/office/drawing/2014/main" id="{838FDFE4-BE49-A248-9721-456C3F80105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3818" r="13299" b="9604"/>
                <a:stretch/>
              </p:blipFill>
              <p:spPr>
                <a:xfrm>
                  <a:off x="3985001" y="1442637"/>
                  <a:ext cx="1910098" cy="2023172"/>
                </a:xfrm>
                <a:prstGeom prst="rect">
                  <a:avLst/>
                </a:prstGeom>
              </p:spPr>
            </p:pic>
          </p:grpSp>
          <p:pic>
            <p:nvPicPr>
              <p:cNvPr id="55" name="Immagine 54" descr="Schermata 2019-01-29 alle 10.17.14.png">
                <a:extLst>
                  <a:ext uri="{FF2B5EF4-FFF2-40B4-BE49-F238E27FC236}">
                    <a16:creationId xmlns:a16="http://schemas.microsoft.com/office/drawing/2014/main" id="{E44936FA-6F03-2C4A-802F-A6089CD551BE}"/>
                  </a:ext>
                </a:extLst>
              </p:cNvPr>
              <p:cNvPicPr>
                <a:picLocks noChangeAspect="1"/>
              </p:cNvPicPr>
              <p:nvPr/>
            </p:nvPicPr>
            <p:blipFill rotWithShape="1">
              <a:blip r:embed="rId9">
                <a:extLst>
                  <a:ext uri="{28A0092B-C50C-407E-A947-70E740481C1C}">
                    <a14:useLocalDpi xmlns:a14="http://schemas.microsoft.com/office/drawing/2010/main" val="0"/>
                  </a:ext>
                </a:extLst>
              </a:blip>
              <a:srcRect l="80192" t="52654" r="13298" b="9604"/>
              <a:stretch/>
            </p:blipFill>
            <p:spPr>
              <a:xfrm>
                <a:off x="4204437" y="3145192"/>
                <a:ext cx="300683" cy="322112"/>
              </a:xfrm>
              <a:prstGeom prst="rect">
                <a:avLst/>
              </a:prstGeom>
            </p:spPr>
          </p:pic>
          <p:pic>
            <p:nvPicPr>
              <p:cNvPr id="56" name="Immagine 55" descr="Schermata 2019-01-29 alle 10.17.14.png">
                <a:extLst>
                  <a:ext uri="{FF2B5EF4-FFF2-40B4-BE49-F238E27FC236}">
                    <a16:creationId xmlns:a16="http://schemas.microsoft.com/office/drawing/2014/main" id="{3DC11B6B-7C9A-6D4B-91CF-A1EBB8DADD1E}"/>
                  </a:ext>
                </a:extLst>
              </p:cNvPr>
              <p:cNvPicPr>
                <a:picLocks noChangeAspect="1"/>
              </p:cNvPicPr>
              <p:nvPr/>
            </p:nvPicPr>
            <p:blipFill rotWithShape="1">
              <a:blip r:embed="rId9">
                <a:extLst>
                  <a:ext uri="{28A0092B-C50C-407E-A947-70E740481C1C}">
                    <a14:useLocalDpi xmlns:a14="http://schemas.microsoft.com/office/drawing/2010/main" val="0"/>
                  </a:ext>
                </a:extLst>
              </a:blip>
              <a:srcRect l="80688" t="51679" r="13665" b="10579"/>
              <a:stretch/>
            </p:blipFill>
            <p:spPr>
              <a:xfrm>
                <a:off x="3969001" y="1452719"/>
                <a:ext cx="349901" cy="624179"/>
              </a:xfrm>
              <a:prstGeom prst="rect">
                <a:avLst/>
              </a:prstGeom>
            </p:spPr>
          </p:pic>
          <p:pic>
            <p:nvPicPr>
              <p:cNvPr id="57" name="Immagine 56" descr="Schermata 2019-01-29 alle 10.17.14.png">
                <a:extLst>
                  <a:ext uri="{FF2B5EF4-FFF2-40B4-BE49-F238E27FC236}">
                    <a16:creationId xmlns:a16="http://schemas.microsoft.com/office/drawing/2014/main" id="{0DE23689-09E0-E14B-A0A0-D19957D819A8}"/>
                  </a:ext>
                </a:extLst>
              </p:cNvPr>
              <p:cNvPicPr>
                <a:picLocks noChangeAspect="1"/>
              </p:cNvPicPr>
              <p:nvPr/>
            </p:nvPicPr>
            <p:blipFill rotWithShape="1">
              <a:blip r:embed="rId9">
                <a:extLst>
                  <a:ext uri="{28A0092B-C50C-407E-A947-70E740481C1C}">
                    <a14:useLocalDpi xmlns:a14="http://schemas.microsoft.com/office/drawing/2010/main" val="0"/>
                  </a:ext>
                </a:extLst>
              </a:blip>
              <a:srcRect l="80688" t="51679" r="13665" b="10579"/>
              <a:stretch/>
            </p:blipFill>
            <p:spPr>
              <a:xfrm>
                <a:off x="5538796" y="1447942"/>
                <a:ext cx="362619" cy="651666"/>
              </a:xfrm>
              <a:prstGeom prst="rect">
                <a:avLst/>
              </a:prstGeom>
            </p:spPr>
          </p:pic>
          <p:pic>
            <p:nvPicPr>
              <p:cNvPr id="58" name="Immagine 57" descr="Schermata 2019-01-29 alle 10.17.14.png">
                <a:extLst>
                  <a:ext uri="{FF2B5EF4-FFF2-40B4-BE49-F238E27FC236}">
                    <a16:creationId xmlns:a16="http://schemas.microsoft.com/office/drawing/2014/main" id="{62A11321-DEE7-DF42-93FF-72C7623BDD51}"/>
                  </a:ext>
                </a:extLst>
              </p:cNvPr>
              <p:cNvPicPr>
                <a:picLocks noChangeAspect="1"/>
              </p:cNvPicPr>
              <p:nvPr/>
            </p:nvPicPr>
            <p:blipFill rotWithShape="1">
              <a:blip r:embed="rId9">
                <a:extLst>
                  <a:ext uri="{28A0092B-C50C-407E-A947-70E740481C1C}">
                    <a14:useLocalDpi xmlns:a14="http://schemas.microsoft.com/office/drawing/2010/main" val="0"/>
                  </a:ext>
                </a:extLst>
              </a:blip>
              <a:srcRect l="80688" t="51679" r="13665" b="10579"/>
              <a:stretch/>
            </p:blipFill>
            <p:spPr>
              <a:xfrm>
                <a:off x="3984725" y="3065481"/>
                <a:ext cx="235885" cy="401824"/>
              </a:xfrm>
              <a:prstGeom prst="rect">
                <a:avLst/>
              </a:prstGeom>
            </p:spPr>
          </p:pic>
          <p:pic>
            <p:nvPicPr>
              <p:cNvPr id="59" name="Immagine 58" descr="Schermata 2019-01-29 alle 10.17.14.png">
                <a:extLst>
                  <a:ext uri="{FF2B5EF4-FFF2-40B4-BE49-F238E27FC236}">
                    <a16:creationId xmlns:a16="http://schemas.microsoft.com/office/drawing/2014/main" id="{4D61F7D6-ED27-0041-84A4-6BBCF781AB68}"/>
                  </a:ext>
                </a:extLst>
              </p:cNvPr>
              <p:cNvPicPr>
                <a:picLocks noChangeAspect="1"/>
              </p:cNvPicPr>
              <p:nvPr/>
            </p:nvPicPr>
            <p:blipFill rotWithShape="1">
              <a:blip r:embed="rId9">
                <a:extLst>
                  <a:ext uri="{28A0092B-C50C-407E-A947-70E740481C1C}">
                    <a14:useLocalDpi xmlns:a14="http://schemas.microsoft.com/office/drawing/2010/main" val="0"/>
                  </a:ext>
                </a:extLst>
              </a:blip>
              <a:srcRect l="80688" t="51679" r="13665" b="10579"/>
              <a:stretch/>
            </p:blipFill>
            <p:spPr>
              <a:xfrm>
                <a:off x="460661" y="2954201"/>
                <a:ext cx="349901" cy="502039"/>
              </a:xfrm>
              <a:prstGeom prst="rect">
                <a:avLst/>
              </a:prstGeom>
            </p:spPr>
          </p:pic>
        </p:grpSp>
        <p:grpSp>
          <p:nvGrpSpPr>
            <p:cNvPr id="39" name="Gruppo 38">
              <a:extLst>
                <a:ext uri="{FF2B5EF4-FFF2-40B4-BE49-F238E27FC236}">
                  <a16:creationId xmlns:a16="http://schemas.microsoft.com/office/drawing/2014/main" id="{DFC136E3-608B-2B49-8D2D-A99353B20BF7}"/>
                </a:ext>
              </a:extLst>
            </p:cNvPr>
            <p:cNvGrpSpPr/>
            <p:nvPr/>
          </p:nvGrpSpPr>
          <p:grpSpPr>
            <a:xfrm>
              <a:off x="1211275" y="1671576"/>
              <a:ext cx="4293764" cy="1589329"/>
              <a:chOff x="1211275" y="1864675"/>
              <a:chExt cx="4293764" cy="1589329"/>
            </a:xfrm>
          </p:grpSpPr>
          <p:cxnSp>
            <p:nvCxnSpPr>
              <p:cNvPr id="47" name="Connettore 2 46">
                <a:extLst>
                  <a:ext uri="{FF2B5EF4-FFF2-40B4-BE49-F238E27FC236}">
                    <a16:creationId xmlns:a16="http://schemas.microsoft.com/office/drawing/2014/main" id="{253DD081-67CC-A947-9CC3-54E46A3D923A}"/>
                  </a:ext>
                </a:extLst>
              </p:cNvPr>
              <p:cNvCxnSpPr>
                <a:cxnSpLocks/>
              </p:cNvCxnSpPr>
              <p:nvPr/>
            </p:nvCxnSpPr>
            <p:spPr>
              <a:xfrm flipH="1" flipV="1">
                <a:off x="3387985" y="2981719"/>
                <a:ext cx="304988" cy="472285"/>
              </a:xfrm>
              <a:prstGeom prst="straightConnector1">
                <a:avLst/>
              </a:prstGeom>
              <a:ln w="19050" cmpd="sng">
                <a:solidFill>
                  <a:srgbClr val="FFC000"/>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48" name="Connettore 2 47">
                <a:extLst>
                  <a:ext uri="{FF2B5EF4-FFF2-40B4-BE49-F238E27FC236}">
                    <a16:creationId xmlns:a16="http://schemas.microsoft.com/office/drawing/2014/main" id="{2739075C-FFCB-1949-AF29-C5E0549E4132}"/>
                  </a:ext>
                </a:extLst>
              </p:cNvPr>
              <p:cNvCxnSpPr>
                <a:cxnSpLocks/>
              </p:cNvCxnSpPr>
              <p:nvPr/>
            </p:nvCxnSpPr>
            <p:spPr>
              <a:xfrm flipV="1">
                <a:off x="5427133" y="2868060"/>
                <a:ext cx="77906" cy="585944"/>
              </a:xfrm>
              <a:prstGeom prst="straightConnector1">
                <a:avLst/>
              </a:prstGeom>
              <a:ln w="19050" cmpd="sng">
                <a:solidFill>
                  <a:srgbClr val="FFC000"/>
                </a:solidFill>
                <a:tailEnd type="stealth" w="lg" len="med"/>
              </a:ln>
            </p:spPr>
            <p:style>
              <a:lnRef idx="1">
                <a:schemeClr val="accent1"/>
              </a:lnRef>
              <a:fillRef idx="0">
                <a:schemeClr val="accent1"/>
              </a:fillRef>
              <a:effectRef idx="0">
                <a:schemeClr val="accent1"/>
              </a:effectRef>
              <a:fontRef idx="minor">
                <a:schemeClr val="tx1"/>
              </a:fontRef>
            </p:style>
          </p:cxnSp>
          <p:pic>
            <p:nvPicPr>
              <p:cNvPr id="49" name="Immagine 48" descr="Schermata 2019-01-29 alle 10.17.14.png">
                <a:extLst>
                  <a:ext uri="{FF2B5EF4-FFF2-40B4-BE49-F238E27FC236}">
                    <a16:creationId xmlns:a16="http://schemas.microsoft.com/office/drawing/2014/main" id="{1D5DA480-68BA-334E-9695-9F42C2369D2A}"/>
                  </a:ext>
                </a:extLst>
              </p:cNvPr>
              <p:cNvPicPr>
                <a:picLocks noChangeAspect="1"/>
              </p:cNvPicPr>
              <p:nvPr/>
            </p:nvPicPr>
            <p:blipFill rotWithShape="1">
              <a:blip r:embed="rId9">
                <a:extLst>
                  <a:ext uri="{28A0092B-C50C-407E-A947-70E740481C1C}">
                    <a14:useLocalDpi xmlns:a14="http://schemas.microsoft.com/office/drawing/2010/main" val="0"/>
                  </a:ext>
                </a:extLst>
              </a:blip>
              <a:srcRect l="80688" t="51679" r="13665" b="10579"/>
              <a:stretch/>
            </p:blipFill>
            <p:spPr>
              <a:xfrm>
                <a:off x="2686698" y="1894877"/>
                <a:ext cx="310094" cy="537968"/>
              </a:xfrm>
              <a:prstGeom prst="rect">
                <a:avLst/>
              </a:prstGeom>
            </p:spPr>
          </p:pic>
          <p:pic>
            <p:nvPicPr>
              <p:cNvPr id="50" name="Immagine 49" descr="Schermata 2019-01-29 alle 10.17.14.png">
                <a:extLst>
                  <a:ext uri="{FF2B5EF4-FFF2-40B4-BE49-F238E27FC236}">
                    <a16:creationId xmlns:a16="http://schemas.microsoft.com/office/drawing/2014/main" id="{1BDCF2E9-A909-F24F-B50F-DCF1BC06C934}"/>
                  </a:ext>
                </a:extLst>
              </p:cNvPr>
              <p:cNvPicPr>
                <a:picLocks noChangeAspect="1"/>
              </p:cNvPicPr>
              <p:nvPr/>
            </p:nvPicPr>
            <p:blipFill rotWithShape="1">
              <a:blip r:embed="rId9">
                <a:extLst>
                  <a:ext uri="{28A0092B-C50C-407E-A947-70E740481C1C}">
                    <a14:useLocalDpi xmlns:a14="http://schemas.microsoft.com/office/drawing/2010/main" val="0"/>
                  </a:ext>
                </a:extLst>
              </a:blip>
              <a:srcRect l="80688" t="51679" r="13665" b="10579"/>
              <a:stretch/>
            </p:blipFill>
            <p:spPr>
              <a:xfrm>
                <a:off x="1211275" y="1864675"/>
                <a:ext cx="310094" cy="537968"/>
              </a:xfrm>
              <a:prstGeom prst="rect">
                <a:avLst/>
              </a:prstGeom>
            </p:spPr>
          </p:pic>
        </p:grpSp>
        <p:sp>
          <p:nvSpPr>
            <p:cNvPr id="40" name="CasellaDiTesto 39">
              <a:extLst>
                <a:ext uri="{FF2B5EF4-FFF2-40B4-BE49-F238E27FC236}">
                  <a16:creationId xmlns:a16="http://schemas.microsoft.com/office/drawing/2014/main" id="{72143410-0873-4B45-9757-ACF5746A16A3}"/>
                </a:ext>
              </a:extLst>
            </p:cNvPr>
            <p:cNvSpPr txBox="1"/>
            <p:nvPr/>
          </p:nvSpPr>
          <p:spPr>
            <a:xfrm>
              <a:off x="6035728" y="2788620"/>
              <a:ext cx="242374" cy="235962"/>
            </a:xfrm>
            <a:prstGeom prst="rect">
              <a:avLst/>
            </a:prstGeom>
            <a:noFill/>
          </p:spPr>
          <p:txBody>
            <a:bodyPr wrap="none" rtlCol="0">
              <a:spAutoFit/>
            </a:bodyPr>
            <a:lstStyle/>
            <a:p>
              <a:r>
                <a:rPr lang="it-IT" sz="1400" baseline="-25000" dirty="0">
                  <a:solidFill>
                    <a:schemeClr val="bg1"/>
                  </a:solidFill>
                </a:rPr>
                <a:t>E</a:t>
              </a:r>
            </a:p>
          </p:txBody>
        </p:sp>
        <p:sp>
          <p:nvSpPr>
            <p:cNvPr id="42" name="CasellaDiTesto 41">
              <a:extLst>
                <a:ext uri="{FF2B5EF4-FFF2-40B4-BE49-F238E27FC236}">
                  <a16:creationId xmlns:a16="http://schemas.microsoft.com/office/drawing/2014/main" id="{75748B5A-26BA-0849-B396-57E2CA85F033}"/>
                </a:ext>
              </a:extLst>
            </p:cNvPr>
            <p:cNvSpPr txBox="1"/>
            <p:nvPr/>
          </p:nvSpPr>
          <p:spPr>
            <a:xfrm>
              <a:off x="2829455" y="1696977"/>
              <a:ext cx="250390" cy="235962"/>
            </a:xfrm>
            <a:prstGeom prst="rect">
              <a:avLst/>
            </a:prstGeom>
            <a:noFill/>
          </p:spPr>
          <p:txBody>
            <a:bodyPr wrap="none" rtlCol="0">
              <a:spAutoFit/>
            </a:bodyPr>
            <a:lstStyle/>
            <a:p>
              <a:r>
                <a:rPr lang="it-IT" sz="1400" baseline="-25000" dirty="0">
                  <a:solidFill>
                    <a:schemeClr val="bg1"/>
                  </a:solidFill>
                </a:rPr>
                <a:t>B</a:t>
              </a:r>
            </a:p>
          </p:txBody>
        </p:sp>
        <p:sp>
          <p:nvSpPr>
            <p:cNvPr id="45" name="CasellaDiTesto 44">
              <a:extLst>
                <a:ext uri="{FF2B5EF4-FFF2-40B4-BE49-F238E27FC236}">
                  <a16:creationId xmlns:a16="http://schemas.microsoft.com/office/drawing/2014/main" id="{97FA4C2D-8935-D34D-850E-0CAEE1E35D5C}"/>
                </a:ext>
              </a:extLst>
            </p:cNvPr>
            <p:cNvSpPr txBox="1"/>
            <p:nvPr/>
          </p:nvSpPr>
          <p:spPr>
            <a:xfrm>
              <a:off x="1309425" y="1698499"/>
              <a:ext cx="253596" cy="235962"/>
            </a:xfrm>
            <a:prstGeom prst="rect">
              <a:avLst/>
            </a:prstGeom>
            <a:noFill/>
          </p:spPr>
          <p:txBody>
            <a:bodyPr wrap="none" rtlCol="0">
              <a:spAutoFit/>
            </a:bodyPr>
            <a:lstStyle/>
            <a:p>
              <a:r>
                <a:rPr lang="it-IT" sz="1400" baseline="-25000" dirty="0">
                  <a:solidFill>
                    <a:schemeClr val="bg1"/>
                  </a:solidFill>
                </a:rPr>
                <a:t>A</a:t>
              </a:r>
            </a:p>
          </p:txBody>
        </p:sp>
        <p:sp>
          <p:nvSpPr>
            <p:cNvPr id="46" name="CasellaDiTesto 45">
              <a:extLst>
                <a:ext uri="{FF2B5EF4-FFF2-40B4-BE49-F238E27FC236}">
                  <a16:creationId xmlns:a16="http://schemas.microsoft.com/office/drawing/2014/main" id="{85773237-DB6C-2042-A1E2-C6EEEA24D8F6}"/>
                </a:ext>
              </a:extLst>
            </p:cNvPr>
            <p:cNvSpPr txBox="1"/>
            <p:nvPr/>
          </p:nvSpPr>
          <p:spPr>
            <a:xfrm>
              <a:off x="4459064" y="1714188"/>
              <a:ext cx="250390" cy="235962"/>
            </a:xfrm>
            <a:prstGeom prst="rect">
              <a:avLst/>
            </a:prstGeom>
            <a:noFill/>
          </p:spPr>
          <p:txBody>
            <a:bodyPr wrap="none" rtlCol="0">
              <a:spAutoFit/>
            </a:bodyPr>
            <a:lstStyle/>
            <a:p>
              <a:r>
                <a:rPr lang="it-IT" sz="1400" baseline="-25000" dirty="0">
                  <a:solidFill>
                    <a:schemeClr val="bg1"/>
                  </a:solidFill>
                </a:rPr>
                <a:t>C</a:t>
              </a:r>
            </a:p>
          </p:txBody>
        </p:sp>
      </p:grpSp>
      <p:sp>
        <p:nvSpPr>
          <p:cNvPr id="75" name="Rettangolo 74">
            <a:extLst>
              <a:ext uri="{FF2B5EF4-FFF2-40B4-BE49-F238E27FC236}">
                <a16:creationId xmlns:a16="http://schemas.microsoft.com/office/drawing/2014/main" id="{A752DE88-AAC3-A845-8581-496E0B31E405}"/>
              </a:ext>
            </a:extLst>
          </p:cNvPr>
          <p:cNvSpPr/>
          <p:nvPr/>
        </p:nvSpPr>
        <p:spPr>
          <a:xfrm>
            <a:off x="3950479" y="906842"/>
            <a:ext cx="781945" cy="400110"/>
          </a:xfrm>
          <a:prstGeom prst="rect">
            <a:avLst/>
          </a:prstGeom>
        </p:spPr>
        <p:txBody>
          <a:bodyPr wrap="none">
            <a:spAutoFit/>
          </a:bodyPr>
          <a:lstStyle/>
          <a:p>
            <a:r>
              <a:rPr lang="en-US" sz="2000" baseline="-25000" dirty="0"/>
              <a:t>Figure 4.</a:t>
            </a:r>
            <a:endParaRPr lang="it-IT" sz="2000" dirty="0"/>
          </a:p>
        </p:txBody>
      </p:sp>
    </p:spTree>
    <p:extLst>
      <p:ext uri="{BB962C8B-B14F-4D97-AF65-F5344CB8AC3E}">
        <p14:creationId xmlns:p14="http://schemas.microsoft.com/office/powerpoint/2010/main" val="2599880549"/>
      </p:ext>
    </p:extLst>
  </p:cSld>
  <p:clrMapOvr>
    <a:masterClrMapping/>
  </p:clrMapOvr>
  <p:transition spd="med">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Discussion</a:t>
            </a:r>
            <a:br>
              <a:rPr lang="en-GB" sz="3600" b="0" dirty="0"/>
            </a:br>
            <a:endParaRPr lang="en-GB" sz="2200" b="0" dirty="0"/>
          </a:p>
        </p:txBody>
      </p:sp>
      <p:sp>
        <p:nvSpPr>
          <p:cNvPr id="4" name="Slide Number Placeholder 3"/>
          <p:cNvSpPr>
            <a:spLocks noGrp="1"/>
          </p:cNvSpPr>
          <p:nvPr>
            <p:ph type="sldNum" sz="quarter" idx="12"/>
          </p:nvPr>
        </p:nvSpPr>
        <p:spPr/>
        <p:txBody>
          <a:bodyPr/>
          <a:lstStyle/>
          <a:p>
            <a:fld id="{20C15474-9A8A-469E-9DC0-A1D69AB524A6}" type="slidenum">
              <a:rPr lang="en-GB" smtClean="0"/>
              <a:t>9</a:t>
            </a:fld>
            <a:endParaRPr lang="en-GB" dirty="0"/>
          </a:p>
        </p:txBody>
      </p:sp>
      <p:sp>
        <p:nvSpPr>
          <p:cNvPr id="5" name="Content Placeholder 4"/>
          <p:cNvSpPr>
            <a:spLocks noGrp="1"/>
          </p:cNvSpPr>
          <p:nvPr>
            <p:ph sz="quarter" idx="13"/>
          </p:nvPr>
        </p:nvSpPr>
        <p:spPr>
          <a:xfrm>
            <a:off x="628798" y="1509904"/>
            <a:ext cx="3456434" cy="2377898"/>
          </a:xfrm>
        </p:spPr>
        <p:txBody>
          <a:bodyPr/>
          <a:lstStyle/>
          <a:p>
            <a:pPr marL="285750" indent="-285750" algn="just">
              <a:buClr>
                <a:schemeClr val="tx1"/>
              </a:buClr>
              <a:buSzPct val="70000"/>
              <a:buFont typeface="Arial" panose="020B0604020202020204" pitchFamily="34" charset="0"/>
              <a:buChar char="•"/>
            </a:pPr>
            <a:r>
              <a:rPr lang="en-US" b="0" baseline="-25000" dirty="0"/>
              <a:t>IE resulted in multiple embolic focal pneumonia and bacterial vegetations prompting noninvasive multimodality imaging evaluations that diagnosed the underlying congenital anomaly, successfully corrected </a:t>
            </a:r>
            <a:r>
              <a:rPr lang="it-IT" b="0" baseline="-25000" dirty="0"/>
              <a:t>by a </a:t>
            </a:r>
            <a:r>
              <a:rPr lang="it-IT" b="0" baseline="-25000" dirty="0" err="1"/>
              <a:t>catheter-based</a:t>
            </a:r>
            <a:r>
              <a:rPr lang="it-IT" b="0" baseline="-25000" dirty="0"/>
              <a:t> procedure.</a:t>
            </a:r>
          </a:p>
          <a:p>
            <a:pPr algn="just">
              <a:buClr>
                <a:schemeClr val="tx1"/>
              </a:buClr>
              <a:buSzPct val="70000"/>
            </a:pPr>
            <a:endParaRPr lang="it-IT" b="0" baseline="-25000" dirty="0"/>
          </a:p>
          <a:p>
            <a:pPr marL="285750" indent="-285750" algn="just">
              <a:buClr>
                <a:schemeClr val="tx1"/>
              </a:buClr>
              <a:buSzPct val="70000"/>
              <a:buFont typeface="Arial" panose="020B0604020202020204" pitchFamily="34" charset="0"/>
              <a:buChar char="•"/>
            </a:pPr>
            <a:r>
              <a:rPr lang="en-US" b="0" baseline="-25000" dirty="0"/>
              <a:t>The need of ARAT operative closure in asymptomatic patients is still a matter of debate. </a:t>
            </a:r>
          </a:p>
          <a:p>
            <a:endParaRPr lang="en-GB" dirty="0"/>
          </a:p>
        </p:txBody>
      </p:sp>
      <p:sp>
        <p:nvSpPr>
          <p:cNvPr id="6" name="Content Placeholder 5"/>
          <p:cNvSpPr>
            <a:spLocks noGrp="1"/>
          </p:cNvSpPr>
          <p:nvPr>
            <p:ph sz="quarter" idx="14"/>
          </p:nvPr>
        </p:nvSpPr>
        <p:spPr>
          <a:xfrm>
            <a:off x="4393770" y="1509904"/>
            <a:ext cx="3834714" cy="3168000"/>
          </a:xfrm>
        </p:spPr>
        <p:txBody>
          <a:bodyPr/>
          <a:lstStyle/>
          <a:p>
            <a:pPr marL="285750" indent="-285750" algn="just">
              <a:buClr>
                <a:schemeClr val="tx1"/>
              </a:buClr>
              <a:buSzPct val="70000"/>
              <a:buFont typeface="Arial" panose="020B0604020202020204" pitchFamily="34" charset="0"/>
              <a:buChar char="•"/>
            </a:pPr>
            <a:r>
              <a:rPr lang="en-US" b="0" baseline="-25000" dirty="0"/>
              <a:t>However, in order to prevent the development of symptoms and serious complications such as ventricular overload, bacterial endocarditis, cardiac failure, aneurysm formation and particularly the risk of spontaneous rupture, ARAT closure might be recommended soon after diagnosis.</a:t>
            </a:r>
          </a:p>
          <a:p>
            <a:pPr algn="just">
              <a:buClr>
                <a:schemeClr val="tx1"/>
              </a:buClr>
              <a:buSzPct val="70000"/>
            </a:pPr>
            <a:r>
              <a:rPr lang="en-US" b="0" baseline="-25000" dirty="0"/>
              <a:t> </a:t>
            </a:r>
          </a:p>
          <a:p>
            <a:pPr marL="285750" indent="-285750" algn="just">
              <a:buClr>
                <a:schemeClr val="tx1"/>
              </a:buClr>
              <a:buSzPct val="70000"/>
              <a:buFont typeface="Arial" panose="020B0604020202020204" pitchFamily="34" charset="0"/>
              <a:buChar char="•"/>
            </a:pPr>
            <a:r>
              <a:rPr lang="en-GB" b="0" baseline="-25000" dirty="0"/>
              <a:t>Catheter-based closure might be a less invasive treatment provided that the opening of the right atrial end is small, the appropriate device according to the size is available, and there is a constriction in the course of the fistula. </a:t>
            </a:r>
          </a:p>
          <a:p>
            <a:endParaRPr lang="en-GB" dirty="0"/>
          </a:p>
        </p:txBody>
      </p:sp>
      <p:sp>
        <p:nvSpPr>
          <p:cNvPr id="7" name="Footer Placeholder 2">
            <a:extLst>
              <a:ext uri="{FF2B5EF4-FFF2-40B4-BE49-F238E27FC236}">
                <a16:creationId xmlns:a16="http://schemas.microsoft.com/office/drawing/2014/main" id="{4D5CA95C-A02B-6D46-AF26-4EEF5D98EE75}"/>
              </a:ext>
            </a:extLst>
          </p:cNvPr>
          <p:cNvSpPr>
            <a:spLocks noGrp="1"/>
          </p:cNvSpPr>
          <p:nvPr>
            <p:ph type="ftr" sz="quarter" idx="11"/>
          </p:nvPr>
        </p:nvSpPr>
        <p:spPr>
          <a:xfrm>
            <a:off x="971600" y="4803998"/>
            <a:ext cx="7200800" cy="274637"/>
          </a:xfrm>
        </p:spPr>
        <p:txBody>
          <a:bodyPr/>
          <a:lstStyle/>
          <a:p>
            <a:r>
              <a:rPr lang="it-IT" dirty="0">
                <a:solidFill>
                  <a:schemeClr val="tx1"/>
                </a:solidFill>
              </a:rPr>
              <a:t>EHJ-CR-D-19-00522R1</a:t>
            </a:r>
            <a:endParaRPr lang="en-GB" dirty="0"/>
          </a:p>
          <a:p>
            <a:endParaRPr lang="en-GB" dirty="0"/>
          </a:p>
        </p:txBody>
      </p:sp>
    </p:spTree>
    <p:extLst>
      <p:ext uri="{BB962C8B-B14F-4D97-AF65-F5344CB8AC3E}">
        <p14:creationId xmlns:p14="http://schemas.microsoft.com/office/powerpoint/2010/main" val="349600417"/>
      </p:ext>
    </p:extLst>
  </p:cSld>
  <p:clrMapOvr>
    <a:masterClrMapping/>
  </p:clrMapOvr>
  <p:transition spd="med">
    <p:push dir="u"/>
  </p:transition>
</p:sld>
</file>

<file path=ppt/theme/theme1.xml><?xml version="1.0" encoding="utf-8"?>
<a:theme xmlns:a="http://schemas.openxmlformats.org/drawingml/2006/main" name="Covers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wrap="non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Main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ock colour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Image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ntro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720</TotalTime>
  <Words>1163</Words>
  <Application>Microsoft Macintosh PowerPoint</Application>
  <PresentationFormat>Presentazione su schermo (16:9)</PresentationFormat>
  <Paragraphs>130</Paragraphs>
  <Slides>11</Slides>
  <Notes>2</Notes>
  <HiddenSlides>0</HiddenSlides>
  <MMClips>0</MMClips>
  <ScaleCrop>false</ScaleCrop>
  <HeadingPairs>
    <vt:vector size="6" baseType="variant">
      <vt:variant>
        <vt:lpstr>Caratteri utilizzati</vt:lpstr>
      </vt:variant>
      <vt:variant>
        <vt:i4>3</vt:i4>
      </vt:variant>
      <vt:variant>
        <vt:lpstr>Tema</vt:lpstr>
      </vt:variant>
      <vt:variant>
        <vt:i4>5</vt:i4>
      </vt:variant>
      <vt:variant>
        <vt:lpstr>Titoli diapositive</vt:lpstr>
      </vt:variant>
      <vt:variant>
        <vt:i4>11</vt:i4>
      </vt:variant>
    </vt:vector>
  </HeadingPairs>
  <TitlesOfParts>
    <vt:vector size="19" baseType="lpstr">
      <vt:lpstr>Arial</vt:lpstr>
      <vt:lpstr>Calibri</vt:lpstr>
      <vt:lpstr>Helvetica</vt:lpstr>
      <vt:lpstr>Covers slide master</vt:lpstr>
      <vt:lpstr>Main content slide master</vt:lpstr>
      <vt:lpstr>Block colour divider slide master</vt:lpstr>
      <vt:lpstr>Image divider slide master</vt:lpstr>
      <vt:lpstr>Intro content slide master</vt:lpstr>
      <vt:lpstr>Infective Endocarditis of an Asymptomatic Congenital Aorta-Right Atrial Tunnel:  A Case Report</vt:lpstr>
      <vt:lpstr>Introduction</vt:lpstr>
      <vt:lpstr>Case Presentation History and Examination Findings</vt:lpstr>
      <vt:lpstr>Case Presentation TEE, 2D color MPR images and chest CT scans </vt:lpstr>
      <vt:lpstr>Case Presentation Pre-operative assessment by 3D-MDCTA</vt:lpstr>
      <vt:lpstr>Case Presentation Management</vt:lpstr>
      <vt:lpstr>Case Presentation Procedural steps of the catheter-based ARAT closure </vt:lpstr>
      <vt:lpstr>Case Presentation Follow-Up</vt:lpstr>
      <vt:lpstr>Discussion </vt:lpstr>
      <vt:lpstr>Learning Points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1 October 2017</dc:title>
  <dc:creator>Mark Arnold</dc:creator>
  <cp:lastModifiedBy>Microsoft Office User</cp:lastModifiedBy>
  <cp:revision>72</cp:revision>
  <dcterms:created xsi:type="dcterms:W3CDTF">2017-10-02T09:19:02Z</dcterms:created>
  <dcterms:modified xsi:type="dcterms:W3CDTF">2020-01-17T16:26:10Z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446924040</vt:i4>
  </property>
  <property fmtid="{D5CDD505-2E9C-101B-9397-08002B2CF9AE}" pid="3" name="_NewReviewCycle">
    <vt:lpwstr/>
  </property>
  <property fmtid="{D5CDD505-2E9C-101B-9397-08002B2CF9AE}" pid="4" name="_EmailSubject">
    <vt:lpwstr>EHJ-CR Template</vt:lpwstr>
  </property>
  <property fmtid="{D5CDD505-2E9C-101B-9397-08002B2CF9AE}" pid="5" name="_AuthorEmail">
    <vt:lpwstr>charley.james@oup.com</vt:lpwstr>
  </property>
  <property fmtid="{D5CDD505-2E9C-101B-9397-08002B2CF9AE}" pid="6" name="_AuthorEmailDisplayName">
    <vt:lpwstr>JAMES, Charley</vt:lpwstr>
  </property>
</Properties>
</file>