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7"/>
  </p:notesMasterIdLst>
  <p:handoutMasterIdLst>
    <p:handoutMasterId r:id="rId18"/>
  </p:handoutMasterIdLst>
  <p:sldIdLst>
    <p:sldId id="260" r:id="rId6"/>
    <p:sldId id="262" r:id="rId7"/>
    <p:sldId id="263" r:id="rId8"/>
    <p:sldId id="273" r:id="rId9"/>
    <p:sldId id="277" r:id="rId10"/>
    <p:sldId id="279" r:id="rId11"/>
    <p:sldId id="278" r:id="rId12"/>
    <p:sldId id="266" r:id="rId13"/>
    <p:sldId id="267" r:id="rId14"/>
    <p:sldId id="269" r:id="rId15"/>
    <p:sldId id="270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858" autoAdjust="0"/>
  </p:normalViewPr>
  <p:slideViewPr>
    <p:cSldViewPr snapToGrid="0" showGuides="1">
      <p:cViewPr>
        <p:scale>
          <a:sx n="70" d="100"/>
          <a:sy n="70" d="100"/>
        </p:scale>
        <p:origin x="-1170" y="-10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pPr/>
              <a:t>28/10/2019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pPr/>
              <a:t>28/10/2019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 smtClean="0"/>
              <a:t>It </a:t>
            </a:r>
            <a:r>
              <a:rPr lang="en-GB" b="1" noProof="0" dirty="0" smtClean="0"/>
              <a:t>will be reviewed by a supplementary materials editor</a:t>
            </a:r>
            <a:r>
              <a:rPr lang="en-GB" noProof="0" dirty="0" smtClean="0"/>
              <a:t>. </a:t>
            </a:r>
          </a:p>
          <a:p>
            <a:r>
              <a:rPr lang="en-GB" b="1" noProof="0" dirty="0" smtClean="0"/>
              <a:t>&lt;11 slides long</a:t>
            </a:r>
            <a:r>
              <a:rPr lang="en-GB" noProof="0" dirty="0" smtClean="0"/>
              <a:t>, </a:t>
            </a:r>
            <a:r>
              <a:rPr lang="en-GB" b="1" noProof="0" dirty="0" smtClean="0"/>
              <a:t>3-4 key learning points ,</a:t>
            </a:r>
            <a:r>
              <a:rPr lang="en-GB" noProof="0" dirty="0" smtClean="0"/>
              <a:t> </a:t>
            </a:r>
            <a:r>
              <a:rPr lang="en-GB" b="1" noProof="0" dirty="0" smtClean="0"/>
              <a:t>&lt;6 references, 3-5 bullet points</a:t>
            </a:r>
            <a:r>
              <a:rPr lang="en-GB" noProof="0" dirty="0" smtClean="0"/>
              <a:t> per slide</a:t>
            </a:r>
            <a:r>
              <a:rPr lang="en-GB" baseline="0" noProof="0" dirty="0" smtClean="0"/>
              <a:t> of </a:t>
            </a:r>
            <a:r>
              <a:rPr lang="en-GB" b="1" noProof="0" dirty="0" smtClean="0"/>
              <a:t>~10 words long </a:t>
            </a:r>
            <a:r>
              <a:rPr lang="en-GB" b="0" noProof="0" dirty="0" smtClean="0"/>
              <a:t>each</a:t>
            </a:r>
            <a:r>
              <a:rPr lang="en-GB" noProof="0" dirty="0" smtClean="0"/>
              <a:t>.  </a:t>
            </a:r>
            <a:r>
              <a:rPr lang="en-GB" b="1" noProof="0" dirty="0" smtClean="0"/>
              <a:t>UK spellings</a:t>
            </a:r>
            <a:r>
              <a:rPr lang="en-GB" noProof="0" dirty="0" smtClean="0"/>
              <a:t>.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89189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80705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 smtClean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 smtClean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 smtClean="0"/>
              <a:t>Month and year of presentation (e.g. ‘October 2017’)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890629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00031780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5001305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66616014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1759042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932345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‹Nº›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3461657"/>
            <a:ext cx="6120680" cy="494523"/>
          </a:xfrm>
        </p:spPr>
        <p:txBody>
          <a:bodyPr>
            <a:normAutofit fontScale="90000"/>
          </a:bodyPr>
          <a:lstStyle/>
          <a:p>
            <a:r>
              <a:rPr lang="en-US" dirty="0"/>
              <a:t>Cervical spinal cord </a:t>
            </a:r>
            <a:r>
              <a:rPr lang="en-GB" dirty="0" smtClean="0"/>
              <a:t>injury</a:t>
            </a:r>
            <a:r>
              <a:rPr lang="en-US" dirty="0" smtClean="0"/>
              <a:t> </a:t>
            </a:r>
            <a:r>
              <a:rPr lang="en-US" dirty="0"/>
              <a:t>by a low-energy trauma as an unnoticed cause of cardiorespiratory arrest: a case series of two patients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EHJ-CR-D-19-00321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89892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EHJ-CR-D-19-00321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971550" y="1626918"/>
            <a:ext cx="2206800" cy="2765081"/>
          </a:xfrm>
        </p:spPr>
        <p:txBody>
          <a:bodyPr>
            <a:normAutofit/>
          </a:bodyPr>
          <a:lstStyle/>
          <a:p>
            <a:r>
              <a:rPr lang="en-US" dirty="0"/>
              <a:t>Cardiac arrest can be associated with traumatic cervical spine injury and in some cases may be the cause of the </a:t>
            </a:r>
            <a:r>
              <a:rPr lang="en-US" dirty="0" smtClean="0"/>
              <a:t>arrest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443336" y="1591294"/>
            <a:ext cx="2206800" cy="2800706"/>
          </a:xfrm>
        </p:spPr>
        <p:txBody>
          <a:bodyPr>
            <a:normAutofit/>
          </a:bodyPr>
          <a:lstStyle/>
          <a:p>
            <a:r>
              <a:rPr lang="en-US" dirty="0"/>
              <a:t>Low-energy trauma occurring in the setting of minor accidents </a:t>
            </a:r>
            <a:r>
              <a:rPr lang="en-US" dirty="0" smtClean="0"/>
              <a:t>can </a:t>
            </a:r>
            <a:r>
              <a:rPr lang="en-US" dirty="0"/>
              <a:t>cause a cervical spinal cord injury leading to subsequent </a:t>
            </a:r>
            <a:r>
              <a:rPr lang="en-US" dirty="0" smtClean="0"/>
              <a:t>CA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854534" y="1626918"/>
            <a:ext cx="2671949" cy="281258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Red </a:t>
            </a:r>
            <a:r>
              <a:rPr lang="en-US" dirty="0"/>
              <a:t>flags to suspect this </a:t>
            </a:r>
            <a:r>
              <a:rPr lang="en-US" dirty="0" smtClean="0"/>
              <a:t>condition: </a:t>
            </a:r>
          </a:p>
          <a:p>
            <a:r>
              <a:rPr lang="en-US" dirty="0" smtClean="0"/>
              <a:t>1. Previous low-energy trauma</a:t>
            </a:r>
          </a:p>
          <a:p>
            <a:r>
              <a:rPr lang="en-US" dirty="0" smtClean="0"/>
              <a:t>2. Lucid period between</a:t>
            </a:r>
            <a:r>
              <a:rPr lang="es-ES" dirty="0"/>
              <a:t> </a:t>
            </a:r>
            <a:r>
              <a:rPr lang="en-US" dirty="0" smtClean="0"/>
              <a:t>trauma </a:t>
            </a:r>
            <a:r>
              <a:rPr lang="en-US" dirty="0"/>
              <a:t>and </a:t>
            </a:r>
            <a:r>
              <a:rPr lang="en-US" dirty="0" smtClean="0"/>
              <a:t>CA</a:t>
            </a:r>
          </a:p>
          <a:p>
            <a:r>
              <a:rPr lang="en-US" dirty="0" smtClean="0"/>
              <a:t>3. Abnormal </a:t>
            </a:r>
            <a:r>
              <a:rPr lang="en-US" dirty="0"/>
              <a:t>N13 </a:t>
            </a:r>
            <a:r>
              <a:rPr lang="en-US" dirty="0" smtClean="0"/>
              <a:t>wave </a:t>
            </a:r>
          </a:p>
          <a:p>
            <a:r>
              <a:rPr lang="en-US" dirty="0" smtClean="0"/>
              <a:t>4. Isolated face myoclonus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70050889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References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EHJ-CR-D-19-00321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66260" y="973777"/>
            <a:ext cx="8265221" cy="3418223"/>
          </a:xfrm>
        </p:spPr>
        <p:txBody>
          <a:bodyPr>
            <a:normAutofit fontScale="77500" lnSpcReduction="20000"/>
          </a:bodyPr>
          <a:lstStyle/>
          <a:p>
            <a:pPr marL="342900" lvl="0" indent="-342900" algn="just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dirty="0" err="1"/>
              <a:t>Teasell</a:t>
            </a:r>
            <a:r>
              <a:rPr lang="en-GB" dirty="0"/>
              <a:t> RW, Arnold JMO, </a:t>
            </a:r>
            <a:r>
              <a:rPr lang="en-GB" dirty="0" err="1"/>
              <a:t>Krassioukov</a:t>
            </a:r>
            <a:r>
              <a:rPr lang="en-GB" dirty="0"/>
              <a:t> A, Delaney GA. Cardiovascular consequences of loss of supraspinal control of the sympathetic nervous system after spinal cord injury.  Archives of Physical Medicine and Rehabilitation 2000;81:506–16. </a:t>
            </a:r>
            <a:endParaRPr lang="es-ES" dirty="0"/>
          </a:p>
          <a:p>
            <a:pPr marL="342900" lvl="0" indent="-342900" algn="just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Miyata </a:t>
            </a:r>
            <a:r>
              <a:rPr lang="en-GB" dirty="0"/>
              <a:t>K, </a:t>
            </a:r>
            <a:r>
              <a:rPr lang="en-GB" dirty="0" err="1"/>
              <a:t>Mikami</a:t>
            </a:r>
            <a:r>
              <a:rPr lang="en-GB" dirty="0"/>
              <a:t> T, </a:t>
            </a:r>
            <a:r>
              <a:rPr lang="en-GB" dirty="0" err="1"/>
              <a:t>Koyanagi</a:t>
            </a:r>
            <a:r>
              <a:rPr lang="en-GB" dirty="0"/>
              <a:t> I, Mikuni N, </a:t>
            </a:r>
            <a:r>
              <a:rPr lang="en-GB" dirty="0" err="1"/>
              <a:t>Narimatsu</a:t>
            </a:r>
            <a:r>
              <a:rPr lang="en-GB" dirty="0"/>
              <a:t> E. Cervical spinal cord injuries associated with resuscitation from fatal circulatory collapse. Acute Med </a:t>
            </a:r>
            <a:r>
              <a:rPr lang="en-GB" dirty="0" err="1"/>
              <a:t>Surg</a:t>
            </a:r>
            <a:r>
              <a:rPr lang="en-GB" dirty="0"/>
              <a:t> 2016;3(2):86–93.</a:t>
            </a:r>
            <a:endParaRPr lang="es-ES" dirty="0"/>
          </a:p>
          <a:p>
            <a:pPr marL="342900" lvl="0" indent="-342900" algn="just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/>
              <a:t>Lehmann KG, Lane JG, </a:t>
            </a:r>
            <a:r>
              <a:rPr lang="en-US" dirty="0" err="1"/>
              <a:t>Piepmeier</a:t>
            </a:r>
            <a:r>
              <a:rPr lang="en-US" dirty="0"/>
              <a:t> JM, </a:t>
            </a:r>
            <a:r>
              <a:rPr lang="en-US" dirty="0" err="1"/>
              <a:t>Batsford</a:t>
            </a:r>
            <a:r>
              <a:rPr lang="en-US" dirty="0"/>
              <a:t> WP. Cardiovascular abnormalities accompanying acute spinal cord injury in humans: Incidence, time course and severity. </a:t>
            </a:r>
            <a:r>
              <a:rPr lang="en-US" i="1" dirty="0"/>
              <a:t>J Am </a:t>
            </a:r>
            <a:r>
              <a:rPr lang="en-US" i="1" dirty="0" err="1"/>
              <a:t>Coll</a:t>
            </a:r>
            <a:r>
              <a:rPr lang="en-US" i="1" dirty="0"/>
              <a:t> </a:t>
            </a:r>
            <a:r>
              <a:rPr lang="en-US" i="1" dirty="0" err="1"/>
              <a:t>Cardiol</a:t>
            </a:r>
            <a:r>
              <a:rPr lang="en-US" dirty="0"/>
              <a:t> 1987;10:46–52.</a:t>
            </a:r>
            <a:endParaRPr lang="es-ES" dirty="0"/>
          </a:p>
          <a:p>
            <a:pPr marL="342900" lvl="0" indent="-342900" algn="just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Brown </a:t>
            </a:r>
            <a:r>
              <a:rPr lang="en-GB" dirty="0"/>
              <a:t>EN, </a:t>
            </a:r>
            <a:r>
              <a:rPr lang="en-GB" dirty="0" err="1"/>
              <a:t>Lydic</a:t>
            </a:r>
            <a:r>
              <a:rPr lang="en-GB" dirty="0"/>
              <a:t> R, Schiff ND. General </a:t>
            </a:r>
            <a:r>
              <a:rPr lang="en-GB" dirty="0" err="1"/>
              <a:t>Anesthesia</a:t>
            </a:r>
            <a:r>
              <a:rPr lang="en-GB" dirty="0"/>
              <a:t>, Sleep, and Coma. N </a:t>
            </a:r>
            <a:r>
              <a:rPr lang="en-GB" dirty="0" err="1"/>
              <a:t>Engl</a:t>
            </a:r>
            <a:r>
              <a:rPr lang="en-GB" dirty="0"/>
              <a:t> J Med 2010;363(27):2638–50.</a:t>
            </a:r>
            <a:endParaRPr lang="es-ES" dirty="0"/>
          </a:p>
          <a:p>
            <a:pPr marL="342900" lvl="0" indent="-342900" algn="just">
              <a:lnSpc>
                <a:spcPct val="12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GB" dirty="0"/>
              <a:t>Rossetti AO, </a:t>
            </a:r>
            <a:r>
              <a:rPr lang="en-GB" dirty="0" err="1"/>
              <a:t>Rabinstein</a:t>
            </a:r>
            <a:r>
              <a:rPr lang="en-GB" dirty="0"/>
              <a:t> AA, </a:t>
            </a:r>
            <a:r>
              <a:rPr lang="en-GB" dirty="0" err="1"/>
              <a:t>Oddo</a:t>
            </a:r>
            <a:r>
              <a:rPr lang="en-GB" dirty="0"/>
              <a:t> M. Neurological prognostication of outcome in patients in coma after cardiac arrest. Lancet </a:t>
            </a:r>
            <a:r>
              <a:rPr lang="en-GB" dirty="0" err="1"/>
              <a:t>Neurol</a:t>
            </a:r>
            <a:r>
              <a:rPr lang="en-GB" dirty="0"/>
              <a:t> 2016;15(6):597–609.</a:t>
            </a:r>
            <a:endParaRPr lang="es-E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Introduction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EHJ-CR-D-19-00321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056906" y="1224000"/>
            <a:ext cx="3218209" cy="3168000"/>
          </a:xfrm>
        </p:spPr>
        <p:txBody>
          <a:bodyPr/>
          <a:lstStyle/>
          <a:p>
            <a:pPr algn="just"/>
            <a:r>
              <a:rPr lang="en-GB" dirty="0"/>
              <a:t>Traumatic cervical spinal cord </a:t>
            </a:r>
            <a:r>
              <a:rPr lang="en-GB" dirty="0" smtClean="0"/>
              <a:t>injury is a rare </a:t>
            </a:r>
            <a:r>
              <a:rPr lang="en-GB" dirty="0"/>
              <a:t>cause of </a:t>
            </a:r>
            <a:r>
              <a:rPr lang="en-GB" dirty="0" smtClean="0"/>
              <a:t>cardiorespiratory </a:t>
            </a:r>
            <a:r>
              <a:rPr lang="en-GB" dirty="0"/>
              <a:t>arrest (CA</a:t>
            </a:r>
            <a:r>
              <a:rPr lang="en-GB" dirty="0" smtClean="0"/>
              <a:t>).</a:t>
            </a:r>
          </a:p>
          <a:p>
            <a:pPr algn="just"/>
            <a:endParaRPr lang="en-GB" dirty="0" smtClean="0"/>
          </a:p>
          <a:p>
            <a:pPr algn="just"/>
            <a:r>
              <a:rPr lang="en-GB" dirty="0" smtClean="0"/>
              <a:t>The mechanism is a disruption of the sympathetic nervous system pathway.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750133" y="1224000"/>
            <a:ext cx="3420094" cy="3168000"/>
          </a:xfrm>
        </p:spPr>
        <p:txBody>
          <a:bodyPr/>
          <a:lstStyle/>
          <a:p>
            <a:pPr algn="just"/>
            <a:r>
              <a:rPr lang="en-GB" dirty="0"/>
              <a:t>We report two patients </a:t>
            </a:r>
            <a:r>
              <a:rPr lang="en-GB" dirty="0" smtClean="0"/>
              <a:t>with CA </a:t>
            </a:r>
            <a:r>
              <a:rPr lang="en-GB" dirty="0"/>
              <a:t>suspected to be cardiogenic but later found to be related to an unnoticed traumatic cervical spinal cord </a:t>
            </a:r>
            <a:r>
              <a:rPr lang="en-GB" dirty="0" smtClean="0"/>
              <a:t>injury.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7978264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dirty="0" smtClean="0"/>
              <a:t>Case 1</a:t>
            </a:r>
            <a:endParaRPr lang="en-GB" sz="2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EHJ-CR-D-19-00321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293226" cy="3168000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GB" b="0" dirty="0" smtClean="0"/>
              <a:t>76 year-old woman found in </a:t>
            </a:r>
            <a:r>
              <a:rPr lang="en-GB" dirty="0" smtClean="0"/>
              <a:t>cardiac arrest </a:t>
            </a:r>
            <a:r>
              <a:rPr lang="en-GB" b="0" dirty="0" smtClean="0"/>
              <a:t>(</a:t>
            </a:r>
            <a:r>
              <a:rPr lang="en-GB" b="0" dirty="0" smtClean="0"/>
              <a:t>CA, </a:t>
            </a:r>
            <a:r>
              <a:rPr lang="en-GB" b="0" dirty="0" err="1" smtClean="0"/>
              <a:t>asystole</a:t>
            </a:r>
            <a:r>
              <a:rPr lang="en-GB" b="0" dirty="0" smtClean="0"/>
              <a:t>) </a:t>
            </a:r>
            <a:r>
              <a:rPr lang="en-GB" b="0" dirty="0" smtClean="0"/>
              <a:t>after </a:t>
            </a:r>
            <a:r>
              <a:rPr lang="en-GB" b="0" dirty="0"/>
              <a:t>collapsing and </a:t>
            </a:r>
            <a:r>
              <a:rPr lang="en-GB" dirty="0"/>
              <a:t>falling down a few </a:t>
            </a:r>
            <a:r>
              <a:rPr lang="en-GB" dirty="0" smtClean="0"/>
              <a:t>steps with a lucid period before losing consciousness</a:t>
            </a:r>
            <a:r>
              <a:rPr lang="en-GB" b="0" dirty="0" smtClean="0"/>
              <a:t> </a:t>
            </a:r>
          </a:p>
          <a:p>
            <a:pPr fontAlgn="base"/>
            <a:r>
              <a:rPr lang="en-GB" b="0" dirty="0" smtClean="0"/>
              <a:t>- </a:t>
            </a:r>
            <a:r>
              <a:rPr lang="en-GB" b="0" dirty="0"/>
              <a:t>Normal cardiac and pulmonary </a:t>
            </a:r>
            <a:r>
              <a:rPr lang="en-GB" b="0" dirty="0" smtClean="0"/>
              <a:t>studies and head CT-scan</a:t>
            </a:r>
            <a:endParaRPr lang="es-ES" b="0" dirty="0"/>
          </a:p>
          <a:p>
            <a:pPr fontAlgn="base"/>
            <a:r>
              <a:rPr lang="en-GB" b="0" dirty="0" smtClean="0"/>
              <a:t>- EEG: delta-theta slowing </a:t>
            </a:r>
            <a:r>
              <a:rPr lang="en-GB" b="0" dirty="0"/>
              <a:t>with intermittent frontal bilateral sharp </a:t>
            </a:r>
            <a:r>
              <a:rPr lang="en-GB" b="0" dirty="0" smtClean="0"/>
              <a:t>waves</a:t>
            </a:r>
            <a:endParaRPr lang="es-ES" b="0" dirty="0"/>
          </a:p>
          <a:p>
            <a:pPr fontAlgn="base"/>
            <a:r>
              <a:rPr lang="en-GB" b="0" dirty="0"/>
              <a:t>- </a:t>
            </a:r>
            <a:r>
              <a:rPr lang="en-GB" b="0" dirty="0" smtClean="0"/>
              <a:t>SSEP: </a:t>
            </a:r>
            <a:r>
              <a:rPr lang="en-GB" b="0" dirty="0"/>
              <a:t>bilateral absence of N19 waves with </a:t>
            </a:r>
            <a:r>
              <a:rPr lang="en-GB" dirty="0"/>
              <a:t>low amplitude </a:t>
            </a:r>
            <a:r>
              <a:rPr lang="en-GB" dirty="0" smtClean="0"/>
              <a:t>N13 wave</a:t>
            </a:r>
            <a:r>
              <a:rPr lang="en-GB" b="0" dirty="0" smtClean="0"/>
              <a:t> </a:t>
            </a:r>
            <a:endParaRPr lang="es-ES" b="0" dirty="0"/>
          </a:p>
          <a:p>
            <a:pPr fontAlgn="base"/>
            <a:r>
              <a:rPr lang="en-GB" b="0" dirty="0" smtClean="0"/>
              <a:t>- Brain and cervical  </a:t>
            </a:r>
            <a:r>
              <a:rPr lang="en-GB" b="0" dirty="0"/>
              <a:t>MRI: </a:t>
            </a:r>
            <a:r>
              <a:rPr lang="es-ES" b="0" dirty="0"/>
              <a:t> </a:t>
            </a:r>
            <a:r>
              <a:rPr lang="en-GB" dirty="0" smtClean="0"/>
              <a:t>fracture-luxation </a:t>
            </a:r>
            <a:r>
              <a:rPr lang="en-GB" dirty="0"/>
              <a:t>of </a:t>
            </a:r>
            <a:r>
              <a:rPr lang="en-GB" dirty="0" smtClean="0"/>
              <a:t>C2 with spinal </a:t>
            </a:r>
            <a:r>
              <a:rPr lang="en-GB" dirty="0"/>
              <a:t>cord </a:t>
            </a:r>
            <a:r>
              <a:rPr lang="en-GB" dirty="0" smtClean="0"/>
              <a:t>injury</a:t>
            </a:r>
            <a:endParaRPr lang="es-ES" dirty="0"/>
          </a:p>
          <a:p>
            <a:r>
              <a:rPr lang="en-GB" b="0" dirty="0" smtClean="0"/>
              <a:t>-  Death due to severe </a:t>
            </a:r>
            <a:r>
              <a:rPr lang="en-GB" b="0" dirty="0"/>
              <a:t>hemodynamic </a:t>
            </a:r>
            <a:r>
              <a:rPr lang="en-GB" b="0" dirty="0" smtClean="0"/>
              <a:t>instability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xmlns="" val="288333463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dirty="0" smtClean="0"/>
              <a:t>Case 2</a:t>
            </a:r>
            <a:endParaRPr lang="en-GB" sz="2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EHJ-CR-D-19-00321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14401" y="1129000"/>
            <a:ext cx="7481454" cy="4155522"/>
          </a:xfrm>
        </p:spPr>
        <p:txBody>
          <a:bodyPr>
            <a:normAutofit/>
          </a:bodyPr>
          <a:lstStyle/>
          <a:p>
            <a:pPr fontAlgn="base"/>
            <a:r>
              <a:rPr lang="en-GB" b="0" dirty="0" smtClean="0"/>
              <a:t>65 </a:t>
            </a:r>
            <a:r>
              <a:rPr lang="en-GB" b="0" dirty="0"/>
              <a:t>year-old man </a:t>
            </a:r>
            <a:r>
              <a:rPr lang="en-GB" dirty="0" smtClean="0"/>
              <a:t>found </a:t>
            </a:r>
            <a:r>
              <a:rPr lang="en-GB" dirty="0"/>
              <a:t>in CA </a:t>
            </a:r>
            <a:r>
              <a:rPr lang="en-GB" b="0" dirty="0" smtClean="0"/>
              <a:t>(</a:t>
            </a:r>
            <a:r>
              <a:rPr lang="en-GB" b="0" dirty="0" err="1" smtClean="0"/>
              <a:t>asystole</a:t>
            </a:r>
            <a:r>
              <a:rPr lang="en-GB" b="0" dirty="0" smtClean="0"/>
              <a:t>) </a:t>
            </a:r>
            <a:r>
              <a:rPr lang="en-GB" b="0" dirty="0" smtClean="0"/>
              <a:t>lying </a:t>
            </a:r>
            <a:r>
              <a:rPr lang="en-GB" b="0" dirty="0"/>
              <a:t>in the street </a:t>
            </a:r>
            <a:r>
              <a:rPr lang="en-GB" dirty="0"/>
              <a:t>next to his </a:t>
            </a:r>
            <a:r>
              <a:rPr lang="en-GB" dirty="0" smtClean="0"/>
              <a:t>bicycle</a:t>
            </a:r>
            <a:endParaRPr lang="es-ES" b="0" dirty="0"/>
          </a:p>
          <a:p>
            <a:pPr fontAlgn="base"/>
            <a:r>
              <a:rPr lang="en-GB" b="0" dirty="0" smtClean="0"/>
              <a:t>- Normal </a:t>
            </a:r>
            <a:r>
              <a:rPr lang="en-GB" b="0" dirty="0"/>
              <a:t>cardiac and pulmonary </a:t>
            </a:r>
            <a:r>
              <a:rPr lang="en-GB" b="0" dirty="0" smtClean="0"/>
              <a:t>studies and head CT-scan</a:t>
            </a:r>
            <a:endParaRPr lang="en-GB" b="0" dirty="0"/>
          </a:p>
          <a:p>
            <a:pPr fontAlgn="base"/>
            <a:r>
              <a:rPr lang="en-GB" b="0" dirty="0" smtClean="0"/>
              <a:t>- EEG</a:t>
            </a:r>
            <a:r>
              <a:rPr lang="en-GB" b="0" dirty="0"/>
              <a:t>: generalized periodic </a:t>
            </a:r>
            <a:r>
              <a:rPr lang="en-GB" b="0" dirty="0" smtClean="0"/>
              <a:t>discharges</a:t>
            </a:r>
          </a:p>
          <a:p>
            <a:pPr fontAlgn="base"/>
            <a:r>
              <a:rPr lang="en-GB" b="0" dirty="0"/>
              <a:t>- </a:t>
            </a:r>
            <a:r>
              <a:rPr lang="en-GB" dirty="0"/>
              <a:t>Myoclonus involving only the face. </a:t>
            </a:r>
            <a:endParaRPr lang="es-ES" b="0" dirty="0"/>
          </a:p>
          <a:p>
            <a:pPr fontAlgn="base"/>
            <a:r>
              <a:rPr lang="en-GB" b="0" dirty="0" smtClean="0"/>
              <a:t>- SSEP</a:t>
            </a:r>
            <a:r>
              <a:rPr lang="en-GB" b="0" dirty="0"/>
              <a:t>: </a:t>
            </a:r>
            <a:r>
              <a:rPr lang="en-GB" dirty="0"/>
              <a:t>bilateral absence of N19 and N13 </a:t>
            </a:r>
            <a:r>
              <a:rPr lang="en-GB" dirty="0" smtClean="0"/>
              <a:t>waves</a:t>
            </a:r>
            <a:endParaRPr lang="es-ES" dirty="0"/>
          </a:p>
          <a:p>
            <a:pPr fontAlgn="base"/>
            <a:r>
              <a:rPr lang="en-GB" b="0" dirty="0" smtClean="0"/>
              <a:t>- </a:t>
            </a:r>
            <a:r>
              <a:rPr lang="en-GB" b="0" dirty="0"/>
              <a:t>Brain MRI: severe </a:t>
            </a:r>
            <a:r>
              <a:rPr lang="en-GB" b="0" dirty="0" smtClean="0"/>
              <a:t>post-anoxic lesions and cervical </a:t>
            </a:r>
            <a:r>
              <a:rPr lang="en-GB" b="0" dirty="0"/>
              <a:t>spinal cord </a:t>
            </a:r>
            <a:r>
              <a:rPr lang="en-GB" b="0" dirty="0" smtClean="0"/>
              <a:t>hyperintensity</a:t>
            </a:r>
            <a:endParaRPr lang="es-ES" b="0" dirty="0"/>
          </a:p>
          <a:p>
            <a:pPr fontAlgn="base"/>
            <a:r>
              <a:rPr lang="en-GB" b="0" dirty="0"/>
              <a:t>- Cervical MRI: </a:t>
            </a:r>
            <a:r>
              <a:rPr lang="en-GB" dirty="0" smtClean="0"/>
              <a:t>fracture-luxation </a:t>
            </a:r>
            <a:r>
              <a:rPr lang="en-GB" dirty="0"/>
              <a:t>of </a:t>
            </a:r>
            <a:r>
              <a:rPr lang="en-GB" dirty="0" smtClean="0"/>
              <a:t>C2 with </a:t>
            </a:r>
            <a:r>
              <a:rPr lang="en-GB" dirty="0"/>
              <a:t>spinal cord lesion.</a:t>
            </a:r>
            <a:endParaRPr lang="es-ES" dirty="0"/>
          </a:p>
          <a:p>
            <a:pPr fontAlgn="base"/>
            <a:r>
              <a:rPr lang="es-ES" b="0" dirty="0" smtClean="0"/>
              <a:t>- </a:t>
            </a:r>
            <a:r>
              <a:rPr lang="en-GB" b="0" dirty="0" smtClean="0"/>
              <a:t>Severe</a:t>
            </a:r>
            <a:r>
              <a:rPr lang="en-US" b="0" dirty="0"/>
              <a:t> </a:t>
            </a:r>
            <a:r>
              <a:rPr lang="en-GB" b="0" dirty="0" smtClean="0"/>
              <a:t>sepsis </a:t>
            </a:r>
            <a:r>
              <a:rPr lang="en-GB" b="0" dirty="0"/>
              <a:t>and </a:t>
            </a:r>
            <a:r>
              <a:rPr lang="en-GB" b="0" dirty="0" smtClean="0"/>
              <a:t>death</a:t>
            </a:r>
            <a:r>
              <a:rPr lang="es-ES" b="0" dirty="0" smtClean="0"/>
              <a:t> </a:t>
            </a:r>
            <a:r>
              <a:rPr lang="en-US" b="0" dirty="0"/>
              <a:t> </a:t>
            </a:r>
            <a:endParaRPr lang="es-ES" b="0" dirty="0"/>
          </a:p>
        </p:txBody>
      </p:sp>
    </p:spTree>
    <p:extLst>
      <p:ext uri="{BB962C8B-B14F-4D97-AF65-F5344CB8AC3E}">
        <p14:creationId xmlns:p14="http://schemas.microsoft.com/office/powerpoint/2010/main" xmlns="" val="2006454549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dirty="0" smtClean="0"/>
              <a:t>Relevant investigations</a:t>
            </a:r>
            <a:endParaRPr lang="en-GB" sz="2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EHJ-CR-D-19-00321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834770" y="1241946"/>
            <a:ext cx="3613194" cy="3901554"/>
          </a:xfrm>
        </p:spPr>
        <p:txBody>
          <a:bodyPr>
            <a:normAutofit/>
          </a:bodyPr>
          <a:lstStyle/>
          <a:p>
            <a:r>
              <a:rPr lang="en-GB" dirty="0"/>
              <a:t>M</a:t>
            </a:r>
            <a:r>
              <a:rPr lang="en-GB" dirty="0" smtClean="0"/>
              <a:t>edian </a:t>
            </a:r>
            <a:r>
              <a:rPr lang="en-GB" dirty="0"/>
              <a:t>nerve </a:t>
            </a:r>
            <a:r>
              <a:rPr lang="en-GB" dirty="0" smtClean="0"/>
              <a:t>Somatosensitive Evoked Potentials (SSEPs) of patient 2 showing absence </a:t>
            </a:r>
            <a:r>
              <a:rPr lang="en-GB" dirty="0"/>
              <a:t>of the evoked potential at the cervicomedullary junction (N13 wave) </a:t>
            </a:r>
            <a:r>
              <a:rPr lang="en-GB" b="0" dirty="0"/>
              <a:t>despite preservation of a peripheral </a:t>
            </a:r>
            <a:r>
              <a:rPr lang="en-GB" b="0" dirty="0" smtClean="0"/>
              <a:t>response</a:t>
            </a:r>
            <a:r>
              <a:rPr lang="en-US" b="0" dirty="0"/>
              <a:t> </a:t>
            </a:r>
            <a:r>
              <a:rPr lang="en-GB" b="0" dirty="0"/>
              <a:t>in the brachial </a:t>
            </a:r>
            <a:r>
              <a:rPr lang="en-GB" b="0" dirty="0" smtClean="0"/>
              <a:t>plexus indicating </a:t>
            </a:r>
            <a:r>
              <a:rPr lang="en-GB" b="0" dirty="0"/>
              <a:t>that the stimulation of the median nerve in the wrists was </a:t>
            </a:r>
            <a:r>
              <a:rPr lang="en-GB" b="0" dirty="0" smtClean="0"/>
              <a:t>correct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92" r="2728" b="1832"/>
          <a:stretch/>
        </p:blipFill>
        <p:spPr bwMode="auto">
          <a:xfrm>
            <a:off x="914399" y="1045027"/>
            <a:ext cx="3811979" cy="3581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62825859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dirty="0" smtClean="0"/>
              <a:t>Relevant investigations</a:t>
            </a:r>
            <a:endParaRPr lang="en-GB" sz="2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EHJ-CR-D-19-00321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 smtClean="0"/>
              <a:t>Brain and cervical MRI of patient 2 showing odontoid </a:t>
            </a:r>
            <a:r>
              <a:rPr lang="en-GB" dirty="0"/>
              <a:t>fracture with luxation </a:t>
            </a:r>
            <a:r>
              <a:rPr lang="en-GB" dirty="0" smtClean="0"/>
              <a:t>with </a:t>
            </a:r>
            <a:r>
              <a:rPr lang="en-GB" dirty="0"/>
              <a:t>secondary spinal cord injury </a:t>
            </a:r>
            <a:r>
              <a:rPr lang="en-GB" b="0" dirty="0" smtClean="0"/>
              <a:t>(white arrow). </a:t>
            </a:r>
            <a:endParaRPr lang="en-GB" b="0" dirty="0"/>
          </a:p>
        </p:txBody>
      </p:sp>
      <p:pic>
        <p:nvPicPr>
          <p:cNvPr id="18" name="Picture 6" descr="C:\Users\aitercer\Desktop\Sesion PCR\RM sagital caso 1 T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 l="6412" t="26003" r="16643" b="21991"/>
          <a:stretch>
            <a:fillRect/>
          </a:stretch>
        </p:blipFill>
        <p:spPr bwMode="auto">
          <a:xfrm>
            <a:off x="1129127" y="1128156"/>
            <a:ext cx="3045560" cy="3299382"/>
          </a:xfrm>
          <a:prstGeom prst="rect">
            <a:avLst/>
          </a:prstGeom>
          <a:noFill/>
        </p:spPr>
      </p:pic>
      <p:sp>
        <p:nvSpPr>
          <p:cNvPr id="19" name="Right Arrow 18"/>
          <p:cNvSpPr/>
          <p:nvPr/>
        </p:nvSpPr>
        <p:spPr>
          <a:xfrm rot="10800000">
            <a:off x="3174929" y="3456109"/>
            <a:ext cx="268915" cy="248991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694709172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dirty="0" smtClean="0"/>
              <a:t>Relevant investigations</a:t>
            </a:r>
            <a:endParaRPr lang="en-GB" sz="2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EHJ-CR-D-19-00321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834770" y="1638795"/>
            <a:ext cx="3456434" cy="2753205"/>
          </a:xfrm>
        </p:spPr>
        <p:txBody>
          <a:bodyPr>
            <a:normAutofit/>
          </a:bodyPr>
          <a:lstStyle/>
          <a:p>
            <a:r>
              <a:rPr lang="en-GB" dirty="0" smtClean="0"/>
              <a:t>Motor Electrical Evoked Potentials (MEEPs) of left side of patient 2 showing facial but no limbs response </a:t>
            </a:r>
            <a:r>
              <a:rPr lang="en-GB" b="0" dirty="0" smtClean="0"/>
              <a:t>(black arrow) after stimulus (brown arrow). </a:t>
            </a:r>
            <a:endParaRPr lang="en-GB" b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9690" y="1173706"/>
            <a:ext cx="3130186" cy="342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4680" y="4108189"/>
            <a:ext cx="430473" cy="20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7946" y="2701188"/>
            <a:ext cx="1043940" cy="25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6150049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Discussion</a:t>
            </a:r>
            <a:r>
              <a:rPr lang="en-GB" sz="3600" b="0" dirty="0"/>
              <a:t/>
            </a:r>
            <a:br>
              <a:rPr lang="en-GB" sz="3600" b="0" dirty="0"/>
            </a:br>
            <a:r>
              <a:rPr lang="en-GB" sz="2200" dirty="0" smtClean="0"/>
              <a:t>Mechanism</a:t>
            </a:r>
            <a:r>
              <a:rPr lang="en-GB" sz="3600" b="0" dirty="0" smtClean="0"/>
              <a:t/>
            </a:r>
            <a:br>
              <a:rPr lang="en-GB" sz="3600" b="0" dirty="0" smtClean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EHJ-CR-D-19-00321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1364821"/>
          </a:xfrm>
        </p:spPr>
        <p:txBody>
          <a:bodyPr>
            <a:normAutofit/>
          </a:bodyPr>
          <a:lstStyle/>
          <a:p>
            <a:r>
              <a:rPr lang="en-GB" dirty="0" smtClean="0"/>
              <a:t>Disruption </a:t>
            </a:r>
            <a:r>
              <a:rPr lang="en-GB" dirty="0"/>
              <a:t>of the spinal cord sympathetic pathway </a:t>
            </a:r>
            <a:r>
              <a:rPr lang="en-GB" b="0" dirty="0"/>
              <a:t>with preserved parasympathetic outflow of the </a:t>
            </a:r>
            <a:r>
              <a:rPr lang="en-GB" b="0" dirty="0" err="1"/>
              <a:t>vagus</a:t>
            </a:r>
            <a:r>
              <a:rPr lang="en-GB" b="0" dirty="0"/>
              <a:t> </a:t>
            </a:r>
            <a:r>
              <a:rPr lang="en-GB" b="0" dirty="0" smtClean="0"/>
              <a:t>nerve 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4651368" y="1235874"/>
            <a:ext cx="3625729" cy="1341070"/>
          </a:xfrm>
        </p:spPr>
        <p:txBody>
          <a:bodyPr>
            <a:normAutofit/>
          </a:bodyPr>
          <a:lstStyle/>
          <a:p>
            <a:r>
              <a:rPr lang="en-GB" dirty="0" smtClean="0"/>
              <a:t>Sudden </a:t>
            </a:r>
            <a:r>
              <a:rPr lang="en-GB" dirty="0"/>
              <a:t>and massive adrenergic mediators </a:t>
            </a:r>
            <a:r>
              <a:rPr lang="en-GB" b="0" dirty="0"/>
              <a:t>released from sympathetic nerves and suprarenal </a:t>
            </a:r>
            <a:r>
              <a:rPr lang="en-GB" b="0" dirty="0" smtClean="0"/>
              <a:t>glands after </a:t>
            </a:r>
            <a:r>
              <a:rPr lang="en-GB" b="0" dirty="0"/>
              <a:t>a traumatic accident </a:t>
            </a:r>
          </a:p>
          <a:p>
            <a:endParaRPr lang="en-GB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073732" y="3740727"/>
            <a:ext cx="2555174" cy="31370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ts val="600"/>
              </a:spcBef>
              <a:buFontTx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Bradycardia/asystole</a:t>
            </a:r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48146" y="1187532"/>
            <a:ext cx="3348841" cy="13419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486796" y="1185557"/>
            <a:ext cx="3825931" cy="13419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073731" y="3655620"/>
            <a:ext cx="2555174" cy="5126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urved Right Arrow 10"/>
          <p:cNvSpPr/>
          <p:nvPr/>
        </p:nvSpPr>
        <p:spPr>
          <a:xfrm>
            <a:off x="2147152" y="2683824"/>
            <a:ext cx="926579" cy="87679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Curved Left Arrow 12"/>
          <p:cNvSpPr/>
          <p:nvPr/>
        </p:nvSpPr>
        <p:spPr>
          <a:xfrm>
            <a:off x="5628905" y="2683824"/>
            <a:ext cx="925236" cy="87679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600417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200" b="0" dirty="0" smtClean="0"/>
              <a:t>Discussion</a:t>
            </a:r>
            <a:br>
              <a:rPr lang="en-GB" sz="3200" b="0" dirty="0" smtClean="0"/>
            </a:br>
            <a:r>
              <a:rPr lang="en-GB" sz="2200" dirty="0" smtClean="0"/>
              <a:t>Why unnoticed?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EHJ-CR-D-19-00321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algn="just"/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pharmacologically-induced coma and </a:t>
            </a:r>
            <a:r>
              <a:rPr lang="en-GB" dirty="0" smtClean="0"/>
              <a:t>neuromuscular </a:t>
            </a:r>
            <a:r>
              <a:rPr lang="en-GB" dirty="0"/>
              <a:t>blocking agents during the hypothermia protocol </a:t>
            </a:r>
            <a:r>
              <a:rPr lang="en-GB" dirty="0" smtClean="0"/>
              <a:t>limit </a:t>
            </a:r>
            <a:r>
              <a:rPr lang="en-GB" dirty="0"/>
              <a:t>the neurological examination and </a:t>
            </a:r>
            <a:r>
              <a:rPr lang="en-GB" dirty="0" smtClean="0"/>
              <a:t>mask </a:t>
            </a:r>
            <a:r>
              <a:rPr lang="en-GB" dirty="0"/>
              <a:t>the classical signs of cervical spinal cord </a:t>
            </a:r>
            <a:r>
              <a:rPr lang="en-GB" dirty="0" smtClean="0"/>
              <a:t>injury</a:t>
            </a:r>
          </a:p>
          <a:p>
            <a:pPr algn="just"/>
            <a:endParaRPr lang="en-GB" dirty="0"/>
          </a:p>
          <a:p>
            <a:pPr algn="just"/>
            <a:r>
              <a:rPr lang="en-GB" dirty="0" smtClean="0"/>
              <a:t>A low-impact </a:t>
            </a:r>
            <a:r>
              <a:rPr lang="en-GB" dirty="0"/>
              <a:t>trauma </a:t>
            </a:r>
            <a:r>
              <a:rPr lang="en-GB" dirty="0" smtClean="0"/>
              <a:t>can be difficult to detect and it is not usually suspected to produce a spinal cord injury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14158967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699</Words>
  <Application>Microsoft Office PowerPoint</Application>
  <PresentationFormat>Presentación en pantalla (16:9)</PresentationFormat>
  <Paragraphs>76</Paragraphs>
  <Slides>11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Cervical spinal cord injury by a low-energy trauma as an unnoticed cause of cardiorespiratory arrest: a case series of two patients</vt:lpstr>
      <vt:lpstr>Introduction</vt:lpstr>
      <vt:lpstr>Case Presentation Case 1</vt:lpstr>
      <vt:lpstr>Case Presentation Case 2</vt:lpstr>
      <vt:lpstr>Case Presentation Relevant investigations</vt:lpstr>
      <vt:lpstr>Case Presentation Relevant investigations</vt:lpstr>
      <vt:lpstr>Case Presentation Relevant investigations</vt:lpstr>
      <vt:lpstr>Discussion Mechanism </vt:lpstr>
      <vt:lpstr>Discussion Why unnoticed?</vt:lpstr>
      <vt:lpstr>Learning Points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cgaig</cp:lastModifiedBy>
  <cp:revision>73</cp:revision>
  <dcterms:created xsi:type="dcterms:W3CDTF">2017-10-02T09:19:02Z</dcterms:created>
  <dcterms:modified xsi:type="dcterms:W3CDTF">2019-10-28T10:56:01Z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