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728"/>
  </p:normalViewPr>
  <p:slideViewPr>
    <p:cSldViewPr snapToGrid="0" snapToObjects="1">
      <p:cViewPr varScale="1">
        <p:scale>
          <a:sx n="63" d="100"/>
          <a:sy n="63" d="100"/>
        </p:scale>
        <p:origin x="29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3545F7B2-E796-BD49-AB7E-4E79473EA2B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FADBBEED-0606-2040-848C-6F939DA1B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3545F7B2-E796-BD49-AB7E-4E79473EA2B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FADBBEED-0606-2040-848C-6F939DA1B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112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3545F7B2-E796-BD49-AB7E-4E79473EA2B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FADBBEED-0606-2040-848C-6F939DA1B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93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3545F7B2-E796-BD49-AB7E-4E79473EA2B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FADBBEED-0606-2040-848C-6F939DA1B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02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3545F7B2-E796-BD49-AB7E-4E79473EA2B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FADBBEED-0606-2040-848C-6F939DA1B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453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3545F7B2-E796-BD49-AB7E-4E79473EA2B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FADBBEED-0606-2040-848C-6F939DA1B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5964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3545F7B2-E796-BD49-AB7E-4E79473EA2B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FADBBEED-0606-2040-848C-6F939DA1B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316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3545F7B2-E796-BD49-AB7E-4E79473EA2B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FADBBEED-0606-2040-848C-6F939DA1B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643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3545F7B2-E796-BD49-AB7E-4E79473EA2B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FADBBEED-0606-2040-848C-6F939DA1B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02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3545F7B2-E796-BD49-AB7E-4E79473EA2B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FADBBEED-0606-2040-848C-6F939DA1B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0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3545F7B2-E796-BD49-AB7E-4E79473EA2B6}" type="datetimeFigureOut">
              <a:rPr lang="en-GB" smtClean="0"/>
              <a:t>15/03/2020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FADBBEED-0606-2040-848C-6F939DA1B9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024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8431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07E089B-928A-C040-8918-F0E027A267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1709"/>
            <a:ext cx="6858000" cy="23079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74BCE8D-B0A9-8A40-8C5C-1F70146349A4}"/>
              </a:ext>
            </a:extLst>
          </p:cNvPr>
          <p:cNvSpPr txBox="1"/>
          <p:nvPr/>
        </p:nvSpPr>
        <p:spPr>
          <a:xfrm>
            <a:off x="-18288" y="2441548"/>
            <a:ext cx="3561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(e)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BB0A238-B9D2-6A41-9E66-17BB63B4D0D7}"/>
              </a:ext>
            </a:extLst>
          </p:cNvPr>
          <p:cNvSpPr txBox="1"/>
          <p:nvPr/>
        </p:nvSpPr>
        <p:spPr>
          <a:xfrm>
            <a:off x="3508248" y="2438500"/>
            <a:ext cx="3241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(f)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B47E3D7-66E4-6E4B-9806-25A69B476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" y="4977283"/>
            <a:ext cx="6858000" cy="25611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109F2F0-7BAF-C443-84A4-0CFD9A13C04E}"/>
              </a:ext>
            </a:extLst>
          </p:cNvPr>
          <p:cNvSpPr txBox="1"/>
          <p:nvPr/>
        </p:nvSpPr>
        <p:spPr>
          <a:xfrm>
            <a:off x="-12192" y="4715356"/>
            <a:ext cx="364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(g)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B0589D0-0365-184D-8D9F-453BEF2C3A63}"/>
              </a:ext>
            </a:extLst>
          </p:cNvPr>
          <p:cNvSpPr txBox="1"/>
          <p:nvPr/>
        </p:nvSpPr>
        <p:spPr>
          <a:xfrm>
            <a:off x="-18288" y="7561324"/>
            <a:ext cx="68762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>
                <a:latin typeface="Arial" charset="0"/>
                <a:ea typeface="Arial" charset="0"/>
                <a:cs typeface="Arial" charset="0"/>
              </a:rPr>
              <a:t>Supplementary Figure </a:t>
            </a:r>
            <a:r>
              <a:rPr lang="en-US" sz="1100" b="1" dirty="0" smtClean="0">
                <a:latin typeface="Arial" charset="0"/>
                <a:ea typeface="Arial" charset="0"/>
                <a:cs typeface="Arial" charset="0"/>
              </a:rPr>
              <a:t>6. </a:t>
            </a:r>
            <a:r>
              <a:rPr lang="en-US" sz="1100" b="1" dirty="0">
                <a:latin typeface="Arial" charset="0"/>
                <a:ea typeface="Arial" charset="0"/>
                <a:cs typeface="Arial" charset="0"/>
              </a:rPr>
              <a:t>Depletion of antibodies </a:t>
            </a:r>
            <a:r>
              <a:rPr lang="en-GB" sz="1100" b="1" dirty="0">
                <a:latin typeface="Arial" charset="0"/>
                <a:ea typeface="Arial" charset="0"/>
                <a:cs typeface="Arial" charset="0"/>
              </a:rPr>
              <a:t>recognising</a:t>
            </a:r>
            <a:r>
              <a:rPr lang="en-US" sz="1100" b="1" dirty="0">
                <a:latin typeface="Arial" charset="0"/>
                <a:ea typeface="Arial" charset="0"/>
                <a:cs typeface="Arial" charset="0"/>
              </a:rPr>
              <a:t> specific-B-cell linear epitopes of the ZIKV E protein. 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Depletion of peptide-specific antibodies was done by incubating pooled mouse sera with specific peptide coated wells. </a:t>
            </a:r>
            <a:r>
              <a:rPr lang="en-GB" sz="1100" dirty="0">
                <a:latin typeface="Arial" charset="0"/>
                <a:ea typeface="Arial" charset="0"/>
                <a:cs typeface="Arial" charset="0"/>
              </a:rPr>
              <a:t>The unbound portion was collected after 16 rounds of absorption. Depletion was done on 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ZIKV-specific antibodies targeting peptides </a:t>
            </a:r>
            <a:r>
              <a:rPr lang="en-US" sz="1100" b="1" dirty="0">
                <a:latin typeface="Arial" charset="0"/>
                <a:ea typeface="Arial" charset="0"/>
                <a:cs typeface="Arial" charset="0"/>
              </a:rPr>
              <a:t>(a) 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P4, P5, P6, or P12 for Type I IFN competent group and </a:t>
            </a:r>
            <a:r>
              <a:rPr lang="en-US" sz="1100" b="1" dirty="0">
                <a:latin typeface="Arial" charset="0"/>
                <a:ea typeface="Arial" charset="0"/>
                <a:cs typeface="Arial" charset="0"/>
              </a:rPr>
              <a:t>(b) 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P4, P8, or P13 for MAR1-5A3-treated group. Cross-depletion was done on ZIKV-specific antibodies targeting </a:t>
            </a:r>
            <a:r>
              <a:rPr lang="en-US" sz="1100" b="1" dirty="0">
                <a:latin typeface="Arial" charset="0"/>
                <a:ea typeface="Arial" charset="0"/>
                <a:cs typeface="Arial" charset="0"/>
              </a:rPr>
              <a:t>(c)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 peptides P8 or P13 for Type I IFN competent group and </a:t>
            </a:r>
            <a:r>
              <a:rPr lang="en-US" sz="1100" b="1" dirty="0">
                <a:latin typeface="Arial" charset="0"/>
                <a:ea typeface="Arial" charset="0"/>
                <a:cs typeface="Arial" charset="0"/>
              </a:rPr>
              <a:t>(D)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 P5, P6, or P21 for MAR1-5A3-treated group. </a:t>
            </a:r>
            <a:r>
              <a:rPr lang="en-US" sz="1100" b="1" dirty="0">
                <a:latin typeface="Arial" charset="0"/>
                <a:ea typeface="Arial" charset="0"/>
                <a:cs typeface="Arial" charset="0"/>
              </a:rPr>
              <a:t>(e-f) </a:t>
            </a:r>
            <a:r>
              <a:rPr lang="en-US" sz="1100" dirty="0">
                <a:latin typeface="Arial" charset="0"/>
                <a:cs typeface="Arial" charset="0"/>
              </a:rPr>
              <a:t>Binding capacity to ZIKV virions after depletion of peptide-specific antibodies was assessed by ZIKV virion-based ELISA using pooled serum of n = 5 animals from </a:t>
            </a:r>
            <a:r>
              <a:rPr lang="en-US" sz="1100" b="1" dirty="0">
                <a:latin typeface="Arial" charset="0"/>
                <a:cs typeface="Arial" charset="0"/>
              </a:rPr>
              <a:t>(e)</a:t>
            </a:r>
            <a:r>
              <a:rPr lang="en-US" sz="1100" dirty="0">
                <a:latin typeface="Arial" charset="0"/>
                <a:cs typeface="Arial" charset="0"/>
              </a:rPr>
              <a:t> Type I IFN competent and </a:t>
            </a:r>
            <a:r>
              <a:rPr lang="en-US" sz="1100" b="1" dirty="0">
                <a:latin typeface="Arial" charset="0"/>
                <a:cs typeface="Arial" charset="0"/>
              </a:rPr>
              <a:t>(f)</a:t>
            </a:r>
            <a:r>
              <a:rPr lang="en-US" sz="1100" dirty="0">
                <a:latin typeface="Arial" charset="0"/>
                <a:cs typeface="Arial" charset="0"/>
              </a:rPr>
              <a:t> MAR1-5A3-treated WT mice at 1:500 for IgG detection. Data are represented as mean ± SEM of 2 independent experiments with five animals per group per experiment performed in two technical duplicates. </a:t>
            </a:r>
            <a:r>
              <a:rPr lang="en-SG" sz="1100" b="1" dirty="0">
                <a:latin typeface="Arial" charset="0"/>
                <a:cs typeface="Arial" charset="0"/>
              </a:rPr>
              <a:t>(g)</a:t>
            </a:r>
            <a:r>
              <a:rPr lang="en-SG" sz="1100" dirty="0">
                <a:latin typeface="Arial" charset="0"/>
                <a:cs typeface="Arial" charset="0"/>
              </a:rPr>
              <a:t> </a:t>
            </a:r>
            <a:r>
              <a:rPr lang="en-US" sz="1100" dirty="0">
                <a:latin typeface="Arial" charset="0"/>
                <a:ea typeface="Arial" charset="0"/>
                <a:cs typeface="Arial" charset="0"/>
              </a:rPr>
              <a:t>Proportion of different IgG subtypes specific for peptides P4, P5, P6, P8, P13 or P21 between both Type I IFN competent and MAR1-5A3-treated groups. </a:t>
            </a:r>
            <a:endParaRPr lang="en-US" sz="11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5AD0325-7EB6-0F41-96BE-BCF63247FFD5}"/>
              </a:ext>
            </a:extLst>
          </p:cNvPr>
          <p:cNvSpPr txBox="1"/>
          <p:nvPr/>
        </p:nvSpPr>
        <p:spPr>
          <a:xfrm>
            <a:off x="4780075" y="9684982"/>
            <a:ext cx="21419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 charset="0"/>
                <a:ea typeface="Arial" charset="0"/>
                <a:cs typeface="Arial" charset="0"/>
              </a:rPr>
              <a:t>Supp. Figure </a:t>
            </a:r>
            <a:r>
              <a:rPr lang="en-US" sz="1050" b="1" dirty="0" smtClean="0">
                <a:latin typeface="Arial" charset="0"/>
                <a:ea typeface="Arial" charset="0"/>
                <a:cs typeface="Arial" charset="0"/>
              </a:rPr>
              <a:t>6_Lee </a:t>
            </a:r>
            <a:r>
              <a:rPr lang="en-US" sz="1050" b="1" dirty="0">
                <a:latin typeface="Arial" charset="0"/>
                <a:ea typeface="Arial" charset="0"/>
                <a:cs typeface="Arial" charset="0"/>
              </a:rPr>
              <a:t>et al., 2020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E3A334DF-CE20-B447-833D-0AEB3E5EAB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144" y="107326"/>
            <a:ext cx="6858000" cy="202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412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239</Words>
  <Application>Microsoft Macintosh PowerPoint</Application>
  <PresentationFormat>A4 Paper (210x297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Cheryl Lee Yi Pin</dc:creator>
  <cp:lastModifiedBy>CHERYL</cp:lastModifiedBy>
  <cp:revision>6</cp:revision>
  <dcterms:created xsi:type="dcterms:W3CDTF">2019-11-15T05:26:50Z</dcterms:created>
  <dcterms:modified xsi:type="dcterms:W3CDTF">2020-03-15T15:40:50Z</dcterms:modified>
</cp:coreProperties>
</file>