
<file path=[Content_Types].xml><?xml version="1.0" encoding="utf-8"?>
<Types xmlns="http://schemas.openxmlformats.org/package/2006/content-types">
  <Default Extension="png" ContentType="image/png"/>
  <Default Extension="mpg" ContentType="video/mpe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68" r:id="rId2"/>
    <p:sldId id="26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583"/>
    <p:restoredTop sz="94643"/>
  </p:normalViewPr>
  <p:slideViewPr>
    <p:cSldViewPr snapToGrid="0" snapToObjects="1">
      <p:cViewPr varScale="1">
        <p:scale>
          <a:sx n="108" d="100"/>
          <a:sy n="108" d="100"/>
        </p:scale>
        <p:origin x="20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FF748-F837-A442-BEA7-4A45C01ACBCD}" type="datetimeFigureOut">
              <a:rPr lang="en-US" smtClean="0"/>
              <a:t>1/11/19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81244F-C60B-9A48-962E-F10E5E5CFA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65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Fig.</a:t>
            </a:r>
            <a:r>
              <a:rPr lang="en-US" baseline="0" dirty="0"/>
              <a:t> 1: Inhibition of TG by BPA increases thick collagen fiber bundles in native PDL following 5 day ligature. Second-Harmonic Generation z-stack images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taken at 0.2μm/slice for depths of up to 60μm of native WT PDL +/- DMSO/BC injections following 5-day ligature treatment. . Apparent increases in collagen fiber thickness and organization are observable in BC-treated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US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compared to DMSO-treated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Following 5-day ligature, reappearance of thick collagen fiber bundles are apparent in BC-treated PDL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(D)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compared to DMSO-treated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DMSO = vehicle control; </a:t>
            </a:r>
            <a:r>
              <a:rPr lang="en-US" b="0" baseline="0" dirty="0"/>
              <a:t>BPA = 5-(</a:t>
            </a:r>
            <a:r>
              <a:rPr lang="en-US" b="0" baseline="0" dirty="0" err="1"/>
              <a:t>Biotinamido</a:t>
            </a:r>
            <a:r>
              <a:rPr lang="en-US" b="0" baseline="0" dirty="0"/>
              <a:t>) </a:t>
            </a:r>
            <a:r>
              <a:rPr lang="en-US" b="0" baseline="0" dirty="0" err="1"/>
              <a:t>pentylamine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5D = 5-day.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FEE8D-471D-E943-9839-A13D9CCB2F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73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Fig.</a:t>
            </a:r>
            <a:r>
              <a:rPr lang="en-US" baseline="0" dirty="0"/>
              <a:t> 2: Inhibition of TG by BPA increases thick collagen fiber bundles in native PDL following 5 day ligature. Second-Harmonic Generation 3D orthogonal volume reconstructions of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native WT PDL +/- DMSO/BC injections following 5-day ligature treatment. . Apparent increases in collagen fiber thickness and organization are observable in BC-treated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(C)</a:t>
            </a:r>
            <a:r>
              <a:rPr lang="en-US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(D)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compared to DMSO-treated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and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Following 5-day ligature, reappearance of thick collagen fiber bundles are apparent in BC-treated PDL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(D)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compared to DMSO-treated PDL 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(B)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DMSO = vehicle control; </a:t>
            </a:r>
            <a:r>
              <a:rPr lang="en-US" b="0" baseline="0" dirty="0"/>
              <a:t>BPA = 5-(</a:t>
            </a:r>
            <a:r>
              <a:rPr lang="en-US" b="0" baseline="0" dirty="0" err="1"/>
              <a:t>Biotinamido</a:t>
            </a:r>
            <a:r>
              <a:rPr lang="en-US" b="0" baseline="0" dirty="0"/>
              <a:t>) </a:t>
            </a:r>
            <a:r>
              <a:rPr lang="en-US" b="0" baseline="0" dirty="0" err="1"/>
              <a:t>pentylamine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5D = 5-day.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FEE8D-471D-E943-9839-A13D9CCB2F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05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3B463-B39B-6342-8D01-A9BD5E44B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3C6E9E-52D2-7146-820A-1EABD6094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13B0B-6417-F547-BE0D-0CBE84E84C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3EE9E-EB6C-5B4A-A802-CD5A98EA4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FB875-E2C2-DA4F-8A29-0D6F6D87D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870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72974-77C0-5D45-8BEB-9B00AA4B4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8C657-A09B-9445-8F09-93AB2B95B9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EE33BB-0CBA-AC45-BD83-6BBD29D96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BE3F0A-C107-344F-9A16-C925F4D58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7BA2AE-E77F-6444-AC97-8DB7C1820C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15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4F96E6-CDD8-D047-AE5C-46673B6068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AAC762-4DD8-E04C-B6E0-4F2932AAC0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A99DF5-5E90-6B45-BED3-73185AC9C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0F3A16-7DDD-AA40-B9DC-047ED9CEA2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952D96-D4B0-294E-ABDD-6A1BAD462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4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B9843-697D-F046-BCB9-3ECD487DE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6C5DB-3770-474E-A53A-26B8220F42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AC0396-CD90-BA4E-BB93-B2D0156A6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BE2AB-7277-CF4B-8A20-58B10F4E5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9C384-8A40-D04A-BA34-2A8DD07CC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43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398F-12FF-D245-9298-EA45871F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29B14D-FA34-FF45-A9E7-FF9EBB755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D8107B-7F1E-7642-BA58-3C5BBE6E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4EBFFA-93D8-4F41-86AE-876B414B1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E7B4D3-DF83-1249-9AA0-CB5B3DC42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20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F2CF3-7884-B043-ACE1-616D02FB3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CC738-F0D0-DC45-871B-949BB9BFD8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A07300-3DC6-DA4F-B3E8-D4E0D55D86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A97FE7-FC5B-E143-BB69-36AC5663A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899F5F-892D-1944-AD05-11A423B0E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55492-0FD0-DF45-AB73-7BA8215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5151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CF7A2-7E9A-9945-A1B8-2DF4212B65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1093BA-3CBB-3A4A-BF9F-6F7E402690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A55779-DC61-9241-BB8D-1C5ED7DA7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B5E795-EC62-AA49-A8F8-7BABD8C0B1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C811F3-6625-6448-9E63-1AB363EE04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629E03-6ACA-694E-B0BF-9F781B922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976ABA-6DF3-154B-8058-2170BCCB3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978BF3-782A-C44E-92B1-923886F0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69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B5F86-07B0-FD42-AA68-D13FF8668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BCA359-72EE-AB42-9694-12FB321B2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BCFA4D-E1F2-7A4F-A18B-C3B73B7FE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0B74F0-0EF6-FF44-A1A0-1B22A51B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89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EBF39D-992D-9943-8689-F5371B572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76E009-FE94-8B44-960C-A9852E514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CDCC0-2796-1F46-AAF5-806A040BC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46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D7A02-C52C-B14D-BC92-3FE0C86A7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6F466-A34C-9D4B-8893-99FE78B7E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E4C7F4-6E47-4649-9C23-D8A818682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0018F3-B505-2149-A4F3-C4459942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0BA28-A5BB-4D47-807F-3B00D3758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B08D7A-B427-0041-9229-7C0C6C94C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47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39EE3A-2CB2-6043-AC74-01662FBE2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FCF400-A74D-A64E-871A-23AB8342F3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194CE0-48AE-1F4D-8A60-ADD8E82626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CB3BF9-B425-F444-B8E4-B14802093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A6FE11-29FB-5342-82E5-E109C9C0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D8CCE6-250B-D64F-8B7B-FCE503D4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84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3B0217-FDBB-5F44-901B-713DA3C3E0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877403-884E-0745-8FE5-99E44296F7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86CAA-0C9B-6A40-9021-042C3A54F1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FFE1E-CD0F-284F-A10A-AFD3D53D3494}" type="datetimeFigureOut">
              <a:rPr lang="en-US" smtClean="0"/>
              <a:t>1/11/19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26A2E-07FB-2042-87CB-69B73403D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13C70-F498-FA44-8380-305CB8CAD0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066E4-A8BB-A347-9346-C6D70ACEC8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49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video" Target="../media/media4.mp4"/><Relationship Id="rId13" Type="http://schemas.openxmlformats.org/officeDocument/2006/relationships/image" Target="../media/image3.png"/><Relationship Id="rId3" Type="http://schemas.microsoft.com/office/2007/relationships/media" Target="../media/media2.avi"/><Relationship Id="rId7" Type="http://schemas.microsoft.com/office/2007/relationships/media" Target="../media/media4.mp4"/><Relationship Id="rId12" Type="http://schemas.openxmlformats.org/officeDocument/2006/relationships/image" Target="../media/image2.pn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mp4"/><Relationship Id="rId11" Type="http://schemas.openxmlformats.org/officeDocument/2006/relationships/image" Target="../media/image1.png"/><Relationship Id="rId5" Type="http://schemas.microsoft.com/office/2007/relationships/media" Target="../media/media3.mp4"/><Relationship Id="rId10" Type="http://schemas.openxmlformats.org/officeDocument/2006/relationships/notesSlide" Target="../notesSlides/notesSlide1.xml"/><Relationship Id="rId4" Type="http://schemas.openxmlformats.org/officeDocument/2006/relationships/video" Target="../media/media2.avi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video" Target="../media/media8.mpg"/><Relationship Id="rId13" Type="http://schemas.openxmlformats.org/officeDocument/2006/relationships/image" Target="../media/image7.png"/><Relationship Id="rId3" Type="http://schemas.microsoft.com/office/2007/relationships/media" Target="../media/media6.mpg"/><Relationship Id="rId7" Type="http://schemas.microsoft.com/office/2007/relationships/media" Target="../media/media8.mpg"/><Relationship Id="rId12" Type="http://schemas.openxmlformats.org/officeDocument/2006/relationships/image" Target="../media/image6.png"/><Relationship Id="rId2" Type="http://schemas.openxmlformats.org/officeDocument/2006/relationships/video" Target="../media/media5.mpg"/><Relationship Id="rId1" Type="http://schemas.microsoft.com/office/2007/relationships/media" Target="../media/media5.mpg"/><Relationship Id="rId6" Type="http://schemas.openxmlformats.org/officeDocument/2006/relationships/video" Target="../media/media7.mpg"/><Relationship Id="rId11" Type="http://schemas.openxmlformats.org/officeDocument/2006/relationships/image" Target="../media/image5.png"/><Relationship Id="rId5" Type="http://schemas.microsoft.com/office/2007/relationships/media" Target="../media/media7.mpg"/><Relationship Id="rId10" Type="http://schemas.openxmlformats.org/officeDocument/2006/relationships/notesSlide" Target="../notesSlides/notesSlide2.xml"/><Relationship Id="rId4" Type="http://schemas.openxmlformats.org/officeDocument/2006/relationships/video" Target="../media/media6.mpg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2-WT DMSO R stack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 rot="10800000">
            <a:off x="1717241" y="390471"/>
            <a:ext cx="2897068" cy="2897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1329" y="48986"/>
            <a:ext cx="174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DMSO Ctrl</a:t>
            </a:r>
          </a:p>
        </p:txBody>
      </p:sp>
      <p:pic>
        <p:nvPicPr>
          <p:cNvPr id="4" name="C2-WT BC R stack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 rot="16200000">
            <a:off x="1717241" y="3716035"/>
            <a:ext cx="2897069" cy="2897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21329" y="3346702"/>
            <a:ext cx="1383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BPA Ctrl </a:t>
            </a:r>
          </a:p>
        </p:txBody>
      </p:sp>
      <p:pic>
        <p:nvPicPr>
          <p:cNvPr id="9" name="BC L 1 2X stack.avi">
            <a:hlinkClick r:id="" action="ppaction://media"/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4854045" y="3716035"/>
            <a:ext cx="2907241" cy="29072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25396" y="3346701"/>
            <a:ext cx="1855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BPA Ligature (5D) </a:t>
            </a:r>
          </a:p>
        </p:txBody>
      </p:sp>
      <p:pic>
        <p:nvPicPr>
          <p:cNvPr id="11" name="DMSO L 2c stack.avi">
            <a:hlinkClick r:id="" action="ppaction://media"/>
          </p:cNvPr>
          <p:cNvPicPr>
            <a:picLocks noChangeAspect="1"/>
          </p:cNvPicPr>
          <p:nvPr>
            <a:vide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4854045" y="390471"/>
            <a:ext cx="2956229" cy="295623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284285" y="48986"/>
            <a:ext cx="238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DMSO Ligature (5D)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04478" y="63472"/>
            <a:ext cx="43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57986" y="48986"/>
            <a:ext cx="43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435466" y="4400035"/>
            <a:ext cx="386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b="1" dirty="0">
                <a:solidFill>
                  <a:prstClr val="black"/>
                </a:solidFill>
              </a:rPr>
              <a:t>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04478" y="3346702"/>
            <a:ext cx="43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757986" y="3346702"/>
            <a:ext cx="43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216058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25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DMSO R 2.mp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31552" y="356578"/>
            <a:ext cx="4274196" cy="2511832"/>
          </a:xfrm>
          <a:prstGeom prst="rect">
            <a:avLst/>
          </a:prstGeom>
        </p:spPr>
      </p:pic>
      <p:pic>
        <p:nvPicPr>
          <p:cNvPr id="3" name="DMSO L 2c.mpg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144156" y="356578"/>
            <a:ext cx="4274196" cy="25118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8852" y="356578"/>
            <a:ext cx="146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DMSO Ctrl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44156" y="360378"/>
            <a:ext cx="2395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DMSO Ligature (5D)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720263" y="3205282"/>
            <a:ext cx="8712200" cy="2511832"/>
            <a:chOff x="196263" y="3205282"/>
            <a:chExt cx="8712200" cy="2511832"/>
          </a:xfrm>
        </p:grpSpPr>
        <p:pic>
          <p:nvPicPr>
            <p:cNvPr id="6" name="BC L 2b.mpg">
              <a:hlinkClick r:id="" action="ppaction://media"/>
            </p:cNvPr>
            <p:cNvPicPr>
              <a:picLocks noChangeAspect="1"/>
            </p:cNvPicPr>
            <p:nvPr>
              <a:vide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13"/>
            <a:stretch>
              <a:fillRect/>
            </a:stretch>
          </p:blipFill>
          <p:spPr>
            <a:xfrm>
              <a:off x="4634267" y="3205282"/>
              <a:ext cx="4274196" cy="2511832"/>
            </a:xfrm>
            <a:prstGeom prst="rect">
              <a:avLst/>
            </a:prstGeom>
          </p:spPr>
        </p:pic>
        <p:pic>
          <p:nvPicPr>
            <p:cNvPr id="7" name="BC R 3a.mpg">
              <a:hlinkClick r:id="" action="ppaction://media"/>
            </p:cNvPr>
            <p:cNvPicPr>
              <a:picLocks noChangeAspect="1"/>
            </p:cNvPicPr>
            <p:nvPr>
              <a:videoFile r:link="rId8"/>
              <p:extLst>
                <p:ext uri="{DAA4B4D4-6D71-4841-9C94-3DE7FCFB9230}">
                  <p14:media xmlns:p14="http://schemas.microsoft.com/office/powerpoint/2010/main" r:embed="rId7"/>
                </p:ext>
              </p:extLst>
            </p:nvPr>
          </p:nvPicPr>
          <p:blipFill>
            <a:blip r:embed="rId14"/>
            <a:stretch>
              <a:fillRect/>
            </a:stretch>
          </p:blipFill>
          <p:spPr>
            <a:xfrm>
              <a:off x="196263" y="3205282"/>
              <a:ext cx="4274196" cy="251183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08963" y="3205282"/>
              <a:ext cx="1460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BPA Ctrl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34267" y="3205282"/>
              <a:ext cx="19212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BPA Ligature (5D)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589429" y="346267"/>
            <a:ext cx="4332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999211" y="340170"/>
            <a:ext cx="4332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86666" y="3191171"/>
            <a:ext cx="4332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13322" y="3191171"/>
            <a:ext cx="43325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581912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</Words>
  <Application>Microsoft Macintosh PowerPoint</Application>
  <PresentationFormat>Widescreen</PresentationFormat>
  <Paragraphs>22</Paragraphs>
  <Slides>2</Slides>
  <Notes>2</Notes>
  <HiddenSlides>0</HiddenSlides>
  <MMClips>8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2019-01-11T16:25:40Z</dcterms:created>
  <dcterms:modified xsi:type="dcterms:W3CDTF">2019-01-11T16:26:15Z</dcterms:modified>
</cp:coreProperties>
</file>