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heme/themeOverride1.xml" ContentType="application/vnd.openxmlformats-officedocument.themeOverr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theme/themeOverride2.xml" ContentType="application/vnd.openxmlformats-officedocument.themeOverride+xml"/>
  <Override PartName="/ppt/charts/chart10.xml" ContentType="application/vnd.openxmlformats-officedocument.drawingml.chart+xml"/>
  <Override PartName="/ppt/drawings/drawing1.xml" ContentType="application/vnd.openxmlformats-officedocument.drawingml.chartshapes+xml"/>
  <Override PartName="/ppt/charts/chart11.xml" ContentType="application/vnd.openxmlformats-officedocument.drawingml.chart+xml"/>
  <Override PartName="/ppt/drawings/drawing2.xml" ContentType="application/vnd.openxmlformats-officedocument.drawingml.chartshapes+xml"/>
  <Override PartName="/ppt/charts/chart12.xml" ContentType="application/vnd.openxmlformats-officedocument.drawingml.chart+xml"/>
  <Override PartName="/ppt/theme/themeOverride3.xml" ContentType="application/vnd.openxmlformats-officedocument.themeOverr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8" r:id="rId9"/>
    <p:sldId id="262" r:id="rId10"/>
    <p:sldId id="263" r:id="rId11"/>
    <p:sldId id="264" r:id="rId12"/>
    <p:sldId id="265" r:id="rId13"/>
    <p:sldId id="266" r:id="rId1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954" y="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6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7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3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ndrewstiff:Library:Caches:TemporaryItems:Outlook%20Temp:Cetuximab%2011.25.15_NOS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\\ccc-dfs-vp01.osumc.edu\shared\Labs\Carson\Prashant\ELISA\ELISA-%207.7.15.xlsx" TargetMode="External"/><Relationship Id="rId1" Type="http://schemas.openxmlformats.org/officeDocument/2006/relationships/themeOverride" Target="../theme/themeOverride1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7002405949256"/>
          <c:y val="6.7023862334109605E-2"/>
          <c:w val="0.80503002193218998"/>
          <c:h val="0.81647628553473095"/>
        </c:manualLayout>
      </c:layout>
      <c:lineChart>
        <c:grouping val="standard"/>
        <c:varyColors val="0"/>
        <c:ser>
          <c:idx val="0"/>
          <c:order val="0"/>
          <c:tx>
            <c:strRef>
              <c:f>'sheet 4'!$A$227</c:f>
              <c:strCache>
                <c:ptCount val="1"/>
                <c:pt idx="0">
                  <c:v>NK</c:v>
                </c:pt>
              </c:strCache>
            </c:strRef>
          </c:tx>
          <c:spPr>
            <a:ln w="22224">
              <a:solidFill>
                <a:prstClr val="black"/>
              </a:solidFill>
              <a:prstDash val="solid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'sheet 4'!$E$227:$G$227</c:f>
                <c:numCache>
                  <c:formatCode>General</c:formatCode>
                  <c:ptCount val="3"/>
                  <c:pt idx="0">
                    <c:v>0.7</c:v>
                  </c:pt>
                  <c:pt idx="1">
                    <c:v>0.8</c:v>
                  </c:pt>
                  <c:pt idx="2">
                    <c:v>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'sheet 4'!$B$226:$D$226</c:f>
              <c:strCache>
                <c:ptCount val="3"/>
                <c:pt idx="0">
                  <c:v>12.5:1</c:v>
                </c:pt>
                <c:pt idx="1">
                  <c:v>6.25:1</c:v>
                </c:pt>
                <c:pt idx="2">
                  <c:v>3.25:1</c:v>
                </c:pt>
              </c:strCache>
            </c:strRef>
          </c:cat>
          <c:val>
            <c:numRef>
              <c:f>'sheet 4'!$B$227:$D$227</c:f>
              <c:numCache>
                <c:formatCode>General</c:formatCode>
                <c:ptCount val="3"/>
                <c:pt idx="0">
                  <c:v>22.15063341993562</c:v>
                </c:pt>
                <c:pt idx="1">
                  <c:v>19.97880074129197</c:v>
                </c:pt>
                <c:pt idx="2">
                  <c:v>10.506797336314509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'sheet 4'!$A$228</c:f>
              <c:strCache>
                <c:ptCount val="1"/>
                <c:pt idx="0">
                  <c:v>NK+MDSC</c:v>
                </c:pt>
              </c:strCache>
            </c:strRef>
          </c:tx>
          <c:spPr>
            <a:ln w="22224">
              <a:solidFill>
                <a:prstClr val="black"/>
              </a:solidFill>
              <a:prstDash val="sysDash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'sheet 4'!$E$228:$G$228</c:f>
                <c:numCache>
                  <c:formatCode>General</c:formatCode>
                  <c:ptCount val="3"/>
                  <c:pt idx="0">
                    <c:v>2.4</c:v>
                  </c:pt>
                  <c:pt idx="1">
                    <c:v>0.47</c:v>
                  </c:pt>
                  <c:pt idx="2">
                    <c:v>0.45771730904791902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'sheet 4'!$B$226:$D$226</c:f>
              <c:strCache>
                <c:ptCount val="3"/>
                <c:pt idx="0">
                  <c:v>12.5:1</c:v>
                </c:pt>
                <c:pt idx="1">
                  <c:v>6.25:1</c:v>
                </c:pt>
                <c:pt idx="2">
                  <c:v>3.25:1</c:v>
                </c:pt>
              </c:strCache>
            </c:strRef>
          </c:cat>
          <c:val>
            <c:numRef>
              <c:f>'sheet 4'!$B$228:$D$228</c:f>
              <c:numCache>
                <c:formatCode>General</c:formatCode>
                <c:ptCount val="3"/>
                <c:pt idx="0">
                  <c:v>9.5769765682710926</c:v>
                </c:pt>
                <c:pt idx="1">
                  <c:v>9.0627513063668026</c:v>
                </c:pt>
                <c:pt idx="2">
                  <c:v>1.3641054533524231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'sheet 4'!$A$229</c:f>
              <c:strCache>
                <c:ptCount val="1"/>
                <c:pt idx="0">
                  <c:v>NK+PBMC</c:v>
                </c:pt>
              </c:strCache>
            </c:strRef>
          </c:tx>
          <c:spPr>
            <a:ln w="22224">
              <a:solidFill>
                <a:schemeClr val="tx1"/>
              </a:solidFill>
              <a:prstDash val="sysDot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'sheet 4'!$E$229:$G$229</c:f>
                <c:numCache>
                  <c:formatCode>General</c:formatCode>
                  <c:ptCount val="3"/>
                  <c:pt idx="0">
                    <c:v>1.7</c:v>
                  </c:pt>
                  <c:pt idx="1">
                    <c:v>1.3</c:v>
                  </c:pt>
                  <c:pt idx="2">
                    <c:v>0.02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'sheet 4'!$B$226:$D$226</c:f>
              <c:strCache>
                <c:ptCount val="3"/>
                <c:pt idx="0">
                  <c:v>12.5:1</c:v>
                </c:pt>
                <c:pt idx="1">
                  <c:v>6.25:1</c:v>
                </c:pt>
                <c:pt idx="2">
                  <c:v>3.25:1</c:v>
                </c:pt>
              </c:strCache>
            </c:strRef>
          </c:cat>
          <c:val>
            <c:numRef>
              <c:f>'sheet 4'!$B$229:$D$229</c:f>
              <c:numCache>
                <c:formatCode>General</c:formatCode>
                <c:ptCount val="3"/>
                <c:pt idx="0">
                  <c:v>24.62749532941044</c:v>
                </c:pt>
                <c:pt idx="1">
                  <c:v>17.761336453653222</c:v>
                </c:pt>
                <c:pt idx="2">
                  <c:v>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'sheet 4'!$A$230</c:f>
              <c:strCache>
                <c:ptCount val="1"/>
                <c:pt idx="0">
                  <c:v>PBMC</c:v>
                </c:pt>
              </c:strCache>
            </c:strRef>
          </c:tx>
          <c:spPr>
            <a:ln w="22225">
              <a:solidFill>
                <a:prstClr val="black"/>
              </a:solidFill>
              <a:prstDash val="lgDash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'sheet 4'!$E$230:$G$230</c:f>
                <c:numCache>
                  <c:formatCode>General</c:formatCode>
                  <c:ptCount val="3"/>
                  <c:pt idx="0">
                    <c:v>0.7</c:v>
                  </c:pt>
                  <c:pt idx="1">
                    <c:v>0.7</c:v>
                  </c:pt>
                  <c:pt idx="2">
                    <c:v>0.2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'sheet 4'!$B$226:$D$226</c:f>
              <c:strCache>
                <c:ptCount val="3"/>
                <c:pt idx="0">
                  <c:v>12.5:1</c:v>
                </c:pt>
                <c:pt idx="1">
                  <c:v>6.25:1</c:v>
                </c:pt>
                <c:pt idx="2">
                  <c:v>3.25:1</c:v>
                </c:pt>
              </c:strCache>
            </c:strRef>
          </c:cat>
          <c:val>
            <c:numRef>
              <c:f>'sheet 4'!$B$230:$D$230</c:f>
              <c:numCache>
                <c:formatCode>General</c:formatCode>
                <c:ptCount val="3"/>
                <c:pt idx="0">
                  <c:v>3.0116861936758208</c:v>
                </c:pt>
                <c:pt idx="1">
                  <c:v>0.5</c:v>
                </c:pt>
                <c:pt idx="2">
                  <c:v>0.1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'sheet 4'!$A$231</c:f>
              <c:strCache>
                <c:ptCount val="1"/>
                <c:pt idx="0">
                  <c:v>MDSC</c:v>
                </c:pt>
              </c:strCache>
            </c:strRef>
          </c:tx>
          <c:spPr>
            <a:ln w="22225" cap="flat">
              <a:solidFill>
                <a:prstClr val="black"/>
              </a:solidFill>
              <a:prstDash val="lgDashDotDot"/>
              <a:round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'sheet 4'!$E$231:$G$231</c:f>
                <c:numCache>
                  <c:formatCode>General</c:formatCode>
                  <c:ptCount val="3"/>
                  <c:pt idx="0">
                    <c:v>0.188</c:v>
                  </c:pt>
                  <c:pt idx="1">
                    <c:v>0.25648013357763999</c:v>
                  </c:pt>
                  <c:pt idx="2">
                    <c:v>0.1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'sheet 4'!$B$226:$D$226</c:f>
              <c:strCache>
                <c:ptCount val="3"/>
                <c:pt idx="0">
                  <c:v>12.5:1</c:v>
                </c:pt>
                <c:pt idx="1">
                  <c:v>6.25:1</c:v>
                </c:pt>
                <c:pt idx="2">
                  <c:v>3.25:1</c:v>
                </c:pt>
              </c:strCache>
            </c:strRef>
          </c:cat>
          <c:val>
            <c:numRef>
              <c:f>'sheet 4'!$B$231:$D$231</c:f>
              <c:numCache>
                <c:formatCode>General</c:formatCode>
                <c:ptCount val="3"/>
                <c:pt idx="0">
                  <c:v>0.5</c:v>
                </c:pt>
                <c:pt idx="1">
                  <c:v>0.2</c:v>
                </c:pt>
                <c:pt idx="2">
                  <c:v>0.2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24730408"/>
        <c:axId val="324735504"/>
      </c:lineChart>
      <c:catAx>
        <c:axId val="324730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0"/>
            </a:pPr>
            <a:endParaRPr lang="en-US"/>
          </a:p>
        </c:txPr>
        <c:crossAx val="324735504"/>
        <c:crosses val="autoZero"/>
        <c:auto val="1"/>
        <c:lblAlgn val="ctr"/>
        <c:lblOffset val="100"/>
        <c:noMultiLvlLbl val="0"/>
      </c:catAx>
      <c:valAx>
        <c:axId val="324735504"/>
        <c:scaling>
          <c:orientation val="minMax"/>
          <c:max val="5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Arial" panose="020B0604020202020204" pitchFamily="34" charset="0"/>
                    <a:ea typeface="Arial"/>
                    <a:cs typeface="Arial" panose="020B0604020202020204" pitchFamily="34" charset="0"/>
                  </a:defRPr>
                </a:pPr>
                <a:r>
                  <a:rPr lang="en-US" sz="12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Cytotoxicity</a:t>
                </a:r>
                <a:r>
                  <a:rPr lang="en-US" sz="1200" b="0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sz="12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%Lysis)</a:t>
                </a:r>
                <a:endParaRPr lang="en-US" sz="1200" b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0.153793990980000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0"/>
            </a:pPr>
            <a:endParaRPr lang="en-US"/>
          </a:p>
        </c:txPr>
        <c:crossAx val="324730408"/>
        <c:crosses val="autoZero"/>
        <c:crossBetween val="between"/>
        <c:majorUnit val="10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50546387181054397"/>
          <c:y val="4.4946571205369303E-2"/>
          <c:w val="0.49384520428097201"/>
          <c:h val="0.33218823527432101"/>
        </c:manualLayout>
      </c:layout>
      <c:overlay val="0"/>
      <c:txPr>
        <a:bodyPr/>
        <a:lstStyle/>
        <a:p>
          <a:pPr>
            <a:defRPr sz="1200" b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6550414074953"/>
          <c:y val="5.7291666666666699E-2"/>
          <c:w val="0.79949873560325502"/>
          <c:h val="0.76191806102362203"/>
        </c:manualLayout>
      </c:layout>
      <c:lineChart>
        <c:grouping val="standard"/>
        <c:varyColors val="0"/>
        <c:ser>
          <c:idx val="0"/>
          <c:order val="0"/>
          <c:spPr>
            <a:ln w="22225">
              <a:prstDash val="sysDot"/>
              <a:headEnd type="oval"/>
              <a:tailEnd type="oval"/>
            </a:ln>
          </c:spPr>
          <c:marker>
            <c:symbol val="none"/>
          </c:marker>
          <c:dPt>
            <c:idx val="1"/>
            <c:bubble3D val="0"/>
            <c:spPr>
              <a:ln w="22225">
                <a:solidFill>
                  <a:schemeClr val="tx1"/>
                </a:solidFill>
                <a:prstDash val="sysDot"/>
                <a:headEnd type="oval"/>
                <a:tailEnd type="oval"/>
              </a:ln>
            </c:spPr>
          </c:dPt>
          <c:cat>
            <c:strRef>
              <c:f>Sheet1!$E$4:$F$4</c:f>
              <c:strCache>
                <c:ptCount val="2"/>
                <c:pt idx="0">
                  <c:v>MDSC</c:v>
                </c:pt>
                <c:pt idx="1">
                  <c:v>MDSC+ NIL</c:v>
                </c:pt>
              </c:strCache>
            </c:strRef>
          </c:cat>
          <c:val>
            <c:numRef>
              <c:f>Sheet1!$E$5:$F$5</c:f>
              <c:numCache>
                <c:formatCode>General</c:formatCode>
                <c:ptCount val="2"/>
                <c:pt idx="0">
                  <c:v>16.899999999999999</c:v>
                </c:pt>
                <c:pt idx="1">
                  <c:v>9.9</c:v>
                </c:pt>
              </c:numCache>
            </c:numRef>
          </c:val>
          <c:smooth val="0"/>
        </c:ser>
        <c:ser>
          <c:idx val="1"/>
          <c:order val="1"/>
          <c:spPr>
            <a:ln w="22225">
              <a:solidFill>
                <a:schemeClr val="tx1"/>
              </a:solidFill>
              <a:prstDash val="dash"/>
              <a:headEnd type="oval"/>
              <a:tailEnd type="oval"/>
            </a:ln>
          </c:spPr>
          <c:marker>
            <c:symbol val="none"/>
          </c:marker>
          <c:cat>
            <c:strRef>
              <c:f>Sheet1!$E$4:$F$4</c:f>
              <c:strCache>
                <c:ptCount val="2"/>
                <c:pt idx="0">
                  <c:v>MDSC</c:v>
                </c:pt>
                <c:pt idx="1">
                  <c:v>MDSC+ NIL</c:v>
                </c:pt>
              </c:strCache>
            </c:strRef>
          </c:cat>
          <c:val>
            <c:numRef>
              <c:f>Sheet1!$E$6:$F$6</c:f>
              <c:numCache>
                <c:formatCode>General</c:formatCode>
                <c:ptCount val="2"/>
                <c:pt idx="0">
                  <c:v>3.8</c:v>
                </c:pt>
                <c:pt idx="1">
                  <c:v>2.5</c:v>
                </c:pt>
              </c:numCache>
            </c:numRef>
          </c:val>
          <c:smooth val="0"/>
        </c:ser>
        <c:ser>
          <c:idx val="2"/>
          <c:order val="2"/>
          <c:spPr>
            <a:ln w="22225">
              <a:solidFill>
                <a:schemeClr val="tx1"/>
              </a:solidFill>
              <a:prstDash val="lgDashDotDot"/>
              <a:headEnd type="oval"/>
              <a:tailEnd type="oval"/>
            </a:ln>
          </c:spPr>
          <c:marker>
            <c:symbol val="none"/>
          </c:marker>
          <c:cat>
            <c:strRef>
              <c:f>Sheet1!$E$4:$F$4</c:f>
              <c:strCache>
                <c:ptCount val="2"/>
                <c:pt idx="0">
                  <c:v>MDSC</c:v>
                </c:pt>
                <c:pt idx="1">
                  <c:v>MDSC+ NIL</c:v>
                </c:pt>
              </c:strCache>
            </c:strRef>
          </c:cat>
          <c:val>
            <c:numRef>
              <c:f>Sheet1!$E$7:$F$7</c:f>
              <c:numCache>
                <c:formatCode>General</c:formatCode>
                <c:ptCount val="2"/>
                <c:pt idx="0">
                  <c:v>3.4</c:v>
                </c:pt>
                <c:pt idx="1">
                  <c:v>0.97</c:v>
                </c:pt>
              </c:numCache>
            </c:numRef>
          </c:val>
          <c:smooth val="0"/>
        </c:ser>
        <c:ser>
          <c:idx val="3"/>
          <c:order val="3"/>
          <c:spPr>
            <a:ln w="22225">
              <a:solidFill>
                <a:schemeClr val="tx1"/>
              </a:solidFill>
              <a:prstDash val="sysDash"/>
              <a:headEnd type="diamond"/>
              <a:tailEnd type="diamond"/>
            </a:ln>
          </c:spPr>
          <c:marker>
            <c:symbol val="none"/>
          </c:marker>
          <c:cat>
            <c:strRef>
              <c:f>Sheet1!$E$4:$F$4</c:f>
              <c:strCache>
                <c:ptCount val="2"/>
                <c:pt idx="0">
                  <c:v>MDSC</c:v>
                </c:pt>
                <c:pt idx="1">
                  <c:v>MDSC+ NIL</c:v>
                </c:pt>
              </c:strCache>
            </c:strRef>
          </c:cat>
          <c:val>
            <c:numRef>
              <c:f>Sheet1!$E$8:$F$8</c:f>
              <c:numCache>
                <c:formatCode>General</c:formatCode>
                <c:ptCount val="2"/>
                <c:pt idx="0">
                  <c:v>7.8</c:v>
                </c:pt>
                <c:pt idx="1">
                  <c:v>3.18</c:v>
                </c:pt>
              </c:numCache>
            </c:numRef>
          </c:val>
          <c:smooth val="0"/>
        </c:ser>
        <c:ser>
          <c:idx val="4"/>
          <c:order val="4"/>
          <c:spPr>
            <a:ln w="22225" cap="sq">
              <a:solidFill>
                <a:schemeClr val="tx1"/>
              </a:solidFill>
              <a:headEnd type="diamond"/>
              <a:tailEnd type="diamond"/>
            </a:ln>
          </c:spPr>
          <c:marker>
            <c:symbol val="none"/>
          </c:marker>
          <c:cat>
            <c:strRef>
              <c:f>Sheet1!$E$4:$F$4</c:f>
              <c:strCache>
                <c:ptCount val="2"/>
                <c:pt idx="0">
                  <c:v>MDSC</c:v>
                </c:pt>
                <c:pt idx="1">
                  <c:v>MDSC+ NIL</c:v>
                </c:pt>
              </c:strCache>
            </c:strRef>
          </c:cat>
          <c:val>
            <c:numRef>
              <c:f>Sheet1!$E$9:$F$9</c:f>
              <c:numCache>
                <c:formatCode>General</c:formatCode>
                <c:ptCount val="2"/>
                <c:pt idx="0">
                  <c:v>23</c:v>
                </c:pt>
                <c:pt idx="1">
                  <c:v>3.2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17604648"/>
        <c:axId val="317604256"/>
      </c:lineChart>
      <c:catAx>
        <c:axId val="3176046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0"/>
            </a:pPr>
            <a:endParaRPr lang="en-US"/>
          </a:p>
        </c:txPr>
        <c:crossAx val="317604256"/>
        <c:crosses val="autoZero"/>
        <c:auto val="1"/>
        <c:lblAlgn val="ctr"/>
        <c:lblOffset val="100"/>
        <c:noMultiLvlLbl val="0"/>
      </c:catAx>
      <c:valAx>
        <c:axId val="31760425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 b="0">
                    <a:latin typeface="Arial"/>
                    <a:cs typeface="Arial"/>
                  </a:defRPr>
                </a:pPr>
                <a:r>
                  <a:rPr lang="en-US" sz="1200" b="0" dirty="0">
                    <a:latin typeface="Arial"/>
                    <a:cs typeface="Arial"/>
                  </a:rPr>
                  <a:t>Nitrite </a:t>
                </a:r>
                <a:r>
                  <a:rPr lang="en-US" sz="1200" b="0" dirty="0" smtClean="0">
                    <a:latin typeface="Arial"/>
                    <a:cs typeface="Arial"/>
                  </a:rPr>
                  <a:t>(</a:t>
                </a:r>
                <a:r>
                  <a:rPr lang="en-US" b="0" i="0" dirty="0" err="1" smtClean="0">
                    <a:latin typeface="Arial"/>
                    <a:ea typeface="Lucida Grande"/>
                    <a:cs typeface="Arial"/>
                  </a:rPr>
                  <a:t>μ</a:t>
                </a:r>
                <a:r>
                  <a:rPr lang="en-US" sz="1200" b="0" dirty="0" err="1" smtClean="0">
                    <a:latin typeface="Arial"/>
                    <a:cs typeface="Arial"/>
                  </a:rPr>
                  <a:t>M</a:t>
                </a:r>
                <a:r>
                  <a:rPr lang="en-US" sz="1200" b="0" dirty="0">
                    <a:latin typeface="Arial"/>
                    <a:cs typeface="Arial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0"/>
              <c:y val="0.263245813463457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0"/>
            </a:pPr>
            <a:endParaRPr lang="en-US"/>
          </a:p>
        </c:txPr>
        <c:crossAx val="317604648"/>
        <c:crosses val="autoZero"/>
        <c:crossBetween val="between"/>
      </c:valAx>
      <c:spPr>
        <a:noFill/>
        <a:ln w="9525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585168202333099"/>
          <c:y val="5.3921568627450997E-2"/>
          <c:w val="0.78743698537701401"/>
          <c:h val="0.7130295661571719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Sheet2!$S$27:$S$33</c:f>
                <c:numCache>
                  <c:formatCode>General</c:formatCode>
                  <c:ptCount val="7"/>
                  <c:pt idx="0">
                    <c:v>0.341058372564773</c:v>
                  </c:pt>
                  <c:pt idx="1">
                    <c:v>0</c:v>
                  </c:pt>
                  <c:pt idx="2">
                    <c:v>1.707938424786001</c:v>
                  </c:pt>
                  <c:pt idx="3">
                    <c:v>0.44918841045923003</c:v>
                  </c:pt>
                  <c:pt idx="4">
                    <c:v>0.699348007156122</c:v>
                  </c:pt>
                  <c:pt idx="5">
                    <c:v>0.50635391593049595</c:v>
                  </c:pt>
                  <c:pt idx="6">
                    <c:v>2.9273619756443452</c:v>
                  </c:pt>
                </c:numCache>
              </c:numRef>
            </c:plus>
          </c:errBars>
          <c:cat>
            <c:strRef>
              <c:f>Sheet2!$B$27:$B$33</c:f>
              <c:strCache>
                <c:ptCount val="7"/>
                <c:pt idx="0">
                  <c:v>NK-1</c:v>
                </c:pt>
                <c:pt idx="1">
                  <c:v>NK-2</c:v>
                </c:pt>
                <c:pt idx="2">
                  <c:v>T</c:v>
                </c:pt>
                <c:pt idx="3">
                  <c:v>MDSC-1</c:v>
                </c:pt>
                <c:pt idx="4">
                  <c:v>MDSC-2</c:v>
                </c:pt>
                <c:pt idx="5">
                  <c:v>MDSC-3</c:v>
                </c:pt>
                <c:pt idx="6">
                  <c:v>MDSC-6</c:v>
                </c:pt>
              </c:strCache>
            </c:strRef>
          </c:cat>
          <c:val>
            <c:numRef>
              <c:f>Sheet2!$R$27:$R$33</c:f>
              <c:numCache>
                <c:formatCode>0.0</c:formatCode>
                <c:ptCount val="7"/>
                <c:pt idx="0">
                  <c:v>1.040783299648971</c:v>
                </c:pt>
                <c:pt idx="1">
                  <c:v>0.23871040097760399</c:v>
                </c:pt>
                <c:pt idx="2">
                  <c:v>1.8499268001563169</c:v>
                </c:pt>
                <c:pt idx="3">
                  <c:v>8.9045470104629096</c:v>
                </c:pt>
                <c:pt idx="4">
                  <c:v>10.09551707292446</c:v>
                </c:pt>
                <c:pt idx="5">
                  <c:v>42.323953371833532</c:v>
                </c:pt>
                <c:pt idx="6">
                  <c:v>12.10959522202902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1298808"/>
        <c:axId val="321298024"/>
      </c:barChart>
      <c:catAx>
        <c:axId val="3212988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21298024"/>
        <c:crosses val="autoZero"/>
        <c:auto val="1"/>
        <c:lblAlgn val="ctr"/>
        <c:lblOffset val="100"/>
        <c:noMultiLvlLbl val="0"/>
      </c:catAx>
      <c:valAx>
        <c:axId val="321298024"/>
        <c:scaling>
          <c:orientation val="minMax"/>
          <c:max val="5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NOS2</a:t>
                </a:r>
                <a:r>
                  <a:rPr lang="en-US" sz="1200" b="0" i="0" baseline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Relative Gene Exp.</a:t>
                </a:r>
                <a:r>
                  <a:rPr lang="en-US" sz="1200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12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321298808"/>
        <c:crosses val="autoZero"/>
        <c:crossBetween val="between"/>
        <c:majorUnit val="10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>
          <a:solidFill>
            <a:srgbClr val="FF0000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621471973537601"/>
          <c:y val="3.38893047700023E-2"/>
          <c:w val="0.81255138484401801"/>
          <c:h val="0.79131547817086201"/>
        </c:manualLayout>
      </c:layout>
      <c:lineChart>
        <c:grouping val="standard"/>
        <c:varyColors val="0"/>
        <c:ser>
          <c:idx val="0"/>
          <c:order val="0"/>
          <c:tx>
            <c:strRef>
              <c:f>'sheet 4'!$A$196</c:f>
              <c:strCache>
                <c:ptCount val="1"/>
                <c:pt idx="0">
                  <c:v>NK</c:v>
                </c:pt>
              </c:strCache>
            </c:strRef>
          </c:tx>
          <c:spPr>
            <a:ln w="22225">
              <a:solidFill>
                <a:sysClr val="windowText" lastClr="000000"/>
              </a:solidFill>
              <a:prstDash val="solid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'sheet 4'!$B$195:$D$195</c:f>
              <c:strCache>
                <c:ptCount val="3"/>
                <c:pt idx="0">
                  <c:v>12.5:1</c:v>
                </c:pt>
                <c:pt idx="1">
                  <c:v>6.25:1</c:v>
                </c:pt>
                <c:pt idx="2">
                  <c:v>3.25:1</c:v>
                </c:pt>
              </c:strCache>
            </c:strRef>
          </c:cat>
          <c:val>
            <c:numRef>
              <c:f>'sheet 4'!$B$196:$D$196</c:f>
              <c:numCache>
                <c:formatCode>General</c:formatCode>
                <c:ptCount val="3"/>
                <c:pt idx="0">
                  <c:v>22.15063341993562</c:v>
                </c:pt>
                <c:pt idx="1">
                  <c:v>19.97880074129197</c:v>
                </c:pt>
                <c:pt idx="2">
                  <c:v>10.506797336314509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'sheet 4'!$A$197</c:f>
              <c:strCache>
                <c:ptCount val="1"/>
                <c:pt idx="0">
                  <c:v>NK+MDSC</c:v>
                </c:pt>
              </c:strCache>
            </c:strRef>
          </c:tx>
          <c:spPr>
            <a:ln w="22225">
              <a:solidFill>
                <a:sysClr val="windowText" lastClr="000000"/>
              </a:solidFill>
              <a:prstDash val="dash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'sheet 4'!$E$197:$G$197</c:f>
                <c:numCache>
                  <c:formatCode>General</c:formatCode>
                  <c:ptCount val="3"/>
                  <c:pt idx="0">
                    <c:v>2.4</c:v>
                  </c:pt>
                  <c:pt idx="1">
                    <c:v>0.47</c:v>
                  </c:pt>
                  <c:pt idx="2">
                    <c:v>0.45771730904791902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'sheet 4'!$B$195:$D$195</c:f>
              <c:strCache>
                <c:ptCount val="3"/>
                <c:pt idx="0">
                  <c:v>12.5:1</c:v>
                </c:pt>
                <c:pt idx="1">
                  <c:v>6.25:1</c:v>
                </c:pt>
                <c:pt idx="2">
                  <c:v>3.25:1</c:v>
                </c:pt>
              </c:strCache>
            </c:strRef>
          </c:cat>
          <c:val>
            <c:numRef>
              <c:f>'sheet 4'!$B$197:$D$197</c:f>
              <c:numCache>
                <c:formatCode>General</c:formatCode>
                <c:ptCount val="3"/>
                <c:pt idx="0">
                  <c:v>9.5769765682710926</c:v>
                </c:pt>
                <c:pt idx="1">
                  <c:v>9.0627513063668026</c:v>
                </c:pt>
                <c:pt idx="2">
                  <c:v>1.3641054533524231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'sheet 4'!$A$198</c:f>
              <c:strCache>
                <c:ptCount val="1"/>
                <c:pt idx="0">
                  <c:v>NK+MDSC+NIL</c:v>
                </c:pt>
              </c:strCache>
            </c:strRef>
          </c:tx>
          <c:spPr>
            <a:ln w="22225">
              <a:solidFill>
                <a:sysClr val="windowText" lastClr="000000"/>
              </a:solidFill>
              <a:prstDash val="lgDash"/>
            </a:ln>
          </c:spPr>
          <c:marker>
            <c:symbol val="none"/>
          </c:marker>
          <c:dPt>
            <c:idx val="0"/>
            <c:bubble3D val="0"/>
          </c:dPt>
          <c:errBars>
            <c:errDir val="y"/>
            <c:errBarType val="both"/>
            <c:errValType val="cust"/>
            <c:noEndCap val="0"/>
            <c:plus>
              <c:numRef>
                <c:f>'sheet 4'!$E$198:$G$198</c:f>
                <c:numCache>
                  <c:formatCode>General</c:formatCode>
                  <c:ptCount val="3"/>
                  <c:pt idx="0">
                    <c:v>2</c:v>
                  </c:pt>
                  <c:pt idx="1">
                    <c:v>1</c:v>
                  </c:pt>
                  <c:pt idx="2">
                    <c:v>0.95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'sheet 4'!$B$195:$D$195</c:f>
              <c:strCache>
                <c:ptCount val="3"/>
                <c:pt idx="0">
                  <c:v>12.5:1</c:v>
                </c:pt>
                <c:pt idx="1">
                  <c:v>6.25:1</c:v>
                </c:pt>
                <c:pt idx="2">
                  <c:v>3.25:1</c:v>
                </c:pt>
              </c:strCache>
            </c:strRef>
          </c:cat>
          <c:val>
            <c:numRef>
              <c:f>'sheet 4'!$B$198:$D$198</c:f>
              <c:numCache>
                <c:formatCode>General</c:formatCode>
                <c:ptCount val="3"/>
                <c:pt idx="0">
                  <c:v>16.84201982280748</c:v>
                </c:pt>
                <c:pt idx="1">
                  <c:v>12.980862689782141</c:v>
                </c:pt>
                <c:pt idx="2">
                  <c:v>2.4690861196011982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'sheet 4'!$A$199</c:f>
              <c:strCache>
                <c:ptCount val="1"/>
                <c:pt idx="0">
                  <c:v>MDSC</c:v>
                </c:pt>
              </c:strCache>
            </c:strRef>
          </c:tx>
          <c:spPr>
            <a:ln w="22225">
              <a:solidFill>
                <a:sysClr val="windowText" lastClr="000000"/>
              </a:solidFill>
              <a:prstDash val="lgDashDotDot"/>
            </a:ln>
          </c:spPr>
          <c:marker>
            <c:symbol val="none"/>
          </c:marker>
          <c:cat>
            <c:strRef>
              <c:f>'sheet 4'!$B$195:$D$195</c:f>
              <c:strCache>
                <c:ptCount val="3"/>
                <c:pt idx="0">
                  <c:v>12.5:1</c:v>
                </c:pt>
                <c:pt idx="1">
                  <c:v>6.25:1</c:v>
                </c:pt>
                <c:pt idx="2">
                  <c:v>3.25:1</c:v>
                </c:pt>
              </c:strCache>
            </c:strRef>
          </c:cat>
          <c:val>
            <c:numRef>
              <c:f>'sheet 4'!$B$199:$D$199</c:f>
              <c:numCache>
                <c:formatCode>General</c:formatCode>
                <c:ptCount val="3"/>
                <c:pt idx="0">
                  <c:v>9.0444713792955198E-2</c:v>
                </c:pt>
                <c:pt idx="1">
                  <c:v>-0.29500255441518197</c:v>
                </c:pt>
                <c:pt idx="2">
                  <c:v>-0.49915114293879798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'sheet 4'!$A$200</c:f>
              <c:strCache>
                <c:ptCount val="1"/>
                <c:pt idx="0">
                  <c:v>NK+PBMC</c:v>
                </c:pt>
              </c:strCache>
            </c:strRef>
          </c:tx>
          <c:spPr>
            <a:ln w="22225">
              <a:solidFill>
                <a:sysClr val="windowText" lastClr="000000"/>
              </a:solidFill>
              <a:prstDash val="sysDot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'sheet 4'!$B$195:$D$195</c:f>
              <c:strCache>
                <c:ptCount val="3"/>
                <c:pt idx="0">
                  <c:v>12.5:1</c:v>
                </c:pt>
                <c:pt idx="1">
                  <c:v>6.25:1</c:v>
                </c:pt>
                <c:pt idx="2">
                  <c:v>3.25:1</c:v>
                </c:pt>
              </c:strCache>
            </c:strRef>
          </c:cat>
          <c:val>
            <c:numRef>
              <c:f>'sheet 4'!$B$200:$D$200</c:f>
              <c:numCache>
                <c:formatCode>General</c:formatCode>
                <c:ptCount val="3"/>
                <c:pt idx="0">
                  <c:v>24.62749532941044</c:v>
                </c:pt>
                <c:pt idx="1">
                  <c:v>17.761336453653222</c:v>
                </c:pt>
                <c:pt idx="2">
                  <c:v>9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'sheet 4'!$A$201</c:f>
              <c:strCache>
                <c:ptCount val="1"/>
                <c:pt idx="0">
                  <c:v>PBMC</c:v>
                </c:pt>
              </c:strCache>
            </c:strRef>
          </c:tx>
          <c:spPr>
            <a:ln w="22225"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'sheet 4'!$E$199:$G$199</c:f>
                <c:numCache>
                  <c:formatCode>General</c:formatCode>
                  <c:ptCount val="3"/>
                  <c:pt idx="0">
                    <c:v>0.188</c:v>
                  </c:pt>
                  <c:pt idx="1">
                    <c:v>0.25648013357763999</c:v>
                  </c:pt>
                  <c:pt idx="2">
                    <c:v>0.1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'sheet 4'!$B$195:$D$195</c:f>
              <c:strCache>
                <c:ptCount val="3"/>
                <c:pt idx="0">
                  <c:v>12.5:1</c:v>
                </c:pt>
                <c:pt idx="1">
                  <c:v>6.25:1</c:v>
                </c:pt>
                <c:pt idx="2">
                  <c:v>3.25:1</c:v>
                </c:pt>
              </c:strCache>
            </c:strRef>
          </c:cat>
          <c:val>
            <c:numRef>
              <c:f>'sheet 4'!$B$201:$D$201</c:f>
              <c:numCache>
                <c:formatCode>General</c:formatCode>
                <c:ptCount val="3"/>
                <c:pt idx="0">
                  <c:v>3.0116861936758199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21296456"/>
        <c:axId val="321297632"/>
      </c:lineChart>
      <c:catAx>
        <c:axId val="3212964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sz="1200" b="0" i="0" baseline="0" dirty="0" smtClean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Effector : Target </a:t>
                </a:r>
                <a:endParaRPr lang="en-US" sz="1200" b="0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321297632"/>
        <c:crosses val="autoZero"/>
        <c:auto val="1"/>
        <c:lblAlgn val="ctr"/>
        <c:lblOffset val="100"/>
        <c:noMultiLvlLbl val="0"/>
      </c:catAx>
      <c:valAx>
        <c:axId val="321297632"/>
        <c:scaling>
          <c:orientation val="minMax"/>
          <c:max val="35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200" b="0"/>
                </a:pPr>
                <a:r>
                  <a:rPr lang="en-US" sz="12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Cytotoxicity</a:t>
                </a:r>
                <a:r>
                  <a:rPr lang="en-US" sz="1200" b="0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(%</a:t>
                </a:r>
                <a:r>
                  <a:rPr lang="en-US" sz="12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r>
                  <a:rPr lang="en-US" sz="1200" b="0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ysis)</a:t>
                </a:r>
                <a:endParaRPr lang="en-US" sz="1200" b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0.126180640272079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321296456"/>
        <c:crosses val="autoZero"/>
        <c:crossBetween val="between"/>
        <c:majorUnit val="5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43675559390692598"/>
          <c:y val="5.82503111406848E-3"/>
          <c:w val="0.55458868155179197"/>
          <c:h val="0.35195171466242797"/>
        </c:manualLayout>
      </c:layout>
      <c:overlay val="0"/>
      <c:txPr>
        <a:bodyPr/>
        <a:lstStyle/>
        <a:p>
          <a:pPr>
            <a:defRPr sz="1200" b="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Sheet2!$J$4:$J$7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0.28618518683730498</c:v>
                  </c:pt>
                  <c:pt idx="2">
                    <c:v>0.44027429727600298</c:v>
                  </c:pt>
                  <c:pt idx="3">
                    <c:v>0.437092591926659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Sheet2!$C$4:$C$7</c:f>
              <c:strCache>
                <c:ptCount val="4"/>
                <c:pt idx="0">
                  <c:v>NK</c:v>
                </c:pt>
                <c:pt idx="1">
                  <c:v>NK FCR </c:v>
                </c:pt>
                <c:pt idx="2">
                  <c:v>NK+MDSC</c:v>
                </c:pt>
                <c:pt idx="3">
                  <c:v>NK+MDSC +NIL</c:v>
                </c:pt>
              </c:strCache>
            </c:strRef>
          </c:cat>
          <c:val>
            <c:numRef>
              <c:f>Sheet2!$I$4:$I$7</c:f>
              <c:numCache>
                <c:formatCode>General</c:formatCode>
                <c:ptCount val="4"/>
                <c:pt idx="0">
                  <c:v>1</c:v>
                </c:pt>
                <c:pt idx="1">
                  <c:v>3.709451279432026</c:v>
                </c:pt>
                <c:pt idx="2">
                  <c:v>2.3497129970732682</c:v>
                </c:pt>
                <c:pt idx="3">
                  <c:v>4.0282981416939574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1296848"/>
        <c:axId val="212442192"/>
      </c:barChart>
      <c:catAx>
        <c:axId val="321296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2442192"/>
        <c:crosses val="autoZero"/>
        <c:auto val="1"/>
        <c:lblAlgn val="ctr"/>
        <c:lblOffset val="100"/>
        <c:noMultiLvlLbl val="0"/>
      </c:catAx>
      <c:valAx>
        <c:axId val="2124421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Fold change p-Erk expression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321296848"/>
        <c:crosses val="autoZero"/>
        <c:crossBetween val="between"/>
        <c:majorUnit val="1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8831241985163"/>
          <c:y val="5.7242954665877997E-2"/>
          <c:w val="0.72931183259626797"/>
          <c:h val="0.8246360270107080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'[Chart in Microsoft PowerPoint]Sheet4'!$E$98:$E$99</c:f>
                <c:numCache>
                  <c:formatCode>General</c:formatCode>
                  <c:ptCount val="2"/>
                  <c:pt idx="0">
                    <c:v>132</c:v>
                  </c:pt>
                  <c:pt idx="1">
                    <c:v>32.5</c:v>
                  </c:pt>
                </c:numCache>
              </c:numRef>
            </c:plus>
            <c:minus>
              <c:numRef>
                <c:f>'[Chart in Microsoft PowerPoint]Sheet4'!$E$98:$E$99</c:f>
                <c:numCache>
                  <c:formatCode>General</c:formatCode>
                  <c:ptCount val="2"/>
                  <c:pt idx="0">
                    <c:v>132</c:v>
                  </c:pt>
                  <c:pt idx="1">
                    <c:v>32.5</c:v>
                  </c:pt>
                </c:numCache>
              </c:numRef>
            </c:minus>
          </c:errBars>
          <c:cat>
            <c:strRef>
              <c:f>'[Chart in Microsoft PowerPoint]Sheet4'!$C$98:$C$99</c:f>
              <c:strCache>
                <c:ptCount val="2"/>
                <c:pt idx="0">
                  <c:v>FcR+DMSO</c:v>
                </c:pt>
                <c:pt idx="1">
                  <c:v>FcR+SNAP</c:v>
                </c:pt>
              </c:strCache>
            </c:strRef>
          </c:cat>
          <c:val>
            <c:numRef>
              <c:f>'[Chart in Microsoft PowerPoint]Sheet4'!$D$98:$D$99</c:f>
              <c:numCache>
                <c:formatCode>General</c:formatCode>
                <c:ptCount val="2"/>
                <c:pt idx="0">
                  <c:v>2593</c:v>
                </c:pt>
                <c:pt idx="1">
                  <c:v>558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178376"/>
        <c:axId val="207872504"/>
      </c:barChart>
      <c:catAx>
        <c:axId val="2101783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07872504"/>
        <c:crosses val="autoZero"/>
        <c:auto val="1"/>
        <c:lblAlgn val="ctr"/>
        <c:lblOffset val="100"/>
        <c:noMultiLvlLbl val="0"/>
      </c:catAx>
      <c:valAx>
        <c:axId val="20787250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200" b="0" i="0" baseline="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IFN</a:t>
                </a:r>
                <a:r>
                  <a:rPr lang="el-GR" sz="1200" b="0" i="0" baseline="0" dirty="0" smtClean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n-US" sz="1200" b="0" i="0" baseline="0" dirty="0" smtClean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sz="1200" b="0" i="0" baseline="0" dirty="0" err="1" smtClean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pg</a:t>
                </a:r>
                <a:r>
                  <a:rPr lang="en-US" sz="1200" b="0" i="0" baseline="0" dirty="0" smtClean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/ml</a:t>
                </a:r>
                <a:r>
                  <a:rPr lang="en-US" sz="1200" b="0" i="0" baseline="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n-US" sz="1200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3.8051750380517502E-3"/>
              <c:y val="0.20792168804603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01783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138894907624701"/>
          <c:y val="5.1400554097404502E-2"/>
          <c:w val="0.75231875594297004"/>
          <c:h val="0.69493814111644703"/>
        </c:manualLayout>
      </c:layout>
      <c:lineChart>
        <c:grouping val="standard"/>
        <c:varyColors val="0"/>
        <c:ser>
          <c:idx val="0"/>
          <c:order val="0"/>
          <c:tx>
            <c:strRef>
              <c:f>Control!$A$103</c:f>
              <c:strCache>
                <c:ptCount val="1"/>
                <c:pt idx="0">
                  <c:v>Control</c:v>
                </c:pt>
              </c:strCache>
            </c:strRef>
          </c:tx>
          <c:spPr>
            <a:ln w="22225">
              <a:solidFill>
                <a:schemeClr val="tx1"/>
              </a:solidFill>
              <a:prstDash val="solid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Control!$F$103:$H$103</c:f>
                <c:numCache>
                  <c:formatCode>General</c:formatCode>
                  <c:ptCount val="3"/>
                  <c:pt idx="0">
                    <c:v>0.70047978212531004</c:v>
                  </c:pt>
                  <c:pt idx="1">
                    <c:v>0.32500000000000001</c:v>
                  </c:pt>
                  <c:pt idx="2">
                    <c:v>0.42499999999999999</c:v>
                  </c:pt>
                </c:numCache>
              </c:numRef>
            </c:plus>
            <c:minus>
              <c:numRef>
                <c:f>Control!$F$103:$H$103</c:f>
                <c:numCache>
                  <c:formatCode>General</c:formatCode>
                  <c:ptCount val="3"/>
                  <c:pt idx="0">
                    <c:v>0.70047978212531004</c:v>
                  </c:pt>
                  <c:pt idx="1">
                    <c:v>0.32500000000000001</c:v>
                  </c:pt>
                  <c:pt idx="2">
                    <c:v>0.42499999999999999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Control!$B$102:$D$102</c:f>
              <c:strCache>
                <c:ptCount val="3"/>
                <c:pt idx="0">
                  <c:v>25:1</c:v>
                </c:pt>
                <c:pt idx="1">
                  <c:v>12.5:1</c:v>
                </c:pt>
                <c:pt idx="2">
                  <c:v>6.25:1</c:v>
                </c:pt>
              </c:strCache>
            </c:strRef>
          </c:cat>
          <c:val>
            <c:numRef>
              <c:f>Control!$B$103:$D$103</c:f>
              <c:numCache>
                <c:formatCode>General</c:formatCode>
                <c:ptCount val="3"/>
                <c:pt idx="0">
                  <c:v>12.90982819973433</c:v>
                </c:pt>
                <c:pt idx="1">
                  <c:v>8.2995645401370393</c:v>
                </c:pt>
                <c:pt idx="2">
                  <c:v>5.8571697336202604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Control!$A$104</c:f>
              <c:strCache>
                <c:ptCount val="1"/>
                <c:pt idx="0">
                  <c:v>IgG</c:v>
                </c:pt>
              </c:strCache>
            </c:strRef>
          </c:tx>
          <c:spPr>
            <a:ln w="22225">
              <a:solidFill>
                <a:schemeClr val="tx1"/>
              </a:solidFill>
              <a:prstDash val="sysDot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Control!$F$104:$H$104</c:f>
                <c:numCache>
                  <c:formatCode>General</c:formatCode>
                  <c:ptCount val="3"/>
                  <c:pt idx="0">
                    <c:v>0.726814399827869</c:v>
                  </c:pt>
                  <c:pt idx="1">
                    <c:v>0.71</c:v>
                  </c:pt>
                  <c:pt idx="2">
                    <c:v>0.73</c:v>
                  </c:pt>
                </c:numCache>
              </c:numRef>
            </c:plus>
            <c:minus>
              <c:numRef>
                <c:f>Control!$F$104:$H$104</c:f>
                <c:numCache>
                  <c:formatCode>General</c:formatCode>
                  <c:ptCount val="3"/>
                  <c:pt idx="0">
                    <c:v>0.726814399827869</c:v>
                  </c:pt>
                  <c:pt idx="1">
                    <c:v>0.71</c:v>
                  </c:pt>
                  <c:pt idx="2">
                    <c:v>0.73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Control!$B$102:$D$102</c:f>
              <c:strCache>
                <c:ptCount val="3"/>
                <c:pt idx="0">
                  <c:v>25:1</c:v>
                </c:pt>
                <c:pt idx="1">
                  <c:v>12.5:1</c:v>
                </c:pt>
                <c:pt idx="2">
                  <c:v>6.25:1</c:v>
                </c:pt>
              </c:strCache>
            </c:strRef>
          </c:cat>
          <c:val>
            <c:numRef>
              <c:f>Control!$B$104:$D$104</c:f>
              <c:numCache>
                <c:formatCode>General</c:formatCode>
                <c:ptCount val="3"/>
                <c:pt idx="0">
                  <c:v>4.214563381469759</c:v>
                </c:pt>
                <c:pt idx="1">
                  <c:v>3.3617937401637681</c:v>
                </c:pt>
                <c:pt idx="2">
                  <c:v>2.7426531253450528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Control!$A$105</c:f>
              <c:strCache>
                <c:ptCount val="1"/>
                <c:pt idx="0">
                  <c:v>Gr-1</c:v>
                </c:pt>
              </c:strCache>
            </c:strRef>
          </c:tx>
          <c:spPr>
            <a:ln w="22225">
              <a:solidFill>
                <a:schemeClr val="tx1"/>
              </a:solidFill>
              <a:prstDash val="dash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Control!$F$105:$H$105</c:f>
                <c:numCache>
                  <c:formatCode>General</c:formatCode>
                  <c:ptCount val="3"/>
                  <c:pt idx="0">
                    <c:v>1</c:v>
                  </c:pt>
                  <c:pt idx="1">
                    <c:v>0.82</c:v>
                  </c:pt>
                  <c:pt idx="2">
                    <c:v>0.65</c:v>
                  </c:pt>
                </c:numCache>
              </c:numRef>
            </c:plus>
            <c:minus>
              <c:numRef>
                <c:f>Control!$F$105:$H$105</c:f>
                <c:numCache>
                  <c:formatCode>General</c:formatCode>
                  <c:ptCount val="3"/>
                  <c:pt idx="0">
                    <c:v>1</c:v>
                  </c:pt>
                  <c:pt idx="1">
                    <c:v>0.82</c:v>
                  </c:pt>
                  <c:pt idx="2">
                    <c:v>0.65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Control!$B$102:$D$102</c:f>
              <c:strCache>
                <c:ptCount val="3"/>
                <c:pt idx="0">
                  <c:v>25:1</c:v>
                </c:pt>
                <c:pt idx="1">
                  <c:v>12.5:1</c:v>
                </c:pt>
                <c:pt idx="2">
                  <c:v>6.25:1</c:v>
                </c:pt>
              </c:strCache>
            </c:strRef>
          </c:cat>
          <c:val>
            <c:numRef>
              <c:f>Control!$B$105:$D$105</c:f>
              <c:numCache>
                <c:formatCode>General</c:formatCode>
                <c:ptCount val="3"/>
                <c:pt idx="0">
                  <c:v>7.0676808599064618</c:v>
                </c:pt>
                <c:pt idx="1">
                  <c:v>4.484729523458391</c:v>
                </c:pt>
                <c:pt idx="2">
                  <c:v>2.3037338467801138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20101648"/>
        <c:axId val="210504152"/>
      </c:lineChart>
      <c:catAx>
        <c:axId val="3201016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 dirty="0" smtClean="0"/>
                  <a:t>Effector : Target</a:t>
                </a:r>
                <a:endParaRPr lang="en-US" b="0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0504152"/>
        <c:crosses val="autoZero"/>
        <c:auto val="1"/>
        <c:lblAlgn val="ctr"/>
        <c:lblOffset val="100"/>
        <c:noMultiLvlLbl val="0"/>
      </c:catAx>
      <c:valAx>
        <c:axId val="210504152"/>
        <c:scaling>
          <c:orientation val="minMax"/>
          <c:max val="15"/>
        </c:scaling>
        <c:delete val="0"/>
        <c:axPos val="l"/>
        <c:title>
          <c:tx>
            <c:rich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b="0" dirty="0" smtClean="0"/>
                  <a:t>ADCC</a:t>
                </a:r>
                <a:r>
                  <a:rPr lang="en-US" b="0" baseline="0" dirty="0" smtClean="0"/>
                  <a:t> (%Lysis)</a:t>
                </a:r>
                <a:endParaRPr lang="en-US" b="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20101648"/>
        <c:crosses val="autoZero"/>
        <c:crossBetween val="between"/>
        <c:majorUnit val="5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56333796423499205"/>
          <c:y val="4.5768513795608704E-3"/>
          <c:w val="0.36444009303081498"/>
          <c:h val="0.35032173007322998"/>
        </c:manualLayout>
      </c:layout>
      <c:overlay val="0"/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732219891199"/>
          <c:y val="4.4596912521440803E-2"/>
          <c:w val="0.855267780108801"/>
          <c:h val="0.8571526586620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'Tumor Volume'!$Y$47</c:f>
              <c:strCache>
                <c:ptCount val="1"/>
                <c:pt idx="0">
                  <c:v>PBS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'Tumor Volume'!$AC$48:$AC$49</c:f>
                <c:numCache>
                  <c:formatCode>General</c:formatCode>
                  <c:ptCount val="2"/>
                  <c:pt idx="0">
                    <c:v>10.1</c:v>
                  </c:pt>
                  <c:pt idx="1">
                    <c:v>74.5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'Tumor Volume'!$X$48:$X$49</c:f>
              <c:strCache>
                <c:ptCount val="2"/>
                <c:pt idx="0">
                  <c:v>Day 7</c:v>
                </c:pt>
                <c:pt idx="1">
                  <c:v>Day 27</c:v>
                </c:pt>
              </c:strCache>
            </c:strRef>
          </c:cat>
          <c:val>
            <c:numRef>
              <c:f>'Tumor Volume'!$Y$48:$Y$49</c:f>
              <c:numCache>
                <c:formatCode>General</c:formatCode>
                <c:ptCount val="2"/>
                <c:pt idx="0">
                  <c:v>63.2</c:v>
                </c:pt>
                <c:pt idx="1">
                  <c:v>443</c:v>
                </c:pt>
              </c:numCache>
            </c:numRef>
          </c:val>
        </c:ser>
        <c:ser>
          <c:idx val="1"/>
          <c:order val="1"/>
          <c:tx>
            <c:strRef>
              <c:f>'Tumor Volume'!$Z$47</c:f>
              <c:strCache>
                <c:ptCount val="1"/>
                <c:pt idx="0">
                  <c:v>WT MDSC+Cetuximab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'Tumor Volume'!$AD$48:$AD$49</c:f>
                <c:numCache>
                  <c:formatCode>General</c:formatCode>
                  <c:ptCount val="2"/>
                  <c:pt idx="0">
                    <c:v>5.48</c:v>
                  </c:pt>
                  <c:pt idx="1">
                    <c:v>112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'Tumor Volume'!$X$48:$X$49</c:f>
              <c:strCache>
                <c:ptCount val="2"/>
                <c:pt idx="0">
                  <c:v>Day 7</c:v>
                </c:pt>
                <c:pt idx="1">
                  <c:v>Day 27</c:v>
                </c:pt>
              </c:strCache>
            </c:strRef>
          </c:cat>
          <c:val>
            <c:numRef>
              <c:f>'Tumor Volume'!$Z$48:$Z$49</c:f>
              <c:numCache>
                <c:formatCode>General</c:formatCode>
                <c:ptCount val="2"/>
                <c:pt idx="0">
                  <c:v>71.099999999999994</c:v>
                </c:pt>
                <c:pt idx="1">
                  <c:v>401</c:v>
                </c:pt>
              </c:numCache>
            </c:numRef>
          </c:val>
        </c:ser>
        <c:ser>
          <c:idx val="2"/>
          <c:order val="2"/>
          <c:tx>
            <c:strRef>
              <c:f>'Tumor Volume'!$AA$47</c:f>
              <c:strCache>
                <c:ptCount val="1"/>
                <c:pt idx="0">
                  <c:v>iNOS-/- MDSC+Cetuximab</c:v>
                </c:pt>
              </c:strCache>
            </c:strRef>
          </c:tx>
          <c:spPr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'Tumor Volume'!$AF$48:$AF$49</c:f>
                <c:numCache>
                  <c:formatCode>General</c:formatCode>
                  <c:ptCount val="2"/>
                  <c:pt idx="0">
                    <c:v>7.9</c:v>
                  </c:pt>
                  <c:pt idx="1">
                    <c:v>25.7</c:v>
                  </c:pt>
                </c:numCache>
              </c:numRef>
            </c:plus>
            <c:minus>
              <c:numRef>
                <c:f>'Tumor Volume'!$AF$48:$AF$49</c:f>
                <c:numCache>
                  <c:formatCode>General</c:formatCode>
                  <c:ptCount val="2"/>
                  <c:pt idx="0">
                    <c:v>7.9</c:v>
                  </c:pt>
                  <c:pt idx="1">
                    <c:v>25.7</c:v>
                  </c:pt>
                </c:numCache>
              </c:numRef>
            </c:minus>
          </c:errBars>
          <c:cat>
            <c:strRef>
              <c:f>'Tumor Volume'!$X$48:$X$49</c:f>
              <c:strCache>
                <c:ptCount val="2"/>
                <c:pt idx="0">
                  <c:v>Day 7</c:v>
                </c:pt>
                <c:pt idx="1">
                  <c:v>Day 27</c:v>
                </c:pt>
              </c:strCache>
            </c:strRef>
          </c:cat>
          <c:val>
            <c:numRef>
              <c:f>'Tumor Volume'!$AA$48:$AA$49</c:f>
              <c:numCache>
                <c:formatCode>General</c:formatCode>
                <c:ptCount val="2"/>
                <c:pt idx="0">
                  <c:v>67.8</c:v>
                </c:pt>
                <c:pt idx="1">
                  <c:v>325</c:v>
                </c:pt>
              </c:numCache>
            </c:numRef>
          </c:val>
        </c:ser>
        <c:ser>
          <c:idx val="3"/>
          <c:order val="3"/>
          <c:tx>
            <c:strRef>
              <c:f>'Tumor Volume'!$AB$47</c:f>
              <c:strCache>
                <c:ptCount val="1"/>
                <c:pt idx="0">
                  <c:v>Splenocytes+Cetuximab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'Tumor Volume'!$AG$48:$AG$49</c:f>
                <c:numCache>
                  <c:formatCode>General</c:formatCode>
                  <c:ptCount val="2"/>
                  <c:pt idx="0">
                    <c:v>7.8</c:v>
                  </c:pt>
                  <c:pt idx="1">
                    <c:v>40.200000000000003</c:v>
                  </c:pt>
                </c:numCache>
              </c:numRef>
            </c:plus>
            <c:minus>
              <c:numRef>
                <c:f>'Tumor Volume'!$AG$48:$AG$49</c:f>
                <c:numCache>
                  <c:formatCode>General</c:formatCode>
                  <c:ptCount val="2"/>
                  <c:pt idx="0">
                    <c:v>7.8</c:v>
                  </c:pt>
                  <c:pt idx="1">
                    <c:v>40.200000000000003</c:v>
                  </c:pt>
                </c:numCache>
              </c:numRef>
            </c:minus>
          </c:errBars>
          <c:cat>
            <c:strRef>
              <c:f>'Tumor Volume'!$X$48:$X$49</c:f>
              <c:strCache>
                <c:ptCount val="2"/>
                <c:pt idx="0">
                  <c:v>Day 7</c:v>
                </c:pt>
                <c:pt idx="1">
                  <c:v>Day 27</c:v>
                </c:pt>
              </c:strCache>
            </c:strRef>
          </c:cat>
          <c:val>
            <c:numRef>
              <c:f>'Tumor Volume'!$AB$48:$AB$49</c:f>
              <c:numCache>
                <c:formatCode>General</c:formatCode>
                <c:ptCount val="2"/>
                <c:pt idx="0">
                  <c:v>48</c:v>
                </c:pt>
                <c:pt idx="1">
                  <c:v>218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3842544"/>
        <c:axId val="323842936"/>
      </c:barChart>
      <c:catAx>
        <c:axId val="3238425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>
                <a:latin typeface="Arial"/>
                <a:cs typeface="Arial"/>
              </a:defRPr>
            </a:pPr>
            <a:endParaRPr lang="en-US"/>
          </a:p>
        </c:txPr>
        <c:crossAx val="323842936"/>
        <c:crosses val="autoZero"/>
        <c:auto val="1"/>
        <c:lblAlgn val="ctr"/>
        <c:lblOffset val="100"/>
        <c:noMultiLvlLbl val="0"/>
      </c:catAx>
      <c:valAx>
        <c:axId val="32384293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 b="0">
                    <a:latin typeface="Arial"/>
                    <a:cs typeface="Arial"/>
                  </a:defRPr>
                </a:pPr>
                <a:r>
                  <a:rPr lang="en-US" sz="1200" b="0" dirty="0">
                    <a:latin typeface="Arial"/>
                    <a:cs typeface="Arial"/>
                  </a:rPr>
                  <a:t>Mean</a:t>
                </a:r>
                <a:r>
                  <a:rPr lang="en-US" sz="1200" b="0" baseline="0" dirty="0">
                    <a:latin typeface="Arial"/>
                    <a:cs typeface="Arial"/>
                  </a:rPr>
                  <a:t> tumor </a:t>
                </a:r>
                <a:r>
                  <a:rPr lang="en-US" sz="1200" b="0" baseline="0" dirty="0" smtClean="0">
                    <a:latin typeface="Arial"/>
                    <a:cs typeface="Arial"/>
                  </a:rPr>
                  <a:t>volume (mm</a:t>
                </a:r>
                <a:r>
                  <a:rPr lang="en-US" sz="1200" b="0" baseline="30000" dirty="0" smtClean="0">
                    <a:latin typeface="Arial"/>
                    <a:cs typeface="Arial"/>
                  </a:rPr>
                  <a:t>3</a:t>
                </a:r>
                <a:r>
                  <a:rPr lang="en-US" sz="1200" b="0" baseline="0" dirty="0" smtClean="0">
                    <a:latin typeface="Arial"/>
                    <a:cs typeface="Arial"/>
                  </a:rPr>
                  <a:t>)</a:t>
                </a:r>
                <a:endParaRPr lang="en-US" sz="1200" b="0" dirty="0">
                  <a:latin typeface="Arial"/>
                  <a:cs typeface="Arial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/>
                <a:cs typeface="Arial"/>
              </a:defRPr>
            </a:pPr>
            <a:endParaRPr lang="en-US"/>
          </a:p>
        </c:txPr>
        <c:crossAx val="3238425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4071510957324099"/>
          <c:y val="5.0381005118785502E-2"/>
          <c:w val="0.395617070357555"/>
          <c:h val="0.26802015099741999"/>
        </c:manualLayout>
      </c:layout>
      <c:overlay val="0"/>
      <c:txPr>
        <a:bodyPr/>
        <a:lstStyle/>
        <a:p>
          <a:pPr>
            <a:defRPr sz="1200">
              <a:latin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'[NK flow depletion.xls]Sheet0'!$G$8:$H$8</c:f>
                <c:numCache>
                  <c:formatCode>General</c:formatCode>
                  <c:ptCount val="2"/>
                  <c:pt idx="0">
                    <c:v>0.65107695574312496</c:v>
                  </c:pt>
                  <c:pt idx="1">
                    <c:v>0.23436990103366701</c:v>
                  </c:pt>
                </c:numCache>
              </c:numRef>
            </c:plus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</c:errBars>
          <c:cat>
            <c:strRef>
              <c:f>'[NK flow depletion.xls]Sheet0'!$G$3:$H$3</c:f>
              <c:strCache>
                <c:ptCount val="2"/>
                <c:pt idx="0">
                  <c:v>Control</c:v>
                </c:pt>
                <c:pt idx="1">
                  <c:v>NK depleted</c:v>
                </c:pt>
              </c:strCache>
            </c:strRef>
          </c:cat>
          <c:val>
            <c:numRef>
              <c:f>'[NK flow depletion.xls]Sheet0'!$G$7:$H$7</c:f>
              <c:numCache>
                <c:formatCode>General</c:formatCode>
                <c:ptCount val="2"/>
                <c:pt idx="0">
                  <c:v>3.8818577534502108</c:v>
                </c:pt>
                <c:pt idx="1">
                  <c:v>1.668872395600465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3843720"/>
        <c:axId val="323844112"/>
      </c:barChart>
      <c:catAx>
        <c:axId val="32384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323844112"/>
        <c:crosses val="autoZero"/>
        <c:auto val="1"/>
        <c:lblAlgn val="ctr"/>
        <c:lblOffset val="100"/>
        <c:noMultiLvlLbl val="0"/>
      </c:catAx>
      <c:valAx>
        <c:axId val="3238441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DX5+ NK cells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32384372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 b="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540161075755901"/>
          <c:y val="8.6585677670572903E-2"/>
          <c:w val="0.77452540179052898"/>
          <c:h val="0.772947387136828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'Sheet3 (2)'!$B$19</c:f>
              <c:strCache>
                <c:ptCount val="1"/>
                <c:pt idx="0">
                  <c:v>40:1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'Sheet3 (2)'!$C$21:$F$21</c:f>
                <c:numCache>
                  <c:formatCode>General</c:formatCode>
                  <c:ptCount val="4"/>
                  <c:pt idx="0">
                    <c:v>2.135137382020305</c:v>
                  </c:pt>
                  <c:pt idx="1">
                    <c:v>0.298470170594962</c:v>
                  </c:pt>
                  <c:pt idx="2">
                    <c:v>2.1496013843392001</c:v>
                  </c:pt>
                  <c:pt idx="3">
                    <c:v>0.71192132713291401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'Sheet3 (2)'!$C$18:$F$18</c:f>
              <c:strCache>
                <c:ptCount val="4"/>
                <c:pt idx="0">
                  <c:v>NK</c:v>
                </c:pt>
                <c:pt idx="1">
                  <c:v>0.25:1</c:v>
                </c:pt>
                <c:pt idx="2">
                  <c:v>0.5:1</c:v>
                </c:pt>
                <c:pt idx="3">
                  <c:v>1:1</c:v>
                </c:pt>
              </c:strCache>
            </c:strRef>
          </c:cat>
          <c:val>
            <c:numRef>
              <c:f>'Sheet3 (2)'!$C$19:$F$19</c:f>
              <c:numCache>
                <c:formatCode>0.00</c:formatCode>
                <c:ptCount val="4"/>
                <c:pt idx="0">
                  <c:v>31.484630424471</c:v>
                </c:pt>
                <c:pt idx="1">
                  <c:v>20.093362796024849</c:v>
                </c:pt>
                <c:pt idx="2">
                  <c:v>16.079999999999991</c:v>
                </c:pt>
                <c:pt idx="3" formatCode="General">
                  <c:v>13.64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725312"/>
        <c:axId val="324731584"/>
      </c:barChart>
      <c:catAx>
        <c:axId val="324725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324731584"/>
        <c:crosses val="autoZero"/>
        <c:auto val="1"/>
        <c:lblAlgn val="ctr"/>
        <c:lblOffset val="100"/>
        <c:noMultiLvlLbl val="0"/>
      </c:catAx>
      <c:valAx>
        <c:axId val="324731584"/>
        <c:scaling>
          <c:orientation val="minMax"/>
          <c:max val="50"/>
        </c:scaling>
        <c:delete val="0"/>
        <c:axPos val="l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 dirty="0" smtClean="0"/>
                  <a:t>Cytotoxicity (%Lysis)</a:t>
                </a:r>
                <a:endParaRPr lang="en-US" b="0" dirty="0"/>
              </a:p>
            </c:rich>
          </c:tx>
          <c:layout>
            <c:manualLayout>
              <c:xMode val="edge"/>
              <c:yMode val="edge"/>
              <c:x val="2.36241445846666E-2"/>
              <c:y val="0.166008188237034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324725312"/>
        <c:crosses val="autoZero"/>
        <c:crossBetween val="between"/>
        <c:majorUnit val="10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5942964321241"/>
          <c:y val="5.9063795890971299E-2"/>
          <c:w val="0.80220011026019"/>
          <c:h val="0.8359626332110550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Sheet3!$I$34:$L$34</c:f>
                <c:numCache>
                  <c:formatCode>General</c:formatCode>
                  <c:ptCount val="4"/>
                  <c:pt idx="0">
                    <c:v>6.2952394917815298</c:v>
                  </c:pt>
                  <c:pt idx="1">
                    <c:v>1.3135165117393099</c:v>
                  </c:pt>
                  <c:pt idx="2">
                    <c:v>0.703261352114675</c:v>
                  </c:pt>
                  <c:pt idx="3">
                    <c:v>0.47577681232679803</c:v>
                  </c:pt>
                </c:numCache>
              </c:numRef>
            </c:plus>
            <c:minus>
              <c:numRef>
                <c:f>Sheet3!$I$34:$L$34</c:f>
                <c:numCache>
                  <c:formatCode>General</c:formatCode>
                  <c:ptCount val="4"/>
                  <c:pt idx="0">
                    <c:v>6.2952394917815298</c:v>
                  </c:pt>
                  <c:pt idx="1">
                    <c:v>1.3135165117393099</c:v>
                  </c:pt>
                  <c:pt idx="2">
                    <c:v>0.703261352114675</c:v>
                  </c:pt>
                  <c:pt idx="3">
                    <c:v>0.47577681232679803</c:v>
                  </c:pt>
                </c:numCache>
              </c:numRef>
            </c:minus>
          </c:errBars>
          <c:cat>
            <c:strRef>
              <c:f>Sheet3!$I$31:$L$31</c:f>
              <c:strCache>
                <c:ptCount val="4"/>
                <c:pt idx="0">
                  <c:v>NK</c:v>
                </c:pt>
                <c:pt idx="1">
                  <c:v>0.125:1</c:v>
                </c:pt>
                <c:pt idx="2">
                  <c:v>0.25:1</c:v>
                </c:pt>
                <c:pt idx="3">
                  <c:v>1:1</c:v>
                </c:pt>
              </c:strCache>
            </c:strRef>
          </c:cat>
          <c:val>
            <c:numRef>
              <c:f>Sheet3!$I$32:$L$32</c:f>
              <c:numCache>
                <c:formatCode>0.00</c:formatCode>
                <c:ptCount val="4"/>
                <c:pt idx="0">
                  <c:v>49.833084339212967</c:v>
                </c:pt>
                <c:pt idx="1">
                  <c:v>41.466811158709241</c:v>
                </c:pt>
                <c:pt idx="2">
                  <c:v>38.12265035377915</c:v>
                </c:pt>
                <c:pt idx="3">
                  <c:v>30.507957437095989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730800"/>
        <c:axId val="324728840"/>
      </c:barChart>
      <c:catAx>
        <c:axId val="32473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324728840"/>
        <c:crosses val="autoZero"/>
        <c:auto val="1"/>
        <c:lblAlgn val="ctr"/>
        <c:lblOffset val="100"/>
        <c:noMultiLvlLbl val="0"/>
      </c:catAx>
      <c:valAx>
        <c:axId val="324728840"/>
        <c:scaling>
          <c:orientation val="minMax"/>
          <c:max val="80"/>
        </c:scaling>
        <c:delete val="0"/>
        <c:axPos val="l"/>
        <c:title>
          <c:tx>
            <c:rich>
              <a:bodyPr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ADCC (%Lysis)</a:t>
                </a:r>
                <a:endParaRPr lang="en-US" sz="1200" b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0.2790288531725310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324730800"/>
        <c:crosses val="autoZero"/>
        <c:crossBetween val="between"/>
        <c:majorUnit val="20"/>
      </c:valAx>
      <c:spPr>
        <a:ln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429661309996201"/>
          <c:y val="0.109927170444498"/>
          <c:w val="0.78570338690003805"/>
          <c:h val="0.749040341251894"/>
        </c:manualLayout>
      </c:layout>
      <c:lineChart>
        <c:grouping val="standard"/>
        <c:varyColors val="0"/>
        <c:ser>
          <c:idx val="0"/>
          <c:order val="0"/>
          <c:tx>
            <c:strRef>
              <c:f>'[Chart in Microsoft Office PowerPoint]Sheet3'!$B$1</c:f>
              <c:strCache>
                <c:ptCount val="1"/>
                <c:pt idx="0">
                  <c:v>NK</c:v>
                </c:pt>
              </c:strCache>
            </c:strRef>
          </c:tx>
          <c:spPr>
            <a:ln w="22225">
              <a:solidFill>
                <a:schemeClr val="tx1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'[Chart in Microsoft Office PowerPoint]Sheet3'!$B$7:$B$9</c:f>
                <c:numCache>
                  <c:formatCode>General</c:formatCode>
                  <c:ptCount val="3"/>
                  <c:pt idx="0">
                    <c:v>2.4251611724068831</c:v>
                  </c:pt>
                  <c:pt idx="1">
                    <c:v>4.2080243254779788</c:v>
                  </c:pt>
                  <c:pt idx="2">
                    <c:v>2.885295769218148</c:v>
                  </c:pt>
                </c:numCache>
              </c:numRef>
            </c:plus>
            <c:minus>
              <c:numRef>
                <c:f>'[Chart in Microsoft Office PowerPoint]Sheet3'!$B$7:$B$9</c:f>
                <c:numCache>
                  <c:formatCode>General</c:formatCode>
                  <c:ptCount val="3"/>
                  <c:pt idx="0">
                    <c:v>2.4251611724068831</c:v>
                  </c:pt>
                  <c:pt idx="1">
                    <c:v>4.2080243254779788</c:v>
                  </c:pt>
                  <c:pt idx="2">
                    <c:v>2.885295769218148</c:v>
                  </c:pt>
                </c:numCache>
              </c:numRef>
            </c:minus>
          </c:errBars>
          <c:cat>
            <c:strRef>
              <c:f>'[Chart in Microsoft Office PowerPoint]Sheet3'!$A$2:$A$4</c:f>
              <c:strCache>
                <c:ptCount val="3"/>
                <c:pt idx="0">
                  <c:v>25:1</c:v>
                </c:pt>
                <c:pt idx="1">
                  <c:v>12.5:1</c:v>
                </c:pt>
                <c:pt idx="2">
                  <c:v>6.25:1</c:v>
                </c:pt>
              </c:strCache>
            </c:strRef>
          </c:cat>
          <c:val>
            <c:numRef>
              <c:f>'[Chart in Microsoft Office PowerPoint]Sheet3'!$B$2:$B$4</c:f>
              <c:numCache>
                <c:formatCode>0.00</c:formatCode>
                <c:ptCount val="3"/>
                <c:pt idx="0">
                  <c:v>34.374260186192579</c:v>
                </c:pt>
                <c:pt idx="1">
                  <c:v>31.02447746405657</c:v>
                </c:pt>
                <c:pt idx="2">
                  <c:v>27.193474802762012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'[Chart in Microsoft Office PowerPoint]Sheet3'!$C$1</c:f>
              <c:strCache>
                <c:ptCount val="1"/>
                <c:pt idx="0">
                  <c:v>NK+MDSC</c:v>
                </c:pt>
              </c:strCache>
            </c:strRef>
          </c:tx>
          <c:spPr>
            <a:ln w="22225">
              <a:solidFill>
                <a:schemeClr val="tx1"/>
              </a:solidFill>
              <a:prstDash val="sysDash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'[Chart in Microsoft Office PowerPoint]Sheet3'!$C$7:$C$9</c:f>
                <c:numCache>
                  <c:formatCode>General</c:formatCode>
                  <c:ptCount val="3"/>
                  <c:pt idx="0">
                    <c:v>2.182506204649445</c:v>
                  </c:pt>
                  <c:pt idx="1">
                    <c:v>2.8345574806401941</c:v>
                  </c:pt>
                  <c:pt idx="2">
                    <c:v>1.6856756788380101</c:v>
                  </c:pt>
                </c:numCache>
              </c:numRef>
            </c:plus>
            <c:minus>
              <c:numRef>
                <c:f>'[Chart in Microsoft Office PowerPoint]Sheet3'!$C$7:$C$9</c:f>
                <c:numCache>
                  <c:formatCode>General</c:formatCode>
                  <c:ptCount val="3"/>
                  <c:pt idx="0">
                    <c:v>2.182506204649445</c:v>
                  </c:pt>
                  <c:pt idx="1">
                    <c:v>2.8345574806401941</c:v>
                  </c:pt>
                  <c:pt idx="2">
                    <c:v>1.6856756788380101</c:v>
                  </c:pt>
                </c:numCache>
              </c:numRef>
            </c:minus>
          </c:errBars>
          <c:cat>
            <c:strRef>
              <c:f>'[Chart in Microsoft Office PowerPoint]Sheet3'!$A$2:$A$4</c:f>
              <c:strCache>
                <c:ptCount val="3"/>
                <c:pt idx="0">
                  <c:v>25:1</c:v>
                </c:pt>
                <c:pt idx="1">
                  <c:v>12.5:1</c:v>
                </c:pt>
                <c:pt idx="2">
                  <c:v>6.25:1</c:v>
                </c:pt>
              </c:strCache>
            </c:strRef>
          </c:cat>
          <c:val>
            <c:numRef>
              <c:f>'[Chart in Microsoft Office PowerPoint]Sheet3'!$C$2:$C$4</c:f>
              <c:numCache>
                <c:formatCode>0.00</c:formatCode>
                <c:ptCount val="3"/>
                <c:pt idx="0">
                  <c:v>22.53333333333331</c:v>
                </c:pt>
                <c:pt idx="1">
                  <c:v>19.664755631556151</c:v>
                </c:pt>
                <c:pt idx="2">
                  <c:v>14.93428335186554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'[Chart in Microsoft Office PowerPoint]Sheet3'!$D$1</c:f>
              <c:strCache>
                <c:ptCount val="1"/>
                <c:pt idx="0">
                  <c:v>NK+PBMC</c:v>
                </c:pt>
              </c:strCache>
            </c:strRef>
          </c:tx>
          <c:spPr>
            <a:ln w="22225">
              <a:solidFill>
                <a:schemeClr val="tx1"/>
              </a:solidFill>
              <a:prstDash val="sysDot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'[Chart in Microsoft Office PowerPoint]Sheet3'!$D$7:$D$9</c:f>
                <c:numCache>
                  <c:formatCode>General</c:formatCode>
                  <c:ptCount val="3"/>
                  <c:pt idx="0">
                    <c:v>0.52370153619624205</c:v>
                  </c:pt>
                  <c:pt idx="1">
                    <c:v>1.8850827802024941</c:v>
                  </c:pt>
                  <c:pt idx="2">
                    <c:v>1.086429179488106</c:v>
                  </c:pt>
                </c:numCache>
              </c:numRef>
            </c:plus>
            <c:minus>
              <c:numRef>
                <c:f>'[Chart in Microsoft Office PowerPoint]Sheet3'!$D$7:$D$9</c:f>
                <c:numCache>
                  <c:formatCode>General</c:formatCode>
                  <c:ptCount val="3"/>
                  <c:pt idx="0">
                    <c:v>0.52370153619624205</c:v>
                  </c:pt>
                  <c:pt idx="1">
                    <c:v>1.8850827802024941</c:v>
                  </c:pt>
                  <c:pt idx="2">
                    <c:v>1.086429179488106</c:v>
                  </c:pt>
                </c:numCache>
              </c:numRef>
            </c:minus>
          </c:errBars>
          <c:cat>
            <c:strRef>
              <c:f>'[Chart in Microsoft Office PowerPoint]Sheet3'!$A$2:$A$4</c:f>
              <c:strCache>
                <c:ptCount val="3"/>
                <c:pt idx="0">
                  <c:v>25:1</c:v>
                </c:pt>
                <c:pt idx="1">
                  <c:v>12.5:1</c:v>
                </c:pt>
                <c:pt idx="2">
                  <c:v>6.25:1</c:v>
                </c:pt>
              </c:strCache>
            </c:strRef>
          </c:cat>
          <c:val>
            <c:numRef>
              <c:f>'[Chart in Microsoft Office PowerPoint]Sheet3'!$D$2:$D$4</c:f>
              <c:numCache>
                <c:formatCode>0.00</c:formatCode>
                <c:ptCount val="3"/>
                <c:pt idx="0">
                  <c:v>35.458381782052292</c:v>
                </c:pt>
                <c:pt idx="1">
                  <c:v>30.03692652125655</c:v>
                </c:pt>
                <c:pt idx="2">
                  <c:v>22.170017498854939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'[Chart in Microsoft Office PowerPoint]Sheet3'!$E$1</c:f>
              <c:strCache>
                <c:ptCount val="1"/>
                <c:pt idx="0">
                  <c:v>PBMC</c:v>
                </c:pt>
              </c:strCache>
            </c:strRef>
          </c:tx>
          <c:spPr>
            <a:ln w="22225">
              <a:solidFill>
                <a:schemeClr val="tx1"/>
              </a:solidFill>
              <a:prstDash val="lgDash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'[Chart in Microsoft Office PowerPoint]Sheet3'!$E$7:$E$9</c:f>
                <c:numCache>
                  <c:formatCode>General</c:formatCode>
                  <c:ptCount val="3"/>
                  <c:pt idx="0">
                    <c:v>2.924633790702456</c:v>
                  </c:pt>
                  <c:pt idx="1">
                    <c:v>1.1001935372117051</c:v>
                  </c:pt>
                  <c:pt idx="2">
                    <c:v>1.2540115461925301</c:v>
                  </c:pt>
                </c:numCache>
              </c:numRef>
            </c:plus>
            <c:minus>
              <c:numRef>
                <c:f>'[Chart in Microsoft Office PowerPoint]Sheet3'!$E$7:$E$9</c:f>
                <c:numCache>
                  <c:formatCode>General</c:formatCode>
                  <c:ptCount val="3"/>
                  <c:pt idx="0">
                    <c:v>2.924633790702456</c:v>
                  </c:pt>
                  <c:pt idx="1">
                    <c:v>1.1001935372117051</c:v>
                  </c:pt>
                  <c:pt idx="2">
                    <c:v>1.2540115461925301</c:v>
                  </c:pt>
                </c:numCache>
              </c:numRef>
            </c:minus>
          </c:errBars>
          <c:cat>
            <c:strRef>
              <c:f>'[Chart in Microsoft Office PowerPoint]Sheet3'!$A$2:$A$4</c:f>
              <c:strCache>
                <c:ptCount val="3"/>
                <c:pt idx="0">
                  <c:v>25:1</c:v>
                </c:pt>
                <c:pt idx="1">
                  <c:v>12.5:1</c:v>
                </c:pt>
                <c:pt idx="2">
                  <c:v>6.25:1</c:v>
                </c:pt>
              </c:strCache>
            </c:strRef>
          </c:cat>
          <c:val>
            <c:numRef>
              <c:f>'[Chart in Microsoft Office PowerPoint]Sheet3'!$E$2:$E$4</c:f>
              <c:numCache>
                <c:formatCode>0.00</c:formatCode>
                <c:ptCount val="3"/>
                <c:pt idx="0">
                  <c:v>3.45</c:v>
                </c:pt>
                <c:pt idx="1">
                  <c:v>2.14</c:v>
                </c:pt>
                <c:pt idx="2">
                  <c:v>2.0099999999999998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'[Chart in Microsoft Office PowerPoint]Sheet3'!$F$1</c:f>
              <c:strCache>
                <c:ptCount val="1"/>
                <c:pt idx="0">
                  <c:v>MDSC</c:v>
                </c:pt>
              </c:strCache>
            </c:strRef>
          </c:tx>
          <c:spPr>
            <a:ln w="22225">
              <a:solidFill>
                <a:schemeClr val="tx1"/>
              </a:solidFill>
              <a:prstDash val="lgDashDot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'[Chart in Microsoft Office PowerPoint]Sheet3'!$F$7:$F$9</c:f>
                <c:numCache>
                  <c:formatCode>General</c:formatCode>
                  <c:ptCount val="3"/>
                  <c:pt idx="0">
                    <c:v>1.2003999999999999</c:v>
                  </c:pt>
                  <c:pt idx="1">
                    <c:v>0.86339999999999995</c:v>
                  </c:pt>
                  <c:pt idx="2">
                    <c:v>0.54390000000000005</c:v>
                  </c:pt>
                </c:numCache>
              </c:numRef>
            </c:plus>
            <c:minus>
              <c:numRef>
                <c:f>'[Chart in Microsoft Office PowerPoint]Sheet3'!$F$7:$F$9</c:f>
                <c:numCache>
                  <c:formatCode>General</c:formatCode>
                  <c:ptCount val="3"/>
                  <c:pt idx="0">
                    <c:v>1.2003999999999999</c:v>
                  </c:pt>
                  <c:pt idx="1">
                    <c:v>0.86339999999999995</c:v>
                  </c:pt>
                  <c:pt idx="2">
                    <c:v>0.54390000000000005</c:v>
                  </c:pt>
                </c:numCache>
              </c:numRef>
            </c:minus>
          </c:errBars>
          <c:cat>
            <c:strRef>
              <c:f>'[Chart in Microsoft Office PowerPoint]Sheet3'!$A$2:$A$4</c:f>
              <c:strCache>
                <c:ptCount val="3"/>
                <c:pt idx="0">
                  <c:v>25:1</c:v>
                </c:pt>
                <c:pt idx="1">
                  <c:v>12.5:1</c:v>
                </c:pt>
                <c:pt idx="2">
                  <c:v>6.25:1</c:v>
                </c:pt>
              </c:strCache>
            </c:strRef>
          </c:cat>
          <c:val>
            <c:numRef>
              <c:f>'[Chart in Microsoft Office PowerPoint]Sheet3'!$F$2:$F$4</c:f>
              <c:numCache>
                <c:formatCode>0.00</c:formatCode>
                <c:ptCount val="3"/>
                <c:pt idx="0">
                  <c:v>1.03</c:v>
                </c:pt>
                <c:pt idx="1">
                  <c:v>1.44</c:v>
                </c:pt>
                <c:pt idx="2">
                  <c:v>0.68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24732368"/>
        <c:axId val="324726096"/>
      </c:lineChart>
      <c:catAx>
        <c:axId val="3247323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>
                <a:latin typeface="Arial"/>
                <a:cs typeface="Arial"/>
              </a:defRPr>
            </a:pPr>
            <a:endParaRPr lang="en-US"/>
          </a:p>
        </c:txPr>
        <c:crossAx val="324726096"/>
        <c:crosses val="autoZero"/>
        <c:auto val="1"/>
        <c:lblAlgn val="ctr"/>
        <c:lblOffset val="100"/>
        <c:noMultiLvlLbl val="0"/>
      </c:catAx>
      <c:valAx>
        <c:axId val="324726096"/>
        <c:scaling>
          <c:orientation val="minMax"/>
          <c:max val="5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200" b="0">
                    <a:latin typeface="Arial"/>
                    <a:cs typeface="Arial"/>
                  </a:defRPr>
                </a:pPr>
                <a:r>
                  <a:rPr lang="en-US" sz="1200" b="0">
                    <a:latin typeface="Arial"/>
                    <a:cs typeface="Arial"/>
                  </a:rPr>
                  <a:t>ADCC</a:t>
                </a:r>
                <a:r>
                  <a:rPr lang="en-US" sz="1200" b="0" baseline="0">
                    <a:latin typeface="Arial"/>
                    <a:cs typeface="Arial"/>
                  </a:rPr>
                  <a:t> (%Lysis Melanoma)</a:t>
                </a:r>
                <a:endParaRPr lang="en-US" sz="1200" b="0">
                  <a:latin typeface="Arial"/>
                  <a:cs typeface="Arial"/>
                </a:endParaRP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/>
                <a:cs typeface="Arial"/>
              </a:defRPr>
            </a:pPr>
            <a:endParaRPr lang="en-US"/>
          </a:p>
        </c:txPr>
        <c:crossAx val="324732368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60570895871775998"/>
          <c:y val="8.0795348243762E-2"/>
          <c:w val="0.34720868800050603"/>
          <c:h val="0.287668088549558"/>
        </c:manualLayout>
      </c:layout>
      <c:overlay val="0"/>
      <c:txPr>
        <a:bodyPr/>
        <a:lstStyle/>
        <a:p>
          <a:pPr>
            <a:defRPr sz="1200">
              <a:latin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10379414815593"/>
          <c:y val="6.5354848524763504E-2"/>
          <c:w val="0.61707800783231403"/>
          <c:h val="0.7194029937800100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Sheet1!$D$6:$D$8</c:f>
              <c:strCache>
                <c:ptCount val="3"/>
                <c:pt idx="0">
                  <c:v> 1:1</c:v>
                </c:pt>
                <c:pt idx="1">
                  <c:v> 1:2</c:v>
                </c:pt>
                <c:pt idx="2">
                  <c:v>T </c:v>
                </c:pt>
              </c:strCache>
            </c:strRef>
          </c:cat>
          <c:val>
            <c:numRef>
              <c:f>Sheet1!$E$6:$E$8</c:f>
              <c:numCache>
                <c:formatCode>General</c:formatCode>
                <c:ptCount val="3"/>
                <c:pt idx="0">
                  <c:v>28.1</c:v>
                </c:pt>
                <c:pt idx="1">
                  <c:v>47.8</c:v>
                </c:pt>
                <c:pt idx="2">
                  <c:v>69.8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1288680"/>
        <c:axId val="331287896"/>
      </c:barChart>
      <c:catAx>
        <c:axId val="331288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331287896"/>
        <c:crosses val="autoZero"/>
        <c:auto val="1"/>
        <c:lblAlgn val="ctr"/>
        <c:lblOffset val="100"/>
        <c:noMultiLvlLbl val="0"/>
      </c:catAx>
      <c:valAx>
        <c:axId val="331287896"/>
        <c:scaling>
          <c:orientation val="minMax"/>
          <c:max val="8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 dirty="0" smtClean="0"/>
                  <a:t> %</a:t>
                </a:r>
                <a:r>
                  <a:rPr lang="en-US" b="0" baseline="0" dirty="0" smtClean="0"/>
                  <a:t> Proliferating </a:t>
                </a:r>
                <a:r>
                  <a:rPr lang="en-US" b="0" dirty="0" smtClean="0"/>
                  <a:t>T cells</a:t>
                </a:r>
                <a:endParaRPr lang="en-US" b="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31288680"/>
        <c:crosses val="autoZero"/>
        <c:crossBetween val="between"/>
        <c:majorUnit val="20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895256148536999"/>
          <c:y val="5.4189997083697899E-2"/>
          <c:w val="0.79614672008591503"/>
          <c:h val="0.820099883347914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'[Chart in Microsoft PowerPoint]Sheet2'!$B$79</c:f>
              <c:strCache>
                <c:ptCount val="1"/>
                <c:pt idx="0">
                  <c:v>Media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PowerPoint]Sheet2'!$C$74:$D$74</c:f>
                <c:numCache>
                  <c:formatCode>General</c:formatCode>
                  <c:ptCount val="2"/>
                  <c:pt idx="0">
                    <c:v>10</c:v>
                  </c:pt>
                  <c:pt idx="1">
                    <c:v>0</c:v>
                  </c:pt>
                </c:numCache>
              </c:numRef>
            </c:plus>
            <c:minus>
              <c:numRef>
                <c:f>'[Chart in Microsoft PowerPoint]Sheet2'!$C$74:$D$74</c:f>
                <c:numCache>
                  <c:formatCode>General</c:formatCode>
                  <c:ptCount val="2"/>
                  <c:pt idx="0">
                    <c:v>10</c:v>
                  </c:pt>
                  <c:pt idx="1">
                    <c:v>0</c:v>
                  </c:pt>
                </c:numCache>
              </c:numRef>
            </c:minus>
          </c:errBars>
          <c:cat>
            <c:strRef>
              <c:f>'[Chart in Microsoft PowerPoint]Sheet2'!$C$78:$D$78</c:f>
              <c:strCache>
                <c:ptCount val="2"/>
                <c:pt idx="0">
                  <c:v>NK</c:v>
                </c:pt>
                <c:pt idx="1">
                  <c:v>NK+MDSC</c:v>
                </c:pt>
              </c:strCache>
            </c:strRef>
          </c:cat>
          <c:val>
            <c:numRef>
              <c:f>'[Chart in Microsoft PowerPoint]Sheet2'!$C$79:$D$79</c:f>
              <c:numCache>
                <c:formatCode>General</c:formatCode>
                <c:ptCount val="2"/>
                <c:pt idx="0">
                  <c:v>97.59</c:v>
                </c:pt>
                <c:pt idx="1">
                  <c:v>5</c:v>
                </c:pt>
              </c:numCache>
            </c:numRef>
          </c:val>
        </c:ser>
        <c:ser>
          <c:idx val="1"/>
          <c:order val="1"/>
          <c:tx>
            <c:strRef>
              <c:f>'[Chart in Microsoft PowerPoint]Sheet2'!$B$80</c:f>
              <c:strCache>
                <c:ptCount val="1"/>
                <c:pt idx="0">
                  <c:v>FcR+IL-12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PowerPoint]Sheet2'!$C$75:$D$75</c:f>
                <c:numCache>
                  <c:formatCode>General</c:formatCode>
                  <c:ptCount val="2"/>
                  <c:pt idx="0">
                    <c:v>222</c:v>
                  </c:pt>
                  <c:pt idx="1">
                    <c:v>23</c:v>
                  </c:pt>
                </c:numCache>
              </c:numRef>
            </c:plus>
            <c:minus>
              <c:numRef>
                <c:f>'[Chart in Microsoft PowerPoint]Sheet2'!$C$75:$D$75</c:f>
                <c:numCache>
                  <c:formatCode>General</c:formatCode>
                  <c:ptCount val="2"/>
                  <c:pt idx="0">
                    <c:v>222</c:v>
                  </c:pt>
                  <c:pt idx="1">
                    <c:v>23</c:v>
                  </c:pt>
                </c:numCache>
              </c:numRef>
            </c:minus>
          </c:errBars>
          <c:cat>
            <c:strRef>
              <c:f>'[Chart in Microsoft PowerPoint]Sheet2'!$C$78:$D$78</c:f>
              <c:strCache>
                <c:ptCount val="2"/>
                <c:pt idx="0">
                  <c:v>NK</c:v>
                </c:pt>
                <c:pt idx="1">
                  <c:v>NK+MDSC</c:v>
                </c:pt>
              </c:strCache>
            </c:strRef>
          </c:cat>
          <c:val>
            <c:numRef>
              <c:f>'[Chart in Microsoft PowerPoint]Sheet2'!$C$80:$D$80</c:f>
              <c:numCache>
                <c:formatCode>General</c:formatCode>
                <c:ptCount val="2"/>
                <c:pt idx="0">
                  <c:v>1331</c:v>
                </c:pt>
                <c:pt idx="1">
                  <c:v>188.89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1289464"/>
        <c:axId val="331290248"/>
      </c:barChart>
      <c:catAx>
        <c:axId val="3312894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331290248"/>
        <c:crosses val="autoZero"/>
        <c:auto val="1"/>
        <c:lblAlgn val="ctr"/>
        <c:lblOffset val="100"/>
        <c:noMultiLvlLbl val="0"/>
      </c:catAx>
      <c:valAx>
        <c:axId val="331290248"/>
        <c:scaling>
          <c:orientation val="minMax"/>
          <c:max val="225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IFN</a:t>
                </a:r>
                <a:r>
                  <a:rPr lang="el-GR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 (pg/ml)</a:t>
                </a:r>
              </a:p>
            </c:rich>
          </c:tx>
          <c:layout>
            <c:manualLayout>
              <c:xMode val="edge"/>
              <c:yMode val="edge"/>
              <c:x val="0"/>
              <c:y val="0.2779254822567909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331289464"/>
        <c:crosses val="autoZero"/>
        <c:crossBetween val="between"/>
        <c:majorUnit val="500"/>
      </c:valAx>
    </c:plotArea>
    <c:legend>
      <c:legendPos val="r"/>
      <c:layout>
        <c:manualLayout>
          <c:xMode val="edge"/>
          <c:yMode val="edge"/>
          <c:x val="0.197788644474996"/>
          <c:y val="2.7290986492542101E-2"/>
          <c:w val="0.27742872431260401"/>
          <c:h val="0.14037093495934999"/>
        </c:manualLayout>
      </c:layout>
      <c:overlay val="0"/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7938589109974301"/>
          <c:y val="3.5288333021696802E-2"/>
          <c:w val="0.76400893351161103"/>
          <c:h val="0.84873163941578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Sheet4!$G$18</c:f>
              <c:strCache>
                <c:ptCount val="1"/>
                <c:pt idx="0">
                  <c:v>NK FcR</c:v>
                </c:pt>
              </c:strCache>
            </c:strRef>
          </c:tx>
          <c:spPr>
            <a:solidFill>
              <a:sysClr val="window" lastClr="FFFF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Sheet4!$I$19:$I$21</c:f>
                <c:numCache>
                  <c:formatCode>General</c:formatCode>
                  <c:ptCount val="3"/>
                  <c:pt idx="0">
                    <c:v>11.64</c:v>
                  </c:pt>
                  <c:pt idx="1">
                    <c:v>37.799999999999997</c:v>
                  </c:pt>
                  <c:pt idx="2">
                    <c:v>47.27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Sheet4!$F$19:$F$21</c:f>
              <c:strCache>
                <c:ptCount val="3"/>
                <c:pt idx="0">
                  <c:v>24 hr</c:v>
                </c:pt>
                <c:pt idx="1">
                  <c:v>36 hr</c:v>
                </c:pt>
                <c:pt idx="2">
                  <c:v>48 hr</c:v>
                </c:pt>
              </c:strCache>
            </c:strRef>
          </c:cat>
          <c:val>
            <c:numRef>
              <c:f>Sheet4!$G$19:$G$21</c:f>
              <c:numCache>
                <c:formatCode>General</c:formatCode>
                <c:ptCount val="3"/>
                <c:pt idx="0">
                  <c:v>534</c:v>
                </c:pt>
                <c:pt idx="1">
                  <c:v>644</c:v>
                </c:pt>
                <c:pt idx="2">
                  <c:v>645</c:v>
                </c:pt>
              </c:numCache>
            </c:numRef>
          </c:val>
        </c:ser>
        <c:ser>
          <c:idx val="1"/>
          <c:order val="1"/>
          <c:tx>
            <c:strRef>
              <c:f>Sheet4!$H$18</c:f>
              <c:strCache>
                <c:ptCount val="1"/>
                <c:pt idx="0">
                  <c:v>NK FcR+MDSC</c:v>
                </c:pt>
              </c:strCache>
            </c:strRef>
          </c:tx>
          <c:spPr>
            <a:solidFill>
              <a:sysClr val="windowText" lastClr="00000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Sheet4!$J$19:$J$21</c:f>
                <c:numCache>
                  <c:formatCode>General</c:formatCode>
                  <c:ptCount val="3"/>
                  <c:pt idx="0">
                    <c:v>35.020000000000003</c:v>
                  </c:pt>
                  <c:pt idx="1">
                    <c:v>6</c:v>
                  </c:pt>
                  <c:pt idx="2">
                    <c:v>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Sheet4!$F$19:$F$21</c:f>
              <c:strCache>
                <c:ptCount val="3"/>
                <c:pt idx="0">
                  <c:v>24 hr</c:v>
                </c:pt>
                <c:pt idx="1">
                  <c:v>36 hr</c:v>
                </c:pt>
                <c:pt idx="2">
                  <c:v>48 hr</c:v>
                </c:pt>
              </c:strCache>
            </c:strRef>
          </c:cat>
          <c:val>
            <c:numRef>
              <c:f>Sheet4!$H$19:$H$21</c:f>
              <c:numCache>
                <c:formatCode>General</c:formatCode>
                <c:ptCount val="3"/>
                <c:pt idx="0">
                  <c:v>381</c:v>
                </c:pt>
                <c:pt idx="1">
                  <c:v>110</c:v>
                </c:pt>
                <c:pt idx="2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1291816"/>
        <c:axId val="331292208"/>
      </c:barChart>
      <c:catAx>
        <c:axId val="3312918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0"/>
            </a:pPr>
            <a:endParaRPr lang="en-US"/>
          </a:p>
        </c:txPr>
        <c:crossAx val="331292208"/>
        <c:crosses val="autoZero"/>
        <c:auto val="1"/>
        <c:lblAlgn val="ctr"/>
        <c:lblOffset val="100"/>
        <c:noMultiLvlLbl val="0"/>
      </c:catAx>
      <c:valAx>
        <c:axId val="331292208"/>
        <c:scaling>
          <c:orientation val="minMax"/>
          <c:max val="10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IFN</a:t>
                </a:r>
                <a:r>
                  <a:rPr lang="el-GR" sz="12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n-US" sz="1200" b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sz="1200" b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pg</a:t>
                </a:r>
                <a:r>
                  <a:rPr lang="en-US" sz="12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/ml)</a:t>
                </a:r>
              </a:p>
            </c:rich>
          </c:tx>
          <c:layout>
            <c:manualLayout>
              <c:xMode val="edge"/>
              <c:yMode val="edge"/>
              <c:x val="0"/>
              <c:y val="0.274813844655580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0"/>
            </a:pPr>
            <a:endParaRPr lang="en-US"/>
          </a:p>
        </c:txPr>
        <c:crossAx val="331291816"/>
        <c:crosses val="autoZero"/>
        <c:crossBetween val="between"/>
        <c:majorUnit val="200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183243363377664"/>
          <c:y val="2.7148722107678502E-2"/>
          <c:w val="0.36137527589606899"/>
          <c:h val="0.14497577010608101"/>
        </c:manualLayout>
      </c:layout>
      <c:overlay val="0"/>
      <c:txPr>
        <a:bodyPr/>
        <a:lstStyle/>
        <a:p>
          <a:pPr>
            <a:defRPr sz="1200" b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4579537851886"/>
          <c:y val="3.33731394508162E-2"/>
          <c:w val="0.72077842891122001"/>
          <c:h val="0.850646884573512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Sheet2!$M$15</c:f>
              <c:strCache>
                <c:ptCount val="1"/>
                <c:pt idx="0">
                  <c:v>Media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Sheet2!$Q$15:$S$15</c:f>
                <c:numCache>
                  <c:formatCode>General</c:formatCode>
                  <c:ptCount val="3"/>
                  <c:pt idx="0">
                    <c:v>8.9</c:v>
                  </c:pt>
                  <c:pt idx="1">
                    <c:v>12.07</c:v>
                  </c:pt>
                  <c:pt idx="2">
                    <c:v>1.756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Sheet2!$N$14:$P$14</c:f>
              <c:strCache>
                <c:ptCount val="3"/>
                <c:pt idx="0">
                  <c:v>NK</c:v>
                </c:pt>
                <c:pt idx="1">
                  <c:v>0.5:1</c:v>
                </c:pt>
                <c:pt idx="2">
                  <c:v>1:1</c:v>
                </c:pt>
              </c:strCache>
            </c:strRef>
          </c:cat>
          <c:val>
            <c:numRef>
              <c:f>Sheet2!$N$15:$P$15</c:f>
              <c:numCache>
                <c:formatCode>General</c:formatCode>
                <c:ptCount val="3"/>
                <c:pt idx="0">
                  <c:v>123</c:v>
                </c:pt>
                <c:pt idx="1">
                  <c:v>63</c:v>
                </c:pt>
                <c:pt idx="2">
                  <c:v>61.9</c:v>
                </c:pt>
              </c:numCache>
            </c:numRef>
          </c:val>
        </c:ser>
        <c:ser>
          <c:idx val="1"/>
          <c:order val="1"/>
          <c:tx>
            <c:strRef>
              <c:f>Sheet2!$M$16</c:f>
              <c:strCache>
                <c:ptCount val="1"/>
                <c:pt idx="0">
                  <c:v>FcR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Sheet2!$Q$16:$S$16</c:f>
                <c:numCache>
                  <c:formatCode>General</c:formatCode>
                  <c:ptCount val="3"/>
                  <c:pt idx="0">
                    <c:v>47.06</c:v>
                  </c:pt>
                  <c:pt idx="1">
                    <c:v>13.09</c:v>
                  </c:pt>
                  <c:pt idx="2">
                    <c:v>22.28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Sheet2!$N$14:$P$14</c:f>
              <c:strCache>
                <c:ptCount val="3"/>
                <c:pt idx="0">
                  <c:v>NK</c:v>
                </c:pt>
                <c:pt idx="1">
                  <c:v>0.5:1</c:v>
                </c:pt>
                <c:pt idx="2">
                  <c:v>1:1</c:v>
                </c:pt>
              </c:strCache>
            </c:strRef>
          </c:cat>
          <c:val>
            <c:numRef>
              <c:f>Sheet2!$N$16:$P$16</c:f>
              <c:numCache>
                <c:formatCode>General</c:formatCode>
                <c:ptCount val="3"/>
                <c:pt idx="0">
                  <c:v>974</c:v>
                </c:pt>
                <c:pt idx="1">
                  <c:v>267</c:v>
                </c:pt>
                <c:pt idx="2">
                  <c:v>166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331291032"/>
        <c:axId val="331290640"/>
      </c:barChart>
      <c:catAx>
        <c:axId val="3312910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31290640"/>
        <c:crosses val="autoZero"/>
        <c:auto val="1"/>
        <c:lblAlgn val="ctr"/>
        <c:lblOffset val="100"/>
        <c:noMultiLvlLbl val="0"/>
      </c:catAx>
      <c:valAx>
        <c:axId val="331290640"/>
        <c:scaling>
          <c:orientation val="minMax"/>
          <c:max val="1400"/>
        </c:scaling>
        <c:delete val="0"/>
        <c:axPos val="l"/>
        <c:title>
          <c:tx>
            <c:rich>
              <a:bodyPr/>
              <a:lstStyle/>
              <a:p>
                <a:pPr>
                  <a:defRPr sz="1200" b="0"/>
                </a:pPr>
                <a:r>
                  <a:rPr lang="en-US" sz="1200" b="0"/>
                  <a:t>IFNy (pg/ml)</a:t>
                </a:r>
              </a:p>
            </c:rich>
          </c:tx>
          <c:layout>
            <c:manualLayout>
              <c:xMode val="edge"/>
              <c:yMode val="edge"/>
              <c:x val="0"/>
              <c:y val="0.297924877557508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31291032"/>
        <c:crosses val="autoZero"/>
        <c:crossBetween val="between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15174597740499801"/>
          <c:y val="9.5200971663107994E-2"/>
          <c:w val="0.248120159852141"/>
          <c:h val="0.10440244406748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5198168722060399"/>
          <c:y val="4.2141294838145202E-2"/>
          <c:w val="0.74801842261913098"/>
          <c:h val="0.8619473535867050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'[Chart in Microsoft PowerPoint]Sheet1'!$W$2</c:f>
              <c:strCache>
                <c:ptCount val="1"/>
                <c:pt idx="0">
                  <c:v>FcR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PowerPoint]Sheet1'!$Y$3:$Y$5</c:f>
                <c:numCache>
                  <c:formatCode>General</c:formatCode>
                  <c:ptCount val="3"/>
                  <c:pt idx="0">
                    <c:v>54.458614577444358</c:v>
                  </c:pt>
                  <c:pt idx="1">
                    <c:v>179.58391529586399</c:v>
                  </c:pt>
                  <c:pt idx="2">
                    <c:v>12.661437616374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'[Chart in Microsoft PowerPoint]Sheet1'!$U$3:$U$5</c:f>
              <c:strCache>
                <c:ptCount val="3"/>
                <c:pt idx="0">
                  <c:v>NK</c:v>
                </c:pt>
                <c:pt idx="1">
                  <c:v>NK+MDSC</c:v>
                </c:pt>
                <c:pt idx="2">
                  <c:v>MDSC</c:v>
                </c:pt>
              </c:strCache>
            </c:strRef>
          </c:cat>
          <c:val>
            <c:numRef>
              <c:f>'[Chart in Microsoft PowerPoint]Sheet1'!$W$3:$W$5</c:f>
              <c:numCache>
                <c:formatCode>General</c:formatCode>
                <c:ptCount val="3"/>
                <c:pt idx="0">
                  <c:v>1126.8768455333329</c:v>
                </c:pt>
                <c:pt idx="1">
                  <c:v>288.59385625333329</c:v>
                </c:pt>
                <c:pt idx="2">
                  <c:v>42.08710713933327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7606608"/>
        <c:axId val="317606216"/>
      </c:barChart>
      <c:catAx>
        <c:axId val="3176066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0"/>
            </a:pPr>
            <a:endParaRPr lang="en-US"/>
          </a:p>
        </c:txPr>
        <c:crossAx val="317606216"/>
        <c:crosses val="autoZero"/>
        <c:auto val="1"/>
        <c:lblAlgn val="ctr"/>
        <c:lblOffset val="100"/>
        <c:noMultiLvlLbl val="0"/>
      </c:catAx>
      <c:valAx>
        <c:axId val="317606216"/>
        <c:scaling>
          <c:orientation val="minMax"/>
          <c:max val="175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>
                    <a:latin typeface="Arial"/>
                    <a:cs typeface="Arial"/>
                  </a:defRPr>
                </a:pPr>
                <a:r>
                  <a:rPr lang="en-US" b="0" dirty="0" smtClean="0">
                    <a:latin typeface="Arial"/>
                    <a:cs typeface="Arial"/>
                  </a:rPr>
                  <a:t>MIP-1</a:t>
                </a:r>
                <a:r>
                  <a:rPr lang="en-US" b="0" i="0" dirty="0" smtClean="0">
                    <a:latin typeface="Arial"/>
                    <a:cs typeface="Arial"/>
                  </a:rPr>
                  <a:t>α</a:t>
                </a:r>
                <a:r>
                  <a:rPr lang="en-US" b="0" dirty="0" smtClean="0">
                    <a:latin typeface="Arial"/>
                    <a:cs typeface="Arial"/>
                  </a:rPr>
                  <a:t> </a:t>
                </a:r>
                <a:r>
                  <a:rPr lang="en-US" b="0" dirty="0">
                    <a:latin typeface="Arial"/>
                    <a:cs typeface="Arial"/>
                  </a:rPr>
                  <a:t>(</a:t>
                </a:r>
                <a:r>
                  <a:rPr lang="en-US" b="0" dirty="0" err="1">
                    <a:latin typeface="Arial"/>
                    <a:cs typeface="Arial"/>
                  </a:rPr>
                  <a:t>pg</a:t>
                </a:r>
                <a:r>
                  <a:rPr lang="en-US" b="0" dirty="0">
                    <a:latin typeface="Arial"/>
                    <a:cs typeface="Arial"/>
                  </a:rPr>
                  <a:t>/ml)</a:t>
                </a:r>
              </a:p>
            </c:rich>
          </c:tx>
          <c:layout>
            <c:manualLayout>
              <c:xMode val="edge"/>
              <c:yMode val="edge"/>
              <c:x val="6.4887926919238004E-2"/>
              <c:y val="0.219499741229529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317606608"/>
        <c:crosses val="autoZero"/>
        <c:crossBetween val="between"/>
        <c:majorUnit val="250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 b="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0.76662</cdr:x>
      <cdr:y>0.11265</cdr:y>
    </cdr:from>
    <cdr:to>
      <cdr:x>1</cdr:x>
      <cdr:y>0.21932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58640" y="292539"/>
          <a:ext cx="778920" cy="2770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9pPr>
        </a:lstStyle>
        <a:p xmlns:a="http://schemas.openxmlformats.org/drawingml/2006/main">
          <a:r>
            <a:rPr lang="en-US" sz="1200" b="0" dirty="0" smtClean="0">
              <a:latin typeface="Arial" panose="020B0604020202020204" pitchFamily="34" charset="0"/>
              <a:cs typeface="Arial" panose="020B0604020202020204" pitchFamily="34" charset="0"/>
            </a:rPr>
            <a:t>p&lt;0.05</a:t>
          </a:r>
          <a:endParaRPr lang="en-US" sz="1200" b="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0.18456</cdr:x>
      <cdr:y>0.76995</cdr:y>
    </cdr:from>
    <cdr:to>
      <cdr:x>0.95803</cdr:x>
      <cdr:y>0.76995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615984" y="1999492"/>
          <a:ext cx="2581507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E743-8F8C-4228-8FEF-8916F953C7DE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AF94A-86FD-48FF-8FD6-49F1AB432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965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E743-8F8C-4228-8FEF-8916F953C7DE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AF94A-86FD-48FF-8FD6-49F1AB432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23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E743-8F8C-4228-8FEF-8916F953C7DE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AF94A-86FD-48FF-8FD6-49F1AB432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787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E743-8F8C-4228-8FEF-8916F953C7DE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AF94A-86FD-48FF-8FD6-49F1AB432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374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E743-8F8C-4228-8FEF-8916F953C7DE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AF94A-86FD-48FF-8FD6-49F1AB432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27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E743-8F8C-4228-8FEF-8916F953C7DE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AF94A-86FD-48FF-8FD6-49F1AB432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207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E743-8F8C-4228-8FEF-8916F953C7DE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AF94A-86FD-48FF-8FD6-49F1AB432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074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E743-8F8C-4228-8FEF-8916F953C7DE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AF94A-86FD-48FF-8FD6-49F1AB432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059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E743-8F8C-4228-8FEF-8916F953C7DE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AF94A-86FD-48FF-8FD6-49F1AB432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845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E743-8F8C-4228-8FEF-8916F953C7DE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AF94A-86FD-48FF-8FD6-49F1AB432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37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E743-8F8C-4228-8FEF-8916F953C7DE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AF94A-86FD-48FF-8FD6-49F1AB432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777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1E743-8F8C-4228-8FEF-8916F953C7DE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AF94A-86FD-48FF-8FD6-49F1AB432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65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1.emf"/><Relationship Id="rId4" Type="http://schemas.openxmlformats.org/officeDocument/2006/relationships/image" Target="../media/image36.png"/><Relationship Id="rId9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microsoft.com/office/2007/relationships/hdphoto" Target="../media/hdphoto6.wdp"/><Relationship Id="rId18" Type="http://schemas.openxmlformats.org/officeDocument/2006/relationships/image" Target="../media/image50.jpeg"/><Relationship Id="rId3" Type="http://schemas.microsoft.com/office/2007/relationships/hdphoto" Target="../media/hdphoto1.wdp"/><Relationship Id="rId21" Type="http://schemas.microsoft.com/office/2007/relationships/hdphoto" Target="../media/hdphoto10.wdp"/><Relationship Id="rId7" Type="http://schemas.microsoft.com/office/2007/relationships/hdphoto" Target="../media/hdphoto3.wdp"/><Relationship Id="rId12" Type="http://schemas.openxmlformats.org/officeDocument/2006/relationships/image" Target="../media/image47.jpeg"/><Relationship Id="rId17" Type="http://schemas.microsoft.com/office/2007/relationships/hdphoto" Target="../media/hdphoto8.wdp"/><Relationship Id="rId25" Type="http://schemas.microsoft.com/office/2007/relationships/hdphoto" Target="../media/hdphoto12.wdp"/><Relationship Id="rId2" Type="http://schemas.openxmlformats.org/officeDocument/2006/relationships/image" Target="../media/image42.jpeg"/><Relationship Id="rId16" Type="http://schemas.openxmlformats.org/officeDocument/2006/relationships/image" Target="../media/image49.jpeg"/><Relationship Id="rId20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11" Type="http://schemas.microsoft.com/office/2007/relationships/hdphoto" Target="../media/hdphoto5.wdp"/><Relationship Id="rId24" Type="http://schemas.openxmlformats.org/officeDocument/2006/relationships/image" Target="../media/image53.jpeg"/><Relationship Id="rId5" Type="http://schemas.microsoft.com/office/2007/relationships/hdphoto" Target="../media/hdphoto2.wdp"/><Relationship Id="rId15" Type="http://schemas.microsoft.com/office/2007/relationships/hdphoto" Target="../media/hdphoto7.wdp"/><Relationship Id="rId23" Type="http://schemas.microsoft.com/office/2007/relationships/hdphoto" Target="../media/hdphoto11.wdp"/><Relationship Id="rId10" Type="http://schemas.openxmlformats.org/officeDocument/2006/relationships/image" Target="../media/image46.png"/><Relationship Id="rId19" Type="http://schemas.microsoft.com/office/2007/relationships/hdphoto" Target="../media/hdphoto9.wdp"/><Relationship Id="rId4" Type="http://schemas.openxmlformats.org/officeDocument/2006/relationships/image" Target="../media/image43.jpeg"/><Relationship Id="rId9" Type="http://schemas.microsoft.com/office/2007/relationships/hdphoto" Target="../media/hdphoto4.wdp"/><Relationship Id="rId14" Type="http://schemas.openxmlformats.org/officeDocument/2006/relationships/image" Target="../media/image48.jpeg"/><Relationship Id="rId22" Type="http://schemas.openxmlformats.org/officeDocument/2006/relationships/image" Target="../media/image5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7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emf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3.xml"/><Relationship Id="rId5" Type="http://schemas.openxmlformats.org/officeDocument/2006/relationships/chart" Target="../charts/chart12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chart" Target="../charts/chart15.xml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4289795"/>
              </p:ext>
            </p:extLst>
          </p:nvPr>
        </p:nvGraphicFramePr>
        <p:xfrm>
          <a:off x="76200" y="367194"/>
          <a:ext cx="3337560" cy="2596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97412" y="2835611"/>
            <a:ext cx="2135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Effector : Target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6017781"/>
              </p:ext>
            </p:extLst>
          </p:nvPr>
        </p:nvGraphicFramePr>
        <p:xfrm>
          <a:off x="3444240" y="281620"/>
          <a:ext cx="3337560" cy="2767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861550" y="2923401"/>
            <a:ext cx="1562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MDSC : NK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861550" y="2933340"/>
            <a:ext cx="1562724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9" name="TextBox 30"/>
          <p:cNvSpPr txBox="1">
            <a:spLocks noChangeArrowheads="1"/>
          </p:cNvSpPr>
          <p:nvPr/>
        </p:nvSpPr>
        <p:spPr bwMode="auto">
          <a:xfrm>
            <a:off x="4519" y="40210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latin typeface="Arial" charset="0"/>
              </a:rPr>
              <a:t>A</a:t>
            </a:r>
            <a:endParaRPr lang="en-US" altLang="en-US" sz="1600" dirty="0">
              <a:latin typeface="Arial" charset="0"/>
            </a:endParaRPr>
          </a:p>
        </p:txBody>
      </p:sp>
      <p:sp>
        <p:nvSpPr>
          <p:cNvPr id="10" name="TextBox 28"/>
          <p:cNvSpPr txBox="1">
            <a:spLocks noChangeArrowheads="1"/>
          </p:cNvSpPr>
          <p:nvPr/>
        </p:nvSpPr>
        <p:spPr bwMode="auto">
          <a:xfrm>
            <a:off x="3390595" y="47453"/>
            <a:ext cx="34198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latin typeface="Arial" charset="0"/>
              </a:rPr>
              <a:t>B</a:t>
            </a:r>
            <a:endParaRPr lang="en-US" altLang="en-US" sz="1600" dirty="0"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51949" y="5953993"/>
            <a:ext cx="1562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MDSC : NK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4775139" y="5963932"/>
            <a:ext cx="1691640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0113988"/>
              </p:ext>
            </p:extLst>
          </p:nvPr>
        </p:nvGraphicFramePr>
        <p:xfrm>
          <a:off x="3505200" y="3200400"/>
          <a:ext cx="3337560" cy="2791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5886920" y="1805"/>
            <a:ext cx="9666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Figure S1</a:t>
            </a:r>
            <a:endParaRPr lang="en-US" altLang="en-US" sz="1200" dirty="0">
              <a:latin typeface="Arial" charset="0"/>
            </a:endParaRPr>
          </a:p>
        </p:txBody>
      </p:sp>
      <p:sp>
        <p:nvSpPr>
          <p:cNvPr id="20" name="TextBox 30"/>
          <p:cNvSpPr txBox="1">
            <a:spLocks noChangeArrowheads="1"/>
          </p:cNvSpPr>
          <p:nvPr/>
        </p:nvSpPr>
        <p:spPr bwMode="auto">
          <a:xfrm>
            <a:off x="10955" y="2997659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Arial" charset="0"/>
              </a:rPr>
              <a:t>C</a:t>
            </a:r>
          </a:p>
        </p:txBody>
      </p:sp>
      <p:sp>
        <p:nvSpPr>
          <p:cNvPr id="21" name="TextBox 28"/>
          <p:cNvSpPr txBox="1">
            <a:spLocks noChangeArrowheads="1"/>
          </p:cNvSpPr>
          <p:nvPr/>
        </p:nvSpPr>
        <p:spPr bwMode="auto">
          <a:xfrm>
            <a:off x="3397031" y="3004902"/>
            <a:ext cx="34198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Arial" charset="0"/>
              </a:rPr>
              <a:t>D</a:t>
            </a:r>
          </a:p>
        </p:txBody>
      </p:sp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0659467"/>
              </p:ext>
            </p:extLst>
          </p:nvPr>
        </p:nvGraphicFramePr>
        <p:xfrm>
          <a:off x="-76200" y="2999601"/>
          <a:ext cx="3385451" cy="3119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85800" y="5895201"/>
            <a:ext cx="266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Effector : Target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91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0" b="14406"/>
          <a:stretch/>
        </p:blipFill>
        <p:spPr bwMode="auto">
          <a:xfrm>
            <a:off x="1480092" y="330895"/>
            <a:ext cx="1734433" cy="144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0" b="11509"/>
          <a:stretch/>
        </p:blipFill>
        <p:spPr bwMode="auto">
          <a:xfrm>
            <a:off x="1480092" y="1773987"/>
            <a:ext cx="1734433" cy="1548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0" b="14135"/>
          <a:stretch/>
        </p:blipFill>
        <p:spPr bwMode="auto">
          <a:xfrm>
            <a:off x="3100616" y="314477"/>
            <a:ext cx="1747515" cy="1459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3" b="11447"/>
          <a:stretch/>
        </p:blipFill>
        <p:spPr bwMode="auto">
          <a:xfrm>
            <a:off x="3103280" y="1764462"/>
            <a:ext cx="1744851" cy="1557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64416" y="238125"/>
            <a:ext cx="157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Spleen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05892" y="228600"/>
            <a:ext cx="157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1504386" y="6191437"/>
            <a:ext cx="16335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CD11b</a:t>
            </a:r>
            <a:endParaRPr lang="en-US" altLang="en-US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TextBox 10"/>
          <p:cNvSpPr txBox="1">
            <a:spLocks noChangeArrowheads="1"/>
          </p:cNvSpPr>
          <p:nvPr/>
        </p:nvSpPr>
        <p:spPr bwMode="auto">
          <a:xfrm rot="16200000">
            <a:off x="422725" y="5717482"/>
            <a:ext cx="17462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200" dirty="0" smtClean="0">
                <a:solidFill>
                  <a:prstClr val="black"/>
                </a:solidFill>
                <a:latin typeface="Arial" charset="0"/>
              </a:rPr>
              <a:t>Gr-1</a:t>
            </a:r>
            <a:endParaRPr lang="en-US" altLang="en-US" sz="1200" dirty="0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295581" y="545902"/>
            <a:ext cx="269" cy="5031055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>
          <a:xfrm>
            <a:off x="2178896" y="6345057"/>
            <a:ext cx="2466556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4682042" y="852605"/>
            <a:ext cx="876494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PBS/IgG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82042" y="2350400"/>
            <a:ext cx="732193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5-FU</a:t>
            </a:r>
          </a:p>
        </p:txBody>
      </p:sp>
      <p:pic>
        <p:nvPicPr>
          <p:cNvPr id="19" name="Picture 9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2" b="13636"/>
          <a:stretch/>
        </p:blipFill>
        <p:spPr bwMode="auto">
          <a:xfrm>
            <a:off x="1480092" y="3254632"/>
            <a:ext cx="1779772" cy="1459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2" b="14644"/>
          <a:stretch/>
        </p:blipFill>
        <p:spPr bwMode="auto">
          <a:xfrm>
            <a:off x="1480092" y="4714021"/>
            <a:ext cx="1714156" cy="1477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1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0" b="12071"/>
          <a:stretch/>
        </p:blipFill>
        <p:spPr bwMode="auto">
          <a:xfrm>
            <a:off x="3194248" y="3254632"/>
            <a:ext cx="1653883" cy="145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1" b="14644"/>
          <a:stretch/>
        </p:blipFill>
        <p:spPr bwMode="auto">
          <a:xfrm>
            <a:off x="3127931" y="4714021"/>
            <a:ext cx="1720200" cy="1477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682042" y="3809790"/>
            <a:ext cx="1420986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Trastuzumab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682042" y="5168952"/>
            <a:ext cx="156635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Trastuzumab 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+ 5- FU</a:t>
            </a:r>
          </a:p>
        </p:txBody>
      </p:sp>
      <p:sp>
        <p:nvSpPr>
          <p:cNvPr id="21" name="TextBox 4"/>
          <p:cNvSpPr txBox="1">
            <a:spLocks noChangeArrowheads="1"/>
          </p:cNvSpPr>
          <p:nvPr/>
        </p:nvSpPr>
        <p:spPr bwMode="auto">
          <a:xfrm>
            <a:off x="5886920" y="32046"/>
            <a:ext cx="9666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Figure </a:t>
            </a:r>
            <a:r>
              <a:rPr lang="en-US" altLang="en-US" sz="1200" dirty="0" smtClean="0">
                <a:latin typeface="Arial" charset="0"/>
              </a:rPr>
              <a:t>S10</a:t>
            </a:r>
            <a:endParaRPr lang="en-US" altLang="en-US" sz="1200" dirty="0"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86940" y="152400"/>
            <a:ext cx="460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6940" y="6443246"/>
            <a:ext cx="460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6565" y="6400800"/>
            <a:ext cx="4347435" cy="273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56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T:\HCG\Carson Lab\Prashant\Confocal Images\Tumor\19_2.20x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00" y="1623425"/>
            <a:ext cx="1554480" cy="1243584"/>
          </a:xfrm>
          <a:prstGeom prst="rect">
            <a:avLst/>
          </a:prstGeom>
          <a:noFill/>
          <a:ln w="12700">
            <a:solidFill>
              <a:sysClr val="windowText" lastClr="000000"/>
            </a:solidFill>
            <a:prstDash val="soli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1000" y="1372959"/>
            <a:ext cx="1554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PBS/IgG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8" descr="T:\HCG\Carson Lab\Prashant\Confocal Images\Tumor\19_10.20x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6000" contrast="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342" y="1623425"/>
            <a:ext cx="1554480" cy="1243584"/>
          </a:xfrm>
          <a:prstGeom prst="rect">
            <a:avLst/>
          </a:prstGeom>
          <a:noFill/>
          <a:ln w="12700">
            <a:solidFill>
              <a:sysClr val="windowText" lastClr="000000"/>
            </a:solidFill>
            <a:prstDash val="soli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11233" y="1372958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Trastuzumab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14" descr="T:\HCG\Carson Lab\Prashant\Confocal Images\Tumor\19_15.20x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13000" contras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210" y="1623425"/>
            <a:ext cx="1554480" cy="1243584"/>
          </a:xfrm>
          <a:prstGeom prst="rect">
            <a:avLst/>
          </a:prstGeom>
          <a:noFill/>
          <a:ln w="12700">
            <a:solidFill>
              <a:sysClr val="windowText" lastClr="000000"/>
            </a:solidFill>
            <a:prstDash val="soli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94210" y="1372958"/>
            <a:ext cx="1554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5-FU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3" descr="T:\HCG\Carson Lab\Prashant\Confocal Images\Tumor\19_18.20x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11000" contras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220" y="1623425"/>
            <a:ext cx="1554480" cy="1243584"/>
          </a:xfrm>
          <a:prstGeom prst="rect">
            <a:avLst/>
          </a:prstGeom>
          <a:noFill/>
          <a:ln w="12700">
            <a:solidFill>
              <a:sysClr val="windowText" lastClr="000000"/>
            </a:solidFill>
            <a:prstDash val="soli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107220" y="1372958"/>
            <a:ext cx="15544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5-FU+Trastuzumab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7" descr="T:\HCG\Carson Lab\Prashant\Confocal Images\Ki67\19-2_20X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67000"/>
                    </a14:imgEffect>
                    <a14:imgEffect>
                      <a14:brightnessContrast bright="-26000" contrast="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00" y="2917322"/>
            <a:ext cx="1554480" cy="1243584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0" descr="T:\HCG\Carson Lab\Prashant\Confocal Images\Ki67\19-15_20X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5000"/>
                    </a14:imgEffect>
                    <a14:imgEffect>
                      <a14:brightnessContrast bright="-24000" contrast="6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695" y="2926847"/>
            <a:ext cx="1554480" cy="1243584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4" descr="T:\HCG\Carson Lab\Prashant\Confocal Images\Ki67\19-18_20X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47000"/>
                    </a14:imgEffect>
                    <a14:imgEffect>
                      <a14:brightnessContrast bright="-28000" contrast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210" y="2926847"/>
            <a:ext cx="1554480" cy="1243584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6" descr="T:\HCG\Carson Lab\Prashant\Confocal Images\Ki67\19-19_20X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29000" contras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220" y="2926847"/>
            <a:ext cx="1554480" cy="1243584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 rot="16200000">
            <a:off x="-510467" y="2158853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222430" y="3320680"/>
            <a:ext cx="795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Ki67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3" descr="T:\HCG\Carson Lab\Prashant\Confocal Images\caspase-3\19-10 -20x b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-8000" contrast="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327" y="4211731"/>
            <a:ext cx="1554480" cy="12435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T:\HCG\Carson Lab\Prashant\Confocal Images\caspase-3\19-12 -20x b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-13000" contrast="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711" y="4211731"/>
            <a:ext cx="1554480" cy="12435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T:\HCG\Carson Lab\Prashant\Confocal Images\caspase-3\19-19 -20x a.jp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-9000" contrast="7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820" y="4211731"/>
            <a:ext cx="1554480" cy="12435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T:\HCG\Carson Lab\Prashant\Confocal Images\caspase-3\19-4 -20x d.jp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-12000" contrast="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85" y="4202587"/>
            <a:ext cx="1565910" cy="125272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 rot="16200000">
            <a:off x="-330326" y="4646557"/>
            <a:ext cx="10113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Caspase-3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4"/>
          <p:cNvSpPr txBox="1">
            <a:spLocks noChangeArrowheads="1"/>
          </p:cNvSpPr>
          <p:nvPr/>
        </p:nvSpPr>
        <p:spPr bwMode="auto">
          <a:xfrm>
            <a:off x="5886920" y="32046"/>
            <a:ext cx="9666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Figure </a:t>
            </a:r>
            <a:r>
              <a:rPr lang="en-US" altLang="en-US" sz="1200" dirty="0" smtClean="0">
                <a:latin typeface="Arial" charset="0"/>
              </a:rPr>
              <a:t>S11</a:t>
            </a:r>
            <a:endParaRPr lang="en-US" altLang="en-US" sz="1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84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9" b="12917"/>
          <a:stretch/>
        </p:blipFill>
        <p:spPr bwMode="auto">
          <a:xfrm>
            <a:off x="1297014" y="4410548"/>
            <a:ext cx="1887340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9" b="12868"/>
          <a:stretch/>
        </p:blipFill>
        <p:spPr bwMode="auto">
          <a:xfrm>
            <a:off x="1297014" y="752948"/>
            <a:ext cx="1887340" cy="1991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9" b="13333"/>
          <a:stretch/>
        </p:blipFill>
        <p:spPr bwMode="auto">
          <a:xfrm>
            <a:off x="1297014" y="2571115"/>
            <a:ext cx="1887340" cy="1991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5" b="12080"/>
          <a:stretch/>
        </p:blipFill>
        <p:spPr bwMode="auto">
          <a:xfrm>
            <a:off x="3083355" y="743422"/>
            <a:ext cx="1880902" cy="20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5" b="12080"/>
          <a:stretch/>
        </p:blipFill>
        <p:spPr bwMode="auto">
          <a:xfrm>
            <a:off x="3083355" y="2570216"/>
            <a:ext cx="1880902" cy="1992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5" b="13002"/>
          <a:stretch/>
        </p:blipFill>
        <p:spPr bwMode="auto">
          <a:xfrm>
            <a:off x="3083355" y="6222096"/>
            <a:ext cx="1900845" cy="194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9" b="13332"/>
          <a:stretch/>
        </p:blipFill>
        <p:spPr bwMode="auto">
          <a:xfrm>
            <a:off x="3152364" y="4410548"/>
            <a:ext cx="1811290" cy="197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450109" y="733542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Spleen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23706" y="733542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31940" y="8143665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32675" y="6158268"/>
            <a:ext cx="400110" cy="183177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Gr-1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123230" y="8297285"/>
            <a:ext cx="2662271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125102" y="1010541"/>
            <a:ext cx="0" cy="651864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5" b="12287"/>
          <a:stretch/>
        </p:blipFill>
        <p:spPr bwMode="auto">
          <a:xfrm>
            <a:off x="1340144" y="6214021"/>
            <a:ext cx="1855869" cy="2000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40685" y="1640508"/>
            <a:ext cx="1335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PBS/IgG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40685" y="3445543"/>
            <a:ext cx="1335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NIL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40685" y="5250041"/>
            <a:ext cx="1335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Trastuzumab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40685" y="6940398"/>
            <a:ext cx="1161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Trastuzumab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+ NIL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4"/>
          <p:cNvSpPr txBox="1">
            <a:spLocks noChangeArrowheads="1"/>
          </p:cNvSpPr>
          <p:nvPr/>
        </p:nvSpPr>
        <p:spPr bwMode="auto">
          <a:xfrm>
            <a:off x="5886920" y="32046"/>
            <a:ext cx="9666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Figure </a:t>
            </a:r>
            <a:r>
              <a:rPr lang="en-US" altLang="en-US" sz="1200" dirty="0" smtClean="0">
                <a:latin typeface="Arial" charset="0"/>
              </a:rPr>
              <a:t>S12</a:t>
            </a:r>
            <a:endParaRPr lang="en-US" altLang="en-US" sz="1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05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0358274"/>
              </p:ext>
            </p:extLst>
          </p:nvPr>
        </p:nvGraphicFramePr>
        <p:xfrm>
          <a:off x="685800" y="5365750"/>
          <a:ext cx="5505450" cy="3702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5886920" y="32046"/>
            <a:ext cx="9666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Figure </a:t>
            </a:r>
            <a:r>
              <a:rPr lang="en-US" altLang="en-US" sz="1200" dirty="0" smtClean="0">
                <a:latin typeface="Arial" charset="0"/>
              </a:rPr>
              <a:t>S13</a:t>
            </a:r>
            <a:endParaRPr lang="en-US" altLang="en-US" sz="1200" dirty="0">
              <a:latin typeface="Arial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02124"/>
            <a:ext cx="6172200" cy="1903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0468910"/>
              </p:ext>
            </p:extLst>
          </p:nvPr>
        </p:nvGraphicFramePr>
        <p:xfrm>
          <a:off x="1181100" y="381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148155"/>
            <a:ext cx="460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168370"/>
            <a:ext cx="460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955" y="5331996"/>
            <a:ext cx="460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3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802651" y="7142955"/>
            <a:ext cx="1463040" cy="1645920"/>
            <a:chOff x="6324600" y="0"/>
            <a:chExt cx="2342367" cy="2793304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18" t="8621" r="8718" b="31954"/>
            <a:stretch/>
          </p:blipFill>
          <p:spPr bwMode="auto">
            <a:xfrm>
              <a:off x="6324600" y="87682"/>
              <a:ext cx="2342367" cy="2705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6324600" y="0"/>
              <a:ext cx="2342367" cy="24860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802650" y="6713990"/>
            <a:ext cx="1463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MDSC+T cell  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1:2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694431"/>
              </p:ext>
            </p:extLst>
          </p:nvPr>
        </p:nvGraphicFramePr>
        <p:xfrm>
          <a:off x="4849984" y="6990989"/>
          <a:ext cx="2008015" cy="2055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426060" y="8821579"/>
            <a:ext cx="998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MDSC : T cell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5567645" y="8859679"/>
            <a:ext cx="7315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9920" y="8763259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CFSE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765250" y="8920358"/>
            <a:ext cx="4057138" cy="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3359348" y="7129955"/>
            <a:ext cx="1463040" cy="1698924"/>
            <a:chOff x="533400" y="1411604"/>
            <a:chExt cx="1523999" cy="1623779"/>
          </a:xfrm>
        </p:grpSpPr>
        <p:pic>
          <p:nvPicPr>
            <p:cNvPr id="42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07" t="8621" r="8529" b="31954"/>
            <a:stretch/>
          </p:blipFill>
          <p:spPr bwMode="auto">
            <a:xfrm>
              <a:off x="533401" y="1411604"/>
              <a:ext cx="1523998" cy="16237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3" name="Rectangle 42"/>
            <p:cNvSpPr/>
            <p:nvPr/>
          </p:nvSpPr>
          <p:spPr>
            <a:xfrm>
              <a:off x="533400" y="1424222"/>
              <a:ext cx="1523999" cy="142335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3359348" y="6713990"/>
            <a:ext cx="1463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 cells alone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57763" y="7133430"/>
            <a:ext cx="1463040" cy="1645920"/>
            <a:chOff x="2380988" y="2971800"/>
            <a:chExt cx="2342368" cy="2781822"/>
          </a:xfrm>
        </p:grpSpPr>
        <p:pic>
          <p:nvPicPr>
            <p:cNvPr id="46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83" t="8620" r="8254" b="31954"/>
            <a:stretch/>
          </p:blipFill>
          <p:spPr bwMode="auto">
            <a:xfrm>
              <a:off x="2380988" y="3048000"/>
              <a:ext cx="2342367" cy="2705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7" name="Rectangle 46"/>
            <p:cNvSpPr/>
            <p:nvPr/>
          </p:nvSpPr>
          <p:spPr>
            <a:xfrm>
              <a:off x="2380989" y="2971800"/>
              <a:ext cx="2342367" cy="24860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57762" y="6713990"/>
            <a:ext cx="1463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MDSC+T cell 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1:1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5886920" y="32046"/>
            <a:ext cx="9666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Figure S2</a:t>
            </a:r>
            <a:endParaRPr lang="en-US" altLang="en-US" sz="1200" dirty="0">
              <a:latin typeface="Arial" charset="0"/>
            </a:endParaRPr>
          </a:p>
        </p:txBody>
      </p:sp>
      <p:sp>
        <p:nvSpPr>
          <p:cNvPr id="24" name="TextBox 30"/>
          <p:cNvSpPr txBox="1">
            <a:spLocks noChangeArrowheads="1"/>
          </p:cNvSpPr>
          <p:nvPr/>
        </p:nvSpPr>
        <p:spPr bwMode="auto">
          <a:xfrm>
            <a:off x="191415" y="195263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latin typeface="Arial" charset="0"/>
              </a:rPr>
              <a:t>A</a:t>
            </a:r>
            <a:endParaRPr lang="en-US" altLang="en-US" sz="1600" dirty="0">
              <a:latin typeface="Arial" charset="0"/>
            </a:endParaRPr>
          </a:p>
        </p:txBody>
      </p:sp>
      <p:sp>
        <p:nvSpPr>
          <p:cNvPr id="25" name="TextBox 28"/>
          <p:cNvSpPr txBox="1">
            <a:spLocks noChangeArrowheads="1"/>
          </p:cNvSpPr>
          <p:nvPr/>
        </p:nvSpPr>
        <p:spPr bwMode="auto">
          <a:xfrm>
            <a:off x="159920" y="2971800"/>
            <a:ext cx="34198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latin typeface="Arial" charset="0"/>
              </a:rPr>
              <a:t>B</a:t>
            </a:r>
            <a:endParaRPr lang="en-US" altLang="en-US" sz="1600" dirty="0">
              <a:latin typeface="Arial" charset="0"/>
            </a:endParaRPr>
          </a:p>
        </p:txBody>
      </p:sp>
      <p:sp>
        <p:nvSpPr>
          <p:cNvPr id="26" name="TextBox 30"/>
          <p:cNvSpPr txBox="1">
            <a:spLocks noChangeArrowheads="1"/>
          </p:cNvSpPr>
          <p:nvPr/>
        </p:nvSpPr>
        <p:spPr bwMode="auto">
          <a:xfrm>
            <a:off x="191415" y="6452053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Arial" charset="0"/>
              </a:rPr>
              <a:t>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/>
          <a:srcRect b="50603"/>
          <a:stretch/>
        </p:blipFill>
        <p:spPr>
          <a:xfrm>
            <a:off x="150274" y="245631"/>
            <a:ext cx="3538843" cy="25995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515" y="2895600"/>
            <a:ext cx="5203973" cy="3624274"/>
          </a:xfrm>
          <a:prstGeom prst="rect">
            <a:avLst/>
          </a:prstGeom>
        </p:spPr>
      </p:pic>
      <p:sp>
        <p:nvSpPr>
          <p:cNvPr id="27" name="TextBox 1"/>
          <p:cNvSpPr txBox="1"/>
          <p:nvPr/>
        </p:nvSpPr>
        <p:spPr>
          <a:xfrm>
            <a:off x="762000" y="531569"/>
            <a:ext cx="455852" cy="23043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=6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14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0"/>
          <p:cNvSpPr txBox="1">
            <a:spLocks noChangeArrowheads="1"/>
          </p:cNvSpPr>
          <p:nvPr/>
        </p:nvSpPr>
        <p:spPr bwMode="auto">
          <a:xfrm>
            <a:off x="5029200" y="561201"/>
            <a:ext cx="13638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Arial" charset="0"/>
              </a:rPr>
              <a:t>p&lt;0.05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974336" y="838200"/>
            <a:ext cx="1330452" cy="165842"/>
            <a:chOff x="2716192" y="1192664"/>
            <a:chExt cx="1137093" cy="182880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716192" y="1192665"/>
              <a:ext cx="11333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716192" y="1192664"/>
              <a:ext cx="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853285" y="1192664"/>
              <a:ext cx="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1"/>
          <p:cNvSpPr txBox="1"/>
          <p:nvPr/>
        </p:nvSpPr>
        <p:spPr>
          <a:xfrm>
            <a:off x="4136253" y="658368"/>
            <a:ext cx="455852" cy="23043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n=3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769433"/>
              </p:ext>
            </p:extLst>
          </p:nvPr>
        </p:nvGraphicFramePr>
        <p:xfrm>
          <a:off x="3477768" y="124968"/>
          <a:ext cx="3300354" cy="2999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5886920" y="32046"/>
            <a:ext cx="9666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Figure S3</a:t>
            </a:r>
            <a:endParaRPr lang="en-US" altLang="en-US" sz="1200" dirty="0">
              <a:latin typeface="Arial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8519655"/>
              </p:ext>
            </p:extLst>
          </p:nvPr>
        </p:nvGraphicFramePr>
        <p:xfrm>
          <a:off x="3509427" y="3031516"/>
          <a:ext cx="3424773" cy="2912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16325" y="5819001"/>
            <a:ext cx="2035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MDSC : NK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016326" y="5828940"/>
            <a:ext cx="2035465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7062190"/>
              </p:ext>
            </p:extLst>
          </p:nvPr>
        </p:nvGraphicFramePr>
        <p:xfrm>
          <a:off x="35376" y="3051129"/>
          <a:ext cx="3575304" cy="2843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1759573"/>
              </p:ext>
            </p:extLst>
          </p:nvPr>
        </p:nvGraphicFramePr>
        <p:xfrm>
          <a:off x="-152400" y="6078568"/>
          <a:ext cx="3578210" cy="3065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TextBox 20"/>
          <p:cNvSpPr txBox="1">
            <a:spLocks noChangeArrowheads="1"/>
          </p:cNvSpPr>
          <p:nvPr/>
        </p:nvSpPr>
        <p:spPr bwMode="auto">
          <a:xfrm>
            <a:off x="1191776" y="6577344"/>
            <a:ext cx="8784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p&lt;0.01</a:t>
            </a:r>
            <a:endParaRPr lang="en-US" altLang="en-US" sz="1200" dirty="0">
              <a:latin typeface="Arial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191776" y="6815938"/>
            <a:ext cx="881297" cy="187769"/>
            <a:chOff x="2716192" y="1192664"/>
            <a:chExt cx="1137093" cy="182880"/>
          </a:xfrm>
        </p:grpSpPr>
        <p:cxnSp>
          <p:nvCxnSpPr>
            <p:cNvPr id="19" name="Straight Connector 18"/>
            <p:cNvCxnSpPr/>
            <p:nvPr/>
          </p:nvCxnSpPr>
          <p:spPr bwMode="auto">
            <a:xfrm>
              <a:off x="2716192" y="1192665"/>
              <a:ext cx="11333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716192" y="1192664"/>
              <a:ext cx="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53285" y="1192664"/>
              <a:ext cx="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1"/>
          <p:cNvSpPr txBox="1"/>
          <p:nvPr/>
        </p:nvSpPr>
        <p:spPr>
          <a:xfrm>
            <a:off x="769320" y="6163052"/>
            <a:ext cx="499265" cy="23043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n=4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30"/>
          <p:cNvSpPr txBox="1">
            <a:spLocks noChangeArrowheads="1"/>
          </p:cNvSpPr>
          <p:nvPr/>
        </p:nvSpPr>
        <p:spPr bwMode="auto">
          <a:xfrm>
            <a:off x="4519" y="40210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latin typeface="Arial" charset="0"/>
              </a:rPr>
              <a:t>A</a:t>
            </a:r>
            <a:endParaRPr lang="en-US" altLang="en-US" sz="1600" dirty="0">
              <a:latin typeface="Arial" charset="0"/>
            </a:endParaRPr>
          </a:p>
        </p:txBody>
      </p:sp>
      <p:sp>
        <p:nvSpPr>
          <p:cNvPr id="24" name="TextBox 28"/>
          <p:cNvSpPr txBox="1">
            <a:spLocks noChangeArrowheads="1"/>
          </p:cNvSpPr>
          <p:nvPr/>
        </p:nvSpPr>
        <p:spPr bwMode="auto">
          <a:xfrm>
            <a:off x="0" y="2693378"/>
            <a:ext cx="34198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Arial" charset="0"/>
              </a:rPr>
              <a:t>C</a:t>
            </a:r>
          </a:p>
        </p:txBody>
      </p:sp>
      <p:sp>
        <p:nvSpPr>
          <p:cNvPr id="26" name="TextBox 28"/>
          <p:cNvSpPr txBox="1">
            <a:spLocks noChangeArrowheads="1"/>
          </p:cNvSpPr>
          <p:nvPr/>
        </p:nvSpPr>
        <p:spPr bwMode="auto">
          <a:xfrm>
            <a:off x="-30749" y="5702024"/>
            <a:ext cx="34198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Arial" charset="0"/>
              </a:rPr>
              <a:t>E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304800"/>
            <a:ext cx="3538538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30"/>
          <p:cNvSpPr txBox="1">
            <a:spLocks noChangeArrowheads="1"/>
          </p:cNvSpPr>
          <p:nvPr/>
        </p:nvSpPr>
        <p:spPr bwMode="auto">
          <a:xfrm>
            <a:off x="3581400" y="42863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Arial" charset="0"/>
              </a:rPr>
              <a:t>B</a:t>
            </a:r>
          </a:p>
        </p:txBody>
      </p:sp>
      <p:sp>
        <p:nvSpPr>
          <p:cNvPr id="30" name="TextBox 28"/>
          <p:cNvSpPr txBox="1">
            <a:spLocks noChangeArrowheads="1"/>
          </p:cNvSpPr>
          <p:nvPr/>
        </p:nvSpPr>
        <p:spPr bwMode="auto">
          <a:xfrm>
            <a:off x="3544215" y="2709862"/>
            <a:ext cx="331726" cy="34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latin typeface="Arial" charset="0"/>
              </a:rPr>
              <a:t>D</a:t>
            </a:r>
            <a:endParaRPr lang="en-US" altLang="en-US" sz="16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87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69845"/>
            <a:ext cx="5943600" cy="21545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886920" y="32046"/>
            <a:ext cx="9666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Figure S4</a:t>
            </a:r>
            <a:endParaRPr lang="en-US" altLang="en-US" sz="1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480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4"/>
          <p:cNvPicPr preferRelativeResize="0"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1" t="9213" r="5764" b="13864"/>
          <a:stretch/>
        </p:blipFill>
        <p:spPr bwMode="auto">
          <a:xfrm>
            <a:off x="4067262" y="490704"/>
            <a:ext cx="1435608" cy="1453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3"/>
          <p:cNvPicPr preferRelativeResize="0"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4" t="9213" r="6549" b="13864"/>
          <a:stretch/>
        </p:blipFill>
        <p:spPr bwMode="auto">
          <a:xfrm>
            <a:off x="2454252" y="490704"/>
            <a:ext cx="1435608" cy="1453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2"/>
          <p:cNvPicPr preferRelativeResize="0"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2" t="9153" r="6270" b="13924"/>
          <a:stretch/>
        </p:blipFill>
        <p:spPr bwMode="auto">
          <a:xfrm>
            <a:off x="802837" y="490704"/>
            <a:ext cx="1435608" cy="1453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6" b="13245"/>
          <a:stretch/>
        </p:blipFill>
        <p:spPr bwMode="auto">
          <a:xfrm>
            <a:off x="581025" y="4762805"/>
            <a:ext cx="1502476" cy="158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8" b="13246"/>
          <a:stretch/>
        </p:blipFill>
        <p:spPr bwMode="auto">
          <a:xfrm>
            <a:off x="1970935" y="4762805"/>
            <a:ext cx="1534875" cy="158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5" b="13246"/>
          <a:stretch/>
        </p:blipFill>
        <p:spPr bwMode="auto">
          <a:xfrm>
            <a:off x="3429000" y="4762805"/>
            <a:ext cx="1499120" cy="158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9" b="13246"/>
          <a:stretch/>
        </p:blipFill>
        <p:spPr bwMode="auto">
          <a:xfrm>
            <a:off x="4849985" y="4762805"/>
            <a:ext cx="1511215" cy="1586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740651" y="4671355"/>
            <a:ext cx="1230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58584" y="4671355"/>
            <a:ext cx="1232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PBS/IgG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21026" y="4671355"/>
            <a:ext cx="1152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nti-TGF-</a:t>
            </a:r>
            <a:r>
              <a:rPr lang="el-G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03605" y="4671355"/>
            <a:ext cx="1228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nti-IL-10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1065" y="6276201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4508" y="4414183"/>
            <a:ext cx="369332" cy="183177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Gr-1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1278320" y="6437985"/>
            <a:ext cx="4954246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494563" y="5023210"/>
            <a:ext cx="0" cy="73152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431940" y="5354481"/>
            <a:ext cx="615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5.11%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52263" y="5354481"/>
            <a:ext cx="615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27.8%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73910" y="5354481"/>
            <a:ext cx="615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27.0%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94895" y="5354481"/>
            <a:ext cx="615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25.4%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"/>
          <p:cNvSpPr txBox="1">
            <a:spLocks noChangeArrowheads="1"/>
          </p:cNvSpPr>
          <p:nvPr/>
        </p:nvSpPr>
        <p:spPr bwMode="auto">
          <a:xfrm>
            <a:off x="5886920" y="32046"/>
            <a:ext cx="9666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Figure S5</a:t>
            </a:r>
            <a:endParaRPr lang="en-US" altLang="en-US" sz="1200" dirty="0">
              <a:latin typeface="Arial" charset="0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7" t="8972" r="3394" b="11702"/>
          <a:stretch/>
        </p:blipFill>
        <p:spPr bwMode="auto">
          <a:xfrm>
            <a:off x="472700" y="2674295"/>
            <a:ext cx="1437229" cy="1450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2" b="13519"/>
          <a:stretch/>
        </p:blipFill>
        <p:spPr bwMode="auto">
          <a:xfrm>
            <a:off x="1967244" y="2510217"/>
            <a:ext cx="1528549" cy="1614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4" b="11703"/>
          <a:stretch/>
        </p:blipFill>
        <p:spPr bwMode="auto">
          <a:xfrm>
            <a:off x="4827183" y="2510217"/>
            <a:ext cx="1520597" cy="1614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8" b="11703"/>
          <a:stretch/>
        </p:blipFill>
        <p:spPr bwMode="auto">
          <a:xfrm>
            <a:off x="3380578" y="2542558"/>
            <a:ext cx="1509054" cy="1614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500203" y="4048711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1140303" y="4202335"/>
            <a:ext cx="4977047" cy="1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356600" y="2787685"/>
            <a:ext cx="0" cy="73152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85928" y="2477888"/>
            <a:ext cx="1232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48567" y="2477888"/>
            <a:ext cx="1232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PBS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1879" y="2477888"/>
            <a:ext cx="1232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3-MT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512916" y="2510229"/>
            <a:ext cx="1232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nor-NOHA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93923" y="3005175"/>
            <a:ext cx="6160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5.75%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30123" y="3035416"/>
            <a:ext cx="6160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19.2%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684961" y="3005175"/>
            <a:ext cx="6160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21.0%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23962" y="3037516"/>
            <a:ext cx="6160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10.5%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30"/>
          <p:cNvSpPr txBox="1">
            <a:spLocks noChangeArrowheads="1"/>
          </p:cNvSpPr>
          <p:nvPr/>
        </p:nvSpPr>
        <p:spPr bwMode="auto">
          <a:xfrm>
            <a:off x="126170" y="2336158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Arial" charset="0"/>
              </a:rPr>
              <a:t>B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79293" y="2148288"/>
            <a:ext cx="369332" cy="183177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Gr-1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49044" y="186779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24938" y="36013"/>
            <a:ext cx="369332" cy="183177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Gr-1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1527524" y="2021411"/>
            <a:ext cx="3860131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724993" y="490704"/>
            <a:ext cx="0" cy="99303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Box 3"/>
          <p:cNvSpPr txBox="1">
            <a:spLocks noChangeArrowheads="1"/>
          </p:cNvSpPr>
          <p:nvPr/>
        </p:nvSpPr>
        <p:spPr bwMode="auto">
          <a:xfrm>
            <a:off x="932675" y="254780"/>
            <a:ext cx="13441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Control</a:t>
            </a:r>
            <a:endParaRPr lang="en-US" altLang="en-US" sz="1200" dirty="0">
              <a:latin typeface="Arial" charset="0"/>
            </a:endParaRPr>
          </a:p>
        </p:txBody>
      </p:sp>
      <p:sp>
        <p:nvSpPr>
          <p:cNvPr id="63" name="TextBox 3"/>
          <p:cNvSpPr txBox="1">
            <a:spLocks noChangeArrowheads="1"/>
          </p:cNvSpPr>
          <p:nvPr/>
        </p:nvSpPr>
        <p:spPr bwMode="auto">
          <a:xfrm>
            <a:off x="2622495" y="254780"/>
            <a:ext cx="12673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PBS</a:t>
            </a:r>
            <a:endParaRPr lang="en-US" altLang="en-US" sz="1200" dirty="0">
              <a:latin typeface="Arial" charset="0"/>
            </a:endParaRPr>
          </a:p>
        </p:txBody>
      </p:sp>
      <p:sp>
        <p:nvSpPr>
          <p:cNvPr id="64" name="TextBox 3"/>
          <p:cNvSpPr txBox="1">
            <a:spLocks noChangeArrowheads="1"/>
          </p:cNvSpPr>
          <p:nvPr/>
        </p:nvSpPr>
        <p:spPr bwMode="auto">
          <a:xfrm>
            <a:off x="4178560" y="257433"/>
            <a:ext cx="13243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NIL</a:t>
            </a:r>
            <a:endParaRPr lang="en-US" altLang="en-US" sz="1200" dirty="0">
              <a:latin typeface="Arial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92338" y="1001449"/>
            <a:ext cx="637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4.03%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328769" y="999117"/>
            <a:ext cx="637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14.9%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941779" y="999117"/>
            <a:ext cx="637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11.8%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30"/>
          <p:cNvSpPr txBox="1">
            <a:spLocks noChangeArrowheads="1"/>
          </p:cNvSpPr>
          <p:nvPr/>
        </p:nvSpPr>
        <p:spPr bwMode="auto">
          <a:xfrm>
            <a:off x="126170" y="99907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Arial" charset="0"/>
              </a:rPr>
              <a:t>A</a:t>
            </a:r>
          </a:p>
        </p:txBody>
      </p:sp>
      <p:sp>
        <p:nvSpPr>
          <p:cNvPr id="72" name="TextBox 30"/>
          <p:cNvSpPr txBox="1">
            <a:spLocks noChangeArrowheads="1"/>
          </p:cNvSpPr>
          <p:nvPr/>
        </p:nvSpPr>
        <p:spPr bwMode="auto">
          <a:xfrm>
            <a:off x="126170" y="4640458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latin typeface="Arial" charset="0"/>
              </a:rPr>
              <a:t>C</a:t>
            </a:r>
            <a:endParaRPr lang="en-US" altLang="en-US" sz="1600" dirty="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2400" y="6629400"/>
            <a:ext cx="3955715" cy="2457048"/>
          </a:xfrm>
          <a:prstGeom prst="rect">
            <a:avLst/>
          </a:prstGeom>
        </p:spPr>
      </p:pic>
      <p:sp>
        <p:nvSpPr>
          <p:cNvPr id="54" name="TextBox 30"/>
          <p:cNvSpPr txBox="1">
            <a:spLocks noChangeArrowheads="1"/>
          </p:cNvSpPr>
          <p:nvPr/>
        </p:nvSpPr>
        <p:spPr bwMode="auto">
          <a:xfrm>
            <a:off x="126170" y="6443663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Arial" charset="0"/>
              </a:rPr>
              <a:t>D</a:t>
            </a:r>
            <a:endParaRPr lang="en-US" altLang="en-US" sz="16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87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9843172"/>
              </p:ext>
            </p:extLst>
          </p:nvPr>
        </p:nvGraphicFramePr>
        <p:xfrm>
          <a:off x="71508" y="3278524"/>
          <a:ext cx="3337560" cy="2596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9533301"/>
              </p:ext>
            </p:extLst>
          </p:nvPr>
        </p:nvGraphicFramePr>
        <p:xfrm>
          <a:off x="95457" y="592523"/>
          <a:ext cx="3337560" cy="2596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820536" y="2666656"/>
            <a:ext cx="5303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542913" y="2666303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945258" y="2666656"/>
            <a:ext cx="13258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945259" y="2640357"/>
            <a:ext cx="1325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MDSC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42914" y="2640357"/>
            <a:ext cx="22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28263" y="3432569"/>
            <a:ext cx="777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n=5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0535" y="2640357"/>
            <a:ext cx="530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NK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373199" y="270640"/>
            <a:ext cx="3281821" cy="2850133"/>
            <a:chOff x="965599" y="5647340"/>
            <a:chExt cx="2502292" cy="2375111"/>
          </a:xfrm>
        </p:grpSpPr>
        <p:pic>
          <p:nvPicPr>
            <p:cNvPr id="30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43" t="8163" r="52617" b="12794"/>
            <a:stretch/>
          </p:blipFill>
          <p:spPr bwMode="auto">
            <a:xfrm>
              <a:off x="1203216" y="5647340"/>
              <a:ext cx="2264675" cy="2219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1378352" y="7791618"/>
              <a:ext cx="1006079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DAF-FM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1974473" y="7919634"/>
              <a:ext cx="1317721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965599" y="6240176"/>
              <a:ext cx="281605" cy="84735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% Max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476797" y="6031390"/>
              <a:ext cx="95732" cy="844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476797" y="5896128"/>
              <a:ext cx="95732" cy="8448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550730" y="5679343"/>
              <a:ext cx="1110492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RAW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513271" y="5832561"/>
              <a:ext cx="1216169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RAW-LPS 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544297" y="5960577"/>
              <a:ext cx="1217869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MDSC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476797" y="5754879"/>
              <a:ext cx="95732" cy="8448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</p:grpSp>
      <p:sp>
        <p:nvSpPr>
          <p:cNvPr id="26" name="TextBox 30"/>
          <p:cNvSpPr txBox="1">
            <a:spLocks noChangeArrowheads="1"/>
          </p:cNvSpPr>
          <p:nvPr/>
        </p:nvSpPr>
        <p:spPr bwMode="auto">
          <a:xfrm>
            <a:off x="4519" y="40210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latin typeface="Arial" charset="0"/>
              </a:rPr>
              <a:t>A</a:t>
            </a:r>
            <a:endParaRPr lang="en-US" altLang="en-US" sz="1600" dirty="0">
              <a:latin typeface="Arial" charset="0"/>
            </a:endParaRPr>
          </a:p>
        </p:txBody>
      </p:sp>
      <p:sp>
        <p:nvSpPr>
          <p:cNvPr id="45" name="TextBox 28"/>
          <p:cNvSpPr txBox="1">
            <a:spLocks noChangeArrowheads="1"/>
          </p:cNvSpPr>
          <p:nvPr/>
        </p:nvSpPr>
        <p:spPr bwMode="auto">
          <a:xfrm>
            <a:off x="3275380" y="40590"/>
            <a:ext cx="34198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latin typeface="Arial" charset="0"/>
              </a:rPr>
              <a:t>B</a:t>
            </a:r>
            <a:endParaRPr lang="en-US" altLang="en-US" sz="1600" dirty="0">
              <a:latin typeface="Arial" charset="0"/>
            </a:endParaRPr>
          </a:p>
        </p:txBody>
      </p:sp>
      <p:sp>
        <p:nvSpPr>
          <p:cNvPr id="46" name="TextBox 30"/>
          <p:cNvSpPr txBox="1">
            <a:spLocks noChangeArrowheads="1"/>
          </p:cNvSpPr>
          <p:nvPr/>
        </p:nvSpPr>
        <p:spPr bwMode="auto">
          <a:xfrm>
            <a:off x="-27450" y="3057191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Arial" charset="0"/>
              </a:rPr>
              <a:t>C</a:t>
            </a:r>
          </a:p>
        </p:txBody>
      </p:sp>
      <p:sp>
        <p:nvSpPr>
          <p:cNvPr id="28" name="TextBox 4"/>
          <p:cNvSpPr txBox="1">
            <a:spLocks noChangeArrowheads="1"/>
          </p:cNvSpPr>
          <p:nvPr/>
        </p:nvSpPr>
        <p:spPr bwMode="auto">
          <a:xfrm>
            <a:off x="5886920" y="32046"/>
            <a:ext cx="9666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Figure S6</a:t>
            </a:r>
            <a:endParaRPr lang="en-US" altLang="en-US" sz="1200" dirty="0">
              <a:latin typeface="Arial" charset="0"/>
            </a:endParaRPr>
          </a:p>
        </p:txBody>
      </p:sp>
      <p:graphicFrame>
        <p:nvGraphicFramePr>
          <p:cNvPr id="29" name="Chart 28"/>
          <p:cNvGraphicFramePr/>
          <p:nvPr>
            <p:extLst>
              <p:ext uri="{D42A27DB-BD31-4B8C-83A1-F6EECF244321}">
                <p14:modId xmlns:p14="http://schemas.microsoft.com/office/powerpoint/2010/main" val="695616541"/>
              </p:ext>
            </p:extLst>
          </p:nvPr>
        </p:nvGraphicFramePr>
        <p:xfrm>
          <a:off x="3317460" y="3266230"/>
          <a:ext cx="3337560" cy="2596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3907227" y="3343040"/>
            <a:ext cx="520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=2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30"/>
          <p:cNvSpPr txBox="1">
            <a:spLocks noChangeArrowheads="1"/>
          </p:cNvSpPr>
          <p:nvPr/>
        </p:nvSpPr>
        <p:spPr bwMode="auto">
          <a:xfrm>
            <a:off x="3275380" y="3057190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Arial" charset="0"/>
              </a:rPr>
              <a:t>D</a:t>
            </a:r>
          </a:p>
        </p:txBody>
      </p:sp>
      <p:graphicFrame>
        <p:nvGraphicFramePr>
          <p:cNvPr id="49" name="Chart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7914421"/>
              </p:ext>
            </p:extLst>
          </p:nvPr>
        </p:nvGraphicFramePr>
        <p:xfrm>
          <a:off x="87765" y="6077959"/>
          <a:ext cx="5261486" cy="288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50" name="Group 49"/>
          <p:cNvGrpSpPr/>
          <p:nvPr/>
        </p:nvGrpSpPr>
        <p:grpSpPr>
          <a:xfrm>
            <a:off x="2379265" y="6154769"/>
            <a:ext cx="1005840" cy="197511"/>
            <a:chOff x="2716192" y="1192664"/>
            <a:chExt cx="1137093" cy="182880"/>
          </a:xfrm>
        </p:grpSpPr>
        <p:cxnSp>
          <p:nvCxnSpPr>
            <p:cNvPr id="51" name="Straight Connector 50"/>
            <p:cNvCxnSpPr/>
            <p:nvPr/>
          </p:nvCxnSpPr>
          <p:spPr bwMode="auto">
            <a:xfrm>
              <a:off x="2716192" y="1192665"/>
              <a:ext cx="11333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2716192" y="1192664"/>
              <a:ext cx="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853285" y="1192664"/>
              <a:ext cx="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3631993" y="6154769"/>
            <a:ext cx="1005840" cy="197511"/>
            <a:chOff x="2716192" y="1192664"/>
            <a:chExt cx="1137093" cy="182880"/>
          </a:xfrm>
        </p:grpSpPr>
        <p:cxnSp>
          <p:nvCxnSpPr>
            <p:cNvPr id="55" name="Straight Connector 54"/>
            <p:cNvCxnSpPr/>
            <p:nvPr/>
          </p:nvCxnSpPr>
          <p:spPr bwMode="auto">
            <a:xfrm>
              <a:off x="2716192" y="1192665"/>
              <a:ext cx="11333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716192" y="1192664"/>
              <a:ext cx="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3853285" y="1192664"/>
              <a:ext cx="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>
            <a:off x="2379265" y="5916175"/>
            <a:ext cx="100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=0.0299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655397" y="5916175"/>
            <a:ext cx="100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=0.0156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30"/>
          <p:cNvSpPr txBox="1">
            <a:spLocks noChangeArrowheads="1"/>
          </p:cNvSpPr>
          <p:nvPr/>
        </p:nvSpPr>
        <p:spPr bwMode="auto">
          <a:xfrm>
            <a:off x="-27450" y="5855037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Arial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73850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690" t="2961" r="1881" b="2773"/>
          <a:stretch/>
        </p:blipFill>
        <p:spPr>
          <a:xfrm>
            <a:off x="685800" y="6324600"/>
            <a:ext cx="4419600" cy="2590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00" t="2399" r="751" b="4031"/>
          <a:stretch/>
        </p:blipFill>
        <p:spPr>
          <a:xfrm>
            <a:off x="609600" y="3276601"/>
            <a:ext cx="4648200" cy="29718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396240" y="301022"/>
            <a:ext cx="3337560" cy="2596896"/>
            <a:chOff x="2471955" y="1086324"/>
            <a:chExt cx="3337560" cy="2596896"/>
          </a:xfrm>
        </p:grpSpPr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53146588"/>
                </p:ext>
              </p:extLst>
            </p:nvPr>
          </p:nvGraphicFramePr>
          <p:xfrm>
            <a:off x="2471955" y="1086324"/>
            <a:ext cx="3337560" cy="25968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4465950" y="1154970"/>
              <a:ext cx="12673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 ng/ml IL-12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04355" y="1316754"/>
              <a:ext cx="5376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=2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5886920" y="32046"/>
            <a:ext cx="9666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Figure S7</a:t>
            </a:r>
            <a:endParaRPr lang="en-US" altLang="en-US" sz="1200" dirty="0">
              <a:latin typeface="Arial" charset="0"/>
            </a:endParaRPr>
          </a:p>
        </p:txBody>
      </p:sp>
      <p:sp>
        <p:nvSpPr>
          <p:cNvPr id="9" name="TextBox 30"/>
          <p:cNvSpPr txBox="1">
            <a:spLocks noChangeArrowheads="1"/>
          </p:cNvSpPr>
          <p:nvPr/>
        </p:nvSpPr>
        <p:spPr bwMode="auto">
          <a:xfrm>
            <a:off x="343815" y="0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latin typeface="Arial" charset="0"/>
              </a:rPr>
              <a:t>A</a:t>
            </a:r>
            <a:endParaRPr lang="en-US" altLang="en-US" sz="1600" dirty="0">
              <a:latin typeface="Arial" charset="0"/>
            </a:endParaRPr>
          </a:p>
        </p:txBody>
      </p:sp>
      <p:sp>
        <p:nvSpPr>
          <p:cNvPr id="10" name="TextBox 30"/>
          <p:cNvSpPr txBox="1">
            <a:spLocks noChangeArrowheads="1"/>
          </p:cNvSpPr>
          <p:nvPr/>
        </p:nvSpPr>
        <p:spPr bwMode="auto">
          <a:xfrm>
            <a:off x="311846" y="6051207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Arial" charset="0"/>
              </a:rPr>
              <a:t>C</a:t>
            </a:r>
          </a:p>
        </p:txBody>
      </p:sp>
      <p:sp>
        <p:nvSpPr>
          <p:cNvPr id="11" name="TextBox 30"/>
          <p:cNvSpPr txBox="1">
            <a:spLocks noChangeArrowheads="1"/>
          </p:cNvSpPr>
          <p:nvPr/>
        </p:nvSpPr>
        <p:spPr bwMode="auto">
          <a:xfrm>
            <a:off x="304800" y="3124200"/>
            <a:ext cx="34198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Arial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50937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5886920" y="32046"/>
            <a:ext cx="9666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Figure </a:t>
            </a:r>
            <a:r>
              <a:rPr lang="en-US" altLang="en-US" sz="1200" dirty="0" smtClean="0">
                <a:latin typeface="Arial" charset="0"/>
              </a:rPr>
              <a:t>S8</a:t>
            </a:r>
            <a:endParaRPr lang="en-US" altLang="en-US" sz="1200" dirty="0">
              <a:latin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018" y="1441619"/>
            <a:ext cx="5767963" cy="626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626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3" b="12023"/>
          <a:stretch/>
        </p:blipFill>
        <p:spPr bwMode="auto">
          <a:xfrm>
            <a:off x="1958655" y="474328"/>
            <a:ext cx="1695207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6" t="1" b="14103"/>
          <a:stretch/>
        </p:blipFill>
        <p:spPr bwMode="auto">
          <a:xfrm>
            <a:off x="3529873" y="467022"/>
            <a:ext cx="1770017" cy="179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2060504" y="414928"/>
            <a:ext cx="1469370" cy="286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PBS</a:t>
            </a:r>
            <a:endParaRPr lang="en-US" altLang="en-US" sz="1200" dirty="0">
              <a:latin typeface="Arial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725285" y="414928"/>
            <a:ext cx="1420985" cy="27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Gemcitabine</a:t>
            </a:r>
            <a:endParaRPr lang="en-US" altLang="en-US" sz="1200" dirty="0">
              <a:latin typeface="Arial" charset="0"/>
            </a:endParaRPr>
          </a:p>
        </p:txBody>
      </p:sp>
      <p:sp>
        <p:nvSpPr>
          <p:cNvPr id="8" name="TextBox 21"/>
          <p:cNvSpPr txBox="1"/>
          <p:nvPr/>
        </p:nvSpPr>
        <p:spPr>
          <a:xfrm>
            <a:off x="395005" y="226770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047890" y="2421588"/>
            <a:ext cx="4109335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13910" y="735853"/>
            <a:ext cx="0" cy="100584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2" b="13270"/>
          <a:stretch/>
        </p:blipFill>
        <p:spPr bwMode="auto">
          <a:xfrm>
            <a:off x="303327" y="459594"/>
            <a:ext cx="1757176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537669" y="414927"/>
            <a:ext cx="1382581" cy="285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No-tumor</a:t>
            </a:r>
            <a:endParaRPr lang="en-US" altLang="en-US" sz="1200" dirty="0"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95390" y="1234264"/>
            <a:ext cx="640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1.24%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69995" y="1234264"/>
            <a:ext cx="640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8.31%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21410" y="1242428"/>
            <a:ext cx="640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.00%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21"/>
          <p:cNvSpPr txBox="1"/>
          <p:nvPr/>
        </p:nvSpPr>
        <p:spPr>
          <a:xfrm>
            <a:off x="411498" y="4371811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22"/>
          <p:cNvSpPr txBox="1"/>
          <p:nvPr/>
        </p:nvSpPr>
        <p:spPr>
          <a:xfrm>
            <a:off x="80159" y="2478479"/>
            <a:ext cx="369332" cy="183177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Gr-1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047890" y="4502281"/>
            <a:ext cx="4031662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67816" y="2905111"/>
            <a:ext cx="0" cy="100584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9" b="12347"/>
          <a:stretch/>
        </p:blipFill>
        <p:spPr bwMode="auto">
          <a:xfrm>
            <a:off x="321877" y="2708732"/>
            <a:ext cx="1636776" cy="1716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8" b="14173"/>
          <a:stretch/>
        </p:blipFill>
        <p:spPr bwMode="auto">
          <a:xfrm>
            <a:off x="3586304" y="2708734"/>
            <a:ext cx="1636776" cy="1688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7" b="12347"/>
          <a:stretch/>
        </p:blipFill>
        <p:spPr bwMode="auto">
          <a:xfrm>
            <a:off x="1924692" y="2708732"/>
            <a:ext cx="1636776" cy="1728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489068" y="2681992"/>
            <a:ext cx="1305770" cy="2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No tumor</a:t>
            </a:r>
            <a:endParaRPr lang="en-US" altLang="en-US" sz="1200" dirty="0">
              <a:latin typeface="Arial" charset="0"/>
            </a:endParaRPr>
          </a:p>
        </p:txBody>
      </p:sp>
      <p:sp>
        <p:nvSpPr>
          <p:cNvPr id="24" name="TextBox 3"/>
          <p:cNvSpPr txBox="1">
            <a:spLocks noChangeArrowheads="1"/>
          </p:cNvSpPr>
          <p:nvPr/>
        </p:nvSpPr>
        <p:spPr bwMode="auto">
          <a:xfrm>
            <a:off x="2102078" y="2681991"/>
            <a:ext cx="1305770" cy="2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PBS</a:t>
            </a:r>
            <a:endParaRPr lang="en-US" altLang="en-US" sz="1200" dirty="0">
              <a:latin typeface="Arial" charset="0"/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3791898" y="2681991"/>
            <a:ext cx="1305770" cy="2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5-FU</a:t>
            </a:r>
            <a:endParaRPr lang="en-US" altLang="en-US" sz="1200" dirty="0"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95573" y="3405854"/>
            <a:ext cx="637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0.72%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85162" y="3403522"/>
            <a:ext cx="637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8.31%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59998" y="3403522"/>
            <a:ext cx="637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1.60%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2"/>
          <p:cNvSpPr txBox="1"/>
          <p:nvPr/>
        </p:nvSpPr>
        <p:spPr>
          <a:xfrm>
            <a:off x="38405" y="270640"/>
            <a:ext cx="369332" cy="183177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Gr-1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6"/>
          <p:cNvPicPr preferRelativeResize="0">
            <a:picLocks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5" t="8974" r="6178" b="13272"/>
          <a:stretch/>
        </p:blipFill>
        <p:spPr bwMode="auto">
          <a:xfrm>
            <a:off x="2009108" y="7005128"/>
            <a:ext cx="1627632" cy="1639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8"/>
          <p:cNvPicPr preferRelativeResize="0">
            <a:picLocks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6" t="8997" r="6586" b="13040"/>
          <a:stretch/>
        </p:blipFill>
        <p:spPr bwMode="auto">
          <a:xfrm>
            <a:off x="3630182" y="7005128"/>
            <a:ext cx="1627632" cy="1639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1" t="8959" r="5388" b="13422"/>
          <a:stretch/>
        </p:blipFill>
        <p:spPr bwMode="auto">
          <a:xfrm>
            <a:off x="382221" y="7005128"/>
            <a:ext cx="1626887" cy="1639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488773" y="8604525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810" y="6607465"/>
            <a:ext cx="369332" cy="183177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Gr-1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1167253" y="8758145"/>
            <a:ext cx="4090561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276865" y="7005128"/>
            <a:ext cx="0" cy="100584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"/>
          <p:cNvSpPr txBox="1">
            <a:spLocks noChangeArrowheads="1"/>
          </p:cNvSpPr>
          <p:nvPr/>
        </p:nvSpPr>
        <p:spPr bwMode="auto">
          <a:xfrm>
            <a:off x="495594" y="6783891"/>
            <a:ext cx="1536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Control</a:t>
            </a:r>
            <a:endParaRPr lang="en-US" altLang="en-US" sz="1200" dirty="0">
              <a:latin typeface="Arial" charset="0"/>
            </a:endParaRPr>
          </a:p>
        </p:txBody>
      </p:sp>
      <p:sp>
        <p:nvSpPr>
          <p:cNvPr id="38" name="TextBox 3"/>
          <p:cNvSpPr txBox="1">
            <a:spLocks noChangeArrowheads="1"/>
          </p:cNvSpPr>
          <p:nvPr/>
        </p:nvSpPr>
        <p:spPr bwMode="auto">
          <a:xfrm>
            <a:off x="2108604" y="6783891"/>
            <a:ext cx="1536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PBS</a:t>
            </a:r>
            <a:endParaRPr lang="en-US" altLang="en-US" sz="1200" dirty="0">
              <a:latin typeface="Arial" charset="0"/>
            </a:endParaRPr>
          </a:p>
        </p:txBody>
      </p:sp>
      <p:sp>
        <p:nvSpPr>
          <p:cNvPr id="39" name="TextBox 3"/>
          <p:cNvSpPr txBox="1">
            <a:spLocks noChangeArrowheads="1"/>
          </p:cNvSpPr>
          <p:nvPr/>
        </p:nvSpPr>
        <p:spPr bwMode="auto">
          <a:xfrm>
            <a:off x="3721613" y="6783891"/>
            <a:ext cx="15746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NIL</a:t>
            </a:r>
            <a:endParaRPr lang="en-US" altLang="en-US" sz="1200" dirty="0"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32298" y="7669538"/>
            <a:ext cx="637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4.69%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068729" y="7667206"/>
            <a:ext cx="637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18.9%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681739" y="7667206"/>
            <a:ext cx="6379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16.1%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0" y="309045"/>
            <a:ext cx="460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0" y="2543626"/>
            <a:ext cx="460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-7359" y="6661125"/>
            <a:ext cx="460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pic>
        <p:nvPicPr>
          <p:cNvPr id="46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8" b="12376"/>
          <a:stretch/>
        </p:blipFill>
        <p:spPr bwMode="auto">
          <a:xfrm>
            <a:off x="360446" y="4872508"/>
            <a:ext cx="1352675" cy="1442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2" b="12376"/>
          <a:stretch/>
        </p:blipFill>
        <p:spPr bwMode="auto">
          <a:xfrm>
            <a:off x="1626590" y="4872508"/>
            <a:ext cx="1348874" cy="1442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4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1" b="12376"/>
          <a:stretch/>
        </p:blipFill>
        <p:spPr bwMode="auto">
          <a:xfrm>
            <a:off x="2893955" y="4872508"/>
            <a:ext cx="1418360" cy="1442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515019" y="4775617"/>
            <a:ext cx="10612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68664" y="4790889"/>
            <a:ext cx="1154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110780" y="4797532"/>
            <a:ext cx="1124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nti-Gr-1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76011" y="6265248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1058880" y="6403747"/>
            <a:ext cx="3147482" cy="648"/>
          </a:xfrm>
          <a:prstGeom prst="straightConnector1">
            <a:avLst/>
          </a:prstGeom>
          <a:ln w="12700">
            <a:tailEnd type="arrow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79790" y="5041934"/>
            <a:ext cx="0" cy="770618"/>
          </a:xfrm>
          <a:prstGeom prst="straightConnector1">
            <a:avLst/>
          </a:prstGeom>
          <a:ln w="12700">
            <a:tailEnd type="arrow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047890" y="5458743"/>
            <a:ext cx="614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4.73%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15254" y="5458743"/>
            <a:ext cx="614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23.1%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659429" y="5458743"/>
            <a:ext cx="614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17.2%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7765" y="4379975"/>
            <a:ext cx="369332" cy="183177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Gr-1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9" name="Chart 5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8392120"/>
              </p:ext>
            </p:extLst>
          </p:nvPr>
        </p:nvGraphicFramePr>
        <p:xfrm>
          <a:off x="4312315" y="4998956"/>
          <a:ext cx="2584090" cy="1690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10955" y="4673118"/>
            <a:ext cx="460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120290" y="4660402"/>
            <a:ext cx="460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62" name="TextBox 4"/>
          <p:cNvSpPr txBox="1">
            <a:spLocks noChangeArrowheads="1"/>
          </p:cNvSpPr>
          <p:nvPr/>
        </p:nvSpPr>
        <p:spPr bwMode="auto">
          <a:xfrm>
            <a:off x="5886920" y="32046"/>
            <a:ext cx="9666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Arial" charset="0"/>
              </a:rPr>
              <a:t>Figure </a:t>
            </a:r>
            <a:r>
              <a:rPr lang="en-US" altLang="en-US" sz="1200" dirty="0" smtClean="0">
                <a:latin typeface="Arial" charset="0"/>
              </a:rPr>
              <a:t>S9</a:t>
            </a:r>
            <a:endParaRPr lang="en-US" altLang="en-US" sz="1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83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312</Words>
  <Application>Microsoft Office PowerPoint</Application>
  <PresentationFormat>On-screen Show (4:3)</PresentationFormat>
  <Paragraphs>182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Lucida Grande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Stiff, Andrew</dc:creator>
  <cp:lastModifiedBy>Stiff, Andrew</cp:lastModifiedBy>
  <cp:revision>22</cp:revision>
  <dcterms:created xsi:type="dcterms:W3CDTF">2017-03-09T12:36:02Z</dcterms:created>
  <dcterms:modified xsi:type="dcterms:W3CDTF">2017-11-07T20:35:33Z</dcterms:modified>
</cp:coreProperties>
</file>