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drawings/drawing1.xml" ContentType="application/vnd.openxmlformats-officedocument.drawingml.chartshap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 = '1.0' encoding = 'UTF-8' standalone = '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2" r:id="rId5"/>
    <p:sldId id="261" r:id="rId6"/>
    <p:sldId id="256" r:id="rId7"/>
    <p:sldId id="257" r:id="rId8"/>
    <p:sldId id="263" r:id="rId9"/>
    <p:sldId id="264" r:id="rId10"/>
  </p:sldIdLst>
  <p:sldSz cx="10801350" cy="540067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547" y="-360"/>
      </p:cViewPr>
      <p:guideLst>
        <p:guide orient="horz" pos="1701"/>
        <p:guide pos="3402"/>
      </p:guideLst>
    </p:cSldViewPr>
  </p:slideViewPr>
  <p:notesTextViewPr>
    <p:cViewPr>
      <p:scale>
        <a:sx n="100" d="100"/>
        <a:sy n="100" d="100"/>
      </p:scale>
      <p:origin x="0" y="0"/>
    </p:cViewPr>
  </p:notesTextViewPr>
  <p:gridSpacing cx="72008" cy="72008"/>
</p:viewPr>
</file>

<file path=ppt/_rels/presentation.xml.rels><?xml version = '1.0' encoding = 'UTF-8' standalone = 'yes'?>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charts/_rels/chart1.xml.rels><?xml version = '1.0' encoding = 'UTF-8' standalone = 'yes'?>
<Relationships xmlns="http://schemas.openxmlformats.org/package/2006/relationships">
   <Relationship Id="rId1" Type="http://schemas.openxmlformats.org/officeDocument/2006/relationships/oleObject" TargetMode="External" Target="file:///D:/publications%20of%20our%20group/Manuscript%20under%20review/Vet%20Microbiol-2017/Original%20materials/IBV%20sequences/&#24037;&#20316;&#31807;1.xlsx"/>
   <Relationship Id="rId2" Type="http://schemas.openxmlformats.org/officeDocument/2006/relationships/chartUserShapes" Target="../drawings/drawing1.xml"/>
</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chemeClr val="bg1">
                  <a:lumMod val="65000"/>
                </a:schemeClr>
              </a:solidFill>
            </c:spPr>
          </c:dPt>
          <c:dPt>
            <c:idx val="1"/>
            <c:bubble3D val="0"/>
            <c:spPr>
              <a:solidFill>
                <a:srgbClr val="FF0000"/>
              </a:solidFill>
            </c:spPr>
          </c:dPt>
          <c:dPt>
            <c:idx val="2"/>
            <c:bubble3D val="0"/>
            <c:spPr>
              <a:solidFill>
                <a:srgbClr val="00B050"/>
              </a:solidFill>
            </c:spPr>
          </c:dPt>
          <c:dPt>
            <c:idx val="3"/>
            <c:bubble3D val="0"/>
            <c:spPr>
              <a:solidFill>
                <a:srgbClr val="0070C0"/>
              </a:solidFill>
            </c:spPr>
          </c:dPt>
          <c:dPt>
            <c:idx val="4"/>
            <c:bubble3D val="0"/>
            <c:spPr>
              <a:solidFill>
                <a:srgbClr val="FFFF00"/>
              </a:solidFill>
            </c:spPr>
          </c:dPt>
          <c:dPt>
            <c:idx val="5"/>
            <c:bubble3D val="0"/>
            <c:spPr>
              <a:solidFill>
                <a:srgbClr val="FF00FF"/>
              </a:solidFill>
            </c:spPr>
          </c:dPt>
          <c:dPt>
            <c:idx val="7"/>
            <c:bubble3D val="0"/>
            <c:spPr>
              <a:solidFill>
                <a:srgbClr val="663300"/>
              </a:solidFill>
            </c:spPr>
          </c:dPt>
          <c:dPt>
            <c:idx val="9"/>
            <c:bubble3D val="0"/>
            <c:spPr>
              <a:solidFill>
                <a:srgbClr val="00FFFF"/>
              </a:solidFill>
            </c:spPr>
          </c:dPt>
          <c:dPt>
            <c:idx val="10"/>
            <c:bubble3D val="0"/>
            <c:spPr>
              <a:solidFill>
                <a:srgbClr val="7030A0"/>
              </a:solidFill>
            </c:spPr>
          </c:dPt>
          <c:dLbls>
            <c:dLbl>
              <c:idx val="0"/>
              <c:layout/>
              <c:tx>
                <c:rich>
                  <a:bodyPr/>
                  <a:lstStyle/>
                  <a:p>
                    <a:r>
                      <a:rPr lang="en-US" altLang="en-US" dirty="0" smtClean="0"/>
                      <a:t>52.0</a:t>
                    </a:r>
                    <a:r>
                      <a:rPr lang="en-US" altLang="zh-CN" dirty="0" smtClean="0"/>
                      <a:t>%</a:t>
                    </a:r>
                    <a:endParaRPr lang="en-US" altLang="en-US" dirty="0"/>
                  </a:p>
                </c:rich>
              </c:tx>
              <c:showLegendKey val="0"/>
              <c:showVal val="1"/>
              <c:showCatName val="0"/>
              <c:showSerName val="0"/>
              <c:showPercent val="0"/>
              <c:showBubbleSize val="0"/>
            </c:dLbl>
            <c:dLbl>
              <c:idx val="1"/>
              <c:layout/>
              <c:tx>
                <c:rich>
                  <a:bodyPr/>
                  <a:lstStyle/>
                  <a:p>
                    <a:r>
                      <a:rPr lang="en-US" altLang="en-US" dirty="0" smtClean="0"/>
                      <a:t>17.7</a:t>
                    </a:r>
                    <a:r>
                      <a:rPr lang="en-US" altLang="zh-CN" dirty="0" smtClean="0"/>
                      <a:t>%</a:t>
                    </a:r>
                    <a:endParaRPr lang="en-US" altLang="en-US" dirty="0"/>
                  </a:p>
                </c:rich>
              </c:tx>
              <c:showLegendKey val="0"/>
              <c:showVal val="1"/>
              <c:showCatName val="0"/>
              <c:showSerName val="0"/>
              <c:showPercent val="0"/>
              <c:showBubbleSize val="0"/>
            </c:dLbl>
            <c:dLbl>
              <c:idx val="2"/>
              <c:layout/>
              <c:tx>
                <c:rich>
                  <a:bodyPr/>
                  <a:lstStyle/>
                  <a:p>
                    <a:r>
                      <a:rPr lang="en-US" altLang="en-US" dirty="0" smtClean="0"/>
                      <a:t>11.2</a:t>
                    </a:r>
                    <a:r>
                      <a:rPr lang="en-US" altLang="zh-CN" dirty="0" smtClean="0"/>
                      <a:t>%</a:t>
                    </a:r>
                    <a:endParaRPr lang="en-US" altLang="en-US" dirty="0"/>
                  </a:p>
                </c:rich>
              </c:tx>
              <c:showLegendKey val="0"/>
              <c:showVal val="1"/>
              <c:showCatName val="0"/>
              <c:showSerName val="0"/>
              <c:showPercent val="0"/>
              <c:showBubbleSize val="0"/>
            </c:dLbl>
            <c:dLbl>
              <c:idx val="3"/>
              <c:layout/>
              <c:tx>
                <c:rich>
                  <a:bodyPr/>
                  <a:lstStyle/>
                  <a:p>
                    <a:r>
                      <a:rPr lang="en-US" altLang="en-US"/>
                      <a:t>8.5</a:t>
                    </a:r>
                    <a:r>
                      <a:rPr lang="en-US" altLang="zh-CN"/>
                      <a:t>%</a:t>
                    </a:r>
                    <a:endParaRPr lang="en-US" altLang="en-US"/>
                  </a:p>
                </c:rich>
              </c:tx>
              <c:showLegendKey val="0"/>
              <c:showVal val="1"/>
              <c:showCatName val="0"/>
              <c:showSerName val="0"/>
              <c:showPercent val="0"/>
              <c:showBubbleSize val="0"/>
            </c:dLbl>
            <c:dLbl>
              <c:idx val="4"/>
              <c:layout/>
              <c:tx>
                <c:rich>
                  <a:bodyPr/>
                  <a:lstStyle/>
                  <a:p>
                    <a:r>
                      <a:rPr lang="en-US" altLang="en-US" dirty="0" smtClean="0"/>
                      <a:t>4.1</a:t>
                    </a:r>
                    <a:r>
                      <a:rPr lang="en-US" altLang="zh-CN" dirty="0" smtClean="0"/>
                      <a:t>%</a:t>
                    </a:r>
                    <a:endParaRPr lang="en-US" altLang="en-US" dirty="0"/>
                  </a:p>
                </c:rich>
              </c:tx>
              <c:showLegendKey val="0"/>
              <c:showVal val="1"/>
              <c:showCatName val="0"/>
              <c:showSerName val="0"/>
              <c:showPercent val="0"/>
              <c:showBubbleSize val="0"/>
            </c:dLbl>
            <c:dLbl>
              <c:idx val="5"/>
              <c:layout/>
              <c:tx>
                <c:rich>
                  <a:bodyPr/>
                  <a:lstStyle/>
                  <a:p>
                    <a:r>
                      <a:rPr lang="en-US" altLang="en-US" dirty="0" smtClean="0"/>
                      <a:t>1.8</a:t>
                    </a:r>
                    <a:r>
                      <a:rPr lang="en-US" altLang="zh-CN" dirty="0" smtClean="0"/>
                      <a:t>%</a:t>
                    </a:r>
                    <a:endParaRPr lang="en-US" altLang="en-US" dirty="0"/>
                  </a:p>
                </c:rich>
              </c:tx>
              <c:showLegendKey val="0"/>
              <c:showVal val="1"/>
              <c:showCatName val="0"/>
              <c:showSerName val="0"/>
              <c:showPercent val="0"/>
              <c:showBubbleSize val="0"/>
            </c:dLbl>
            <c:dLbl>
              <c:idx val="6"/>
              <c:layout/>
              <c:tx>
                <c:rich>
                  <a:bodyPr/>
                  <a:lstStyle/>
                  <a:p>
                    <a:r>
                      <a:rPr lang="en-US" altLang="en-US"/>
                      <a:t>0.5</a:t>
                    </a:r>
                    <a:r>
                      <a:rPr lang="en-US" altLang="zh-CN"/>
                      <a:t>%</a:t>
                    </a:r>
                    <a:endParaRPr lang="en-US" altLang="en-US"/>
                  </a:p>
                </c:rich>
              </c:tx>
              <c:showLegendKey val="0"/>
              <c:showVal val="1"/>
              <c:showCatName val="0"/>
              <c:showSerName val="0"/>
              <c:showPercent val="0"/>
              <c:showBubbleSize val="0"/>
            </c:dLbl>
            <c:dLbl>
              <c:idx val="7"/>
              <c:layout/>
              <c:tx>
                <c:rich>
                  <a:bodyPr/>
                  <a:lstStyle/>
                  <a:p>
                    <a:r>
                      <a:rPr lang="en-US" altLang="en-US"/>
                      <a:t>0.5</a:t>
                    </a:r>
                    <a:r>
                      <a:rPr lang="en-US" altLang="zh-CN"/>
                      <a:t>%</a:t>
                    </a:r>
                    <a:endParaRPr lang="en-US" altLang="en-US"/>
                  </a:p>
                </c:rich>
              </c:tx>
              <c:showLegendKey val="0"/>
              <c:showVal val="1"/>
              <c:showCatName val="0"/>
              <c:showSerName val="0"/>
              <c:showPercent val="0"/>
              <c:showBubbleSize val="0"/>
            </c:dLbl>
            <c:dLbl>
              <c:idx val="8"/>
              <c:layout/>
              <c:tx>
                <c:rich>
                  <a:bodyPr/>
                  <a:lstStyle/>
                  <a:p>
                    <a:r>
                      <a:rPr lang="en-US" altLang="en-US"/>
                      <a:t>0.5</a:t>
                    </a:r>
                    <a:r>
                      <a:rPr lang="en-US" altLang="zh-CN"/>
                      <a:t>%</a:t>
                    </a:r>
                    <a:endParaRPr lang="en-US" altLang="en-US"/>
                  </a:p>
                </c:rich>
              </c:tx>
              <c:showLegendKey val="0"/>
              <c:showVal val="1"/>
              <c:showCatName val="0"/>
              <c:showSerName val="0"/>
              <c:showPercent val="0"/>
              <c:showBubbleSize val="0"/>
            </c:dLbl>
            <c:dLbl>
              <c:idx val="9"/>
              <c:layout/>
              <c:tx>
                <c:rich>
                  <a:bodyPr/>
                  <a:lstStyle/>
                  <a:p>
                    <a:r>
                      <a:rPr lang="en-US" altLang="en-US"/>
                      <a:t>0.5</a:t>
                    </a:r>
                    <a:r>
                      <a:rPr lang="en-US" altLang="zh-CN"/>
                      <a:t>%</a:t>
                    </a:r>
                    <a:endParaRPr lang="en-US" altLang="en-US"/>
                  </a:p>
                </c:rich>
              </c:tx>
              <c:showLegendKey val="0"/>
              <c:showVal val="1"/>
              <c:showCatName val="0"/>
              <c:showSerName val="0"/>
              <c:showPercent val="0"/>
              <c:showBubbleSize val="0"/>
            </c:dLbl>
            <c:dLbl>
              <c:idx val="10"/>
              <c:tx>
                <c:rich>
                  <a:bodyPr/>
                  <a:lstStyle/>
                  <a:p>
                    <a:r>
                      <a:rPr lang="en-US" altLang="en-US"/>
                      <a:t>3.3</a:t>
                    </a:r>
                    <a:r>
                      <a:rPr lang="en-US" altLang="zh-CN"/>
                      <a:t>%</a:t>
                    </a:r>
                    <a:endParaRPr lang="en-US" altLang="en-US"/>
                  </a:p>
                </c:rich>
              </c:tx>
              <c:showLegendKey val="0"/>
              <c:showVal val="1"/>
              <c:showCatName val="0"/>
              <c:showSerName val="0"/>
              <c:showPercent val="0"/>
              <c:showBubbleSize val="0"/>
            </c:dLbl>
            <c:showLegendKey val="0"/>
            <c:showVal val="1"/>
            <c:showCatName val="0"/>
            <c:showSerName val="0"/>
            <c:showPercent val="0"/>
            <c:showBubbleSize val="0"/>
            <c:showLeaderLines val="1"/>
          </c:dLbls>
          <c:cat>
            <c:strRef>
              <c:f>Sheet1!$B$5:$K$5</c:f>
              <c:strCache>
                <c:ptCount val="10"/>
                <c:pt idx="0">
                  <c:v>GI-19</c:v>
                </c:pt>
                <c:pt idx="1">
                  <c:v>GI-13</c:v>
                </c:pt>
                <c:pt idx="2">
                  <c:v>LDT3/03- or LDT3/03-like</c:v>
                </c:pt>
                <c:pt idx="3">
                  <c:v>GI-1</c:v>
                </c:pt>
                <c:pt idx="4">
                  <c:v>GI-7 (TW I)</c:v>
                </c:pt>
                <c:pt idx="5">
                  <c:v>GVI-1</c:v>
                </c:pt>
                <c:pt idx="6">
                  <c:v>GI-7 (TW II)</c:v>
                </c:pt>
                <c:pt idx="7">
                  <c:v>GI-22</c:v>
                </c:pt>
                <c:pt idx="8">
                  <c:v>I0636/16</c:v>
                </c:pt>
                <c:pt idx="9">
                  <c:v>Other</c:v>
                </c:pt>
              </c:strCache>
            </c:strRef>
          </c:cat>
          <c:val>
            <c:numRef>
              <c:f>Sheet1!$B$6:$K$6</c:f>
              <c:numCache>
                <c:formatCode>General</c:formatCode>
                <c:ptCount val="10"/>
                <c:pt idx="0">
                  <c:v>111</c:v>
                </c:pt>
                <c:pt idx="1">
                  <c:v>38</c:v>
                </c:pt>
                <c:pt idx="2">
                  <c:v>24</c:v>
                </c:pt>
                <c:pt idx="3">
                  <c:v>18</c:v>
                </c:pt>
                <c:pt idx="4">
                  <c:v>9</c:v>
                </c:pt>
                <c:pt idx="5">
                  <c:v>4</c:v>
                </c:pt>
                <c:pt idx="6">
                  <c:v>1</c:v>
                </c:pt>
                <c:pt idx="7">
                  <c:v>1</c:v>
                </c:pt>
                <c:pt idx="8">
                  <c:v>1</c:v>
                </c:pt>
                <c:pt idx="9">
                  <c:v>7</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9074644312831104"/>
          <c:y val="0.16825763630151963"/>
          <c:w val="0.37980757174666879"/>
          <c:h val="0.61461185062276158"/>
        </c:manualLayout>
      </c:layout>
      <c:overlay val="0"/>
    </c:legend>
    <c:plotVisOnly val="1"/>
    <c:dispBlanksAs val="gap"/>
    <c:showDLblsOverMax val="0"/>
  </c:chart>
  <c:txPr>
    <a:bodyPr/>
    <a:lstStyle/>
    <a:p>
      <a:pPr>
        <a:defRPr sz="1400"/>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0.26623</cdr:x>
      <cdr:y>0.25399</cdr:y>
    </cdr:from>
    <cdr:to>
      <cdr:x>0.3704</cdr:x>
      <cdr:y>0.30237</cdr:y>
    </cdr:to>
    <cdr:sp macro="" textlink="">
      <cdr:nvSpPr>
        <cdr:cNvPr id="2" name="TextBox 1"/>
        <cdr:cNvSpPr txBox="1"/>
      </cdr:nvSpPr>
      <cdr:spPr>
        <a:xfrm xmlns:a="http://schemas.openxmlformats.org/drawingml/2006/main">
          <a:off x="1656184" y="1512168"/>
          <a:ext cx="648072"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600" dirty="0" smtClean="0"/>
            <a:t>3.2%</a:t>
          </a:r>
          <a:endParaRPr lang="zh-CN" altLang="en-US" sz="1600" dirty="0"/>
        </a:p>
      </cdr:txBody>
    </cdr:sp>
  </cdr:relSizeAnchor>
</c:userShapes>
</file>

<file path=ppt/slideLayouts/_rels/slideLayout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10101" y="1677710"/>
            <a:ext cx="9181148" cy="115764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20203" y="3060382"/>
            <a:ext cx="7560945" cy="138017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53232" y="3470434"/>
            <a:ext cx="9181148" cy="1072634"/>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53232" y="2289037"/>
            <a:ext cx="9181148" cy="118139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40068" y="1260158"/>
            <a:ext cx="4770596" cy="35641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90686" y="1260158"/>
            <a:ext cx="4770596" cy="35641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0068" y="1208901"/>
            <a:ext cx="4772472"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540068" y="1712714"/>
            <a:ext cx="4772472"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486936" y="1208901"/>
            <a:ext cx="4774347"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486936" y="1712714"/>
            <a:ext cx="4774347"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40068" y="215027"/>
            <a:ext cx="3553570" cy="915114"/>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23028" y="215028"/>
            <a:ext cx="6038255" cy="460932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40068" y="1130142"/>
            <a:ext cx="3553570" cy="36942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117140" y="3780473"/>
            <a:ext cx="6480810" cy="446306"/>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117140" y="482560"/>
            <a:ext cx="6480810" cy="3240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117140" y="4226779"/>
            <a:ext cx="6480810" cy="633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0979" y="216278"/>
            <a:ext cx="2430304" cy="460807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40067" y="216278"/>
            <a:ext cx="7110889" cy="4608076"/>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 = '1.0' encoding = 'UTF-8' standalone = 'yes'?>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0068" y="216277"/>
            <a:ext cx="9721215" cy="90011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0068" y="1260158"/>
            <a:ext cx="9721215" cy="356419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540068" y="5005626"/>
            <a:ext cx="2520315" cy="287536"/>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2018/7/31</a:t>
            </a:fld>
            <a:endParaRPr lang="zh-CN" altLang="en-US"/>
          </a:p>
        </p:txBody>
      </p:sp>
      <p:sp>
        <p:nvSpPr>
          <p:cNvPr id="5" name="页脚占位符 4"/>
          <p:cNvSpPr>
            <a:spLocks noGrp="1"/>
          </p:cNvSpPr>
          <p:nvPr>
            <p:ph type="ftr" sz="quarter" idx="3"/>
          </p:nvPr>
        </p:nvSpPr>
        <p:spPr>
          <a:xfrm>
            <a:off x="3690461" y="5005626"/>
            <a:ext cx="3420428" cy="28753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740968" y="5005626"/>
            <a:ext cx="2520315" cy="287536"/>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chart" Target="../charts/chart1.xml"/>
</Relationships>
</file>

<file path=ppt/slides/_rels/slide2.xml.rels><?xml version = '1.0' encoding = 'UTF-8' standalone = 'yes'?>
<Relationships xmlns="http://schemas.openxmlformats.org/package/2006/relationships">
   <Relationship Id="rId1" Type="http://schemas.openxmlformats.org/officeDocument/2006/relationships/slideLayout" Target="../slideLayouts/slideLayout2.xml"/>
</Relationships>
</file>

<file path=ppt/slides/_rels/slide3.xml.rels><?xml version = '1.0' encoding = 'UTF-8' standalone = 'yes'?>
<Relationships xmlns="http://schemas.openxmlformats.org/package/2006/relationships">
   <Relationship Id="rId1" Type="http://schemas.openxmlformats.org/officeDocument/2006/relationships/slideLayout" Target="../slideLayouts/slideLayout2.xml"/>
</Relationships>
</file>

<file path=ppt/slides/_rels/slide4.xml.rels><?xml version = '1.0' encoding = 'UTF-8' standalone = 'yes'?>
<Relationships xmlns="http://schemas.openxmlformats.org/package/2006/relationships">
   <Relationship Id="rId1" Type="http://schemas.openxmlformats.org/officeDocument/2006/relationships/slideLayout" Target="../slideLayouts/slideLayout7.xml"/>
</Relationships>
</file>

<file path=ppt/slides/_rels/slide5.xml.rels><?xml version = '1.0' encoding = 'UTF-8' standalone = 'yes'?>
<Relationships xmlns="http://schemas.openxmlformats.org/package/2006/relationships">
   <Relationship Id="rId1" Type="http://schemas.openxmlformats.org/officeDocument/2006/relationships/slideLayout" Target="../slideLayouts/slideLayout2.xml"/>
</Relationships>
</file>

<file path=ppt/slides/_rels/slide6.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s>
</file>

<file path=ppt/slides/_rels/slide7.xml.rels><?xml version = '1.0' encoding = 'UTF-8' standalone = '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hyperlink" TargetMode="External" Target="http://mafft.cbrc.jp/alignment/software/)"/>
</Relationships>
</file>

<file path=ppt/slides/_rels/slide8.xml.rels><?xml version = '1.0' encoding = 'UTF-8' standalone = 'yes'?>
<Relationships xmlns="http://schemas.openxmlformats.org/package/2006/relationships">
   <Relationship Id="rId1" Type="http://schemas.openxmlformats.org/officeDocument/2006/relationships/slideLayout" Target="../slideLayouts/slideLayout2.xml"/>
</Relationships>
</file>

<file path=ppt/slides/_rels/slide9.xml.rels><?xml version = '1.0' encoding = 'UTF-8' standalone = 'yes'?>
<Relationships xmlns="http://schemas.openxmlformats.org/package/2006/relationships">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a:graphicFrameLocks/>
          </p:cNvGraphicFramePr>
          <p:nvPr>
            <p:extLst>
              <p:ext uri="{D42A27DB-BD31-4B8C-83A1-F6EECF244321}">
                <p14:modId xmlns:p14="http://schemas.microsoft.com/office/powerpoint/2010/main" val="2713377719"/>
              </p:ext>
            </p:extLst>
          </p:nvPr>
        </p:nvGraphicFramePr>
        <p:xfrm>
          <a:off x="2448347" y="0"/>
          <a:ext cx="6220916" cy="5953602"/>
        </p:xfrm>
        <a:graphic>
          <a:graphicData uri="http://schemas.openxmlformats.org/drawingml/2006/chart">
            <c:chart xmlns:c="http://schemas.openxmlformats.org/drawingml/2006/chart" r:id="rId2"/>
          </a:graphicData>
        </a:graphic>
      </p:graphicFrame>
      <p:sp>
        <p:nvSpPr>
          <p:cNvPr id="5" name="TextBox 4"/>
          <p:cNvSpPr txBox="1"/>
          <p:nvPr/>
        </p:nvSpPr>
        <p:spPr>
          <a:xfrm>
            <a:off x="576139" y="425480"/>
            <a:ext cx="2808312" cy="369332"/>
          </a:xfrm>
          <a:prstGeom prst="rect">
            <a:avLst/>
          </a:prstGeom>
          <a:noFill/>
        </p:spPr>
        <p:txBody>
          <a:bodyPr wrap="square" rtlCol="0">
            <a:spAutoFit/>
          </a:bodyPr>
          <a:lstStyle/>
          <a:p>
            <a:r>
              <a:rPr lang="en-US" altLang="zh-CN" dirty="0" smtClean="0"/>
              <a:t>Supplemental </a:t>
            </a:r>
            <a:r>
              <a:rPr lang="en-US" altLang="zh-CN" dirty="0"/>
              <a:t>Fig. 1.</a:t>
            </a:r>
            <a:endParaRPr lang="zh-CN" altLang="en-US" dirty="0"/>
          </a:p>
        </p:txBody>
      </p:sp>
    </p:spTree>
    <p:extLst>
      <p:ext uri="{BB962C8B-B14F-4D97-AF65-F5344CB8AC3E}">
        <p14:creationId xmlns:p14="http://schemas.microsoft.com/office/powerpoint/2010/main" val="3624283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6259" y="2028458"/>
            <a:ext cx="6912768" cy="1200329"/>
          </a:xfrm>
          <a:prstGeom prst="rect">
            <a:avLst/>
          </a:prstGeom>
          <a:noFill/>
        </p:spPr>
        <p:txBody>
          <a:bodyPr wrap="square" rtlCol="0">
            <a:spAutoFit/>
          </a:bodyPr>
          <a:lstStyle/>
          <a:p>
            <a:r>
              <a:rPr lang="en-US" altLang="zh-CN" dirty="0"/>
              <a:t>Figure legends of supplemental Fig. 1.</a:t>
            </a:r>
          </a:p>
          <a:p>
            <a:r>
              <a:rPr lang="en-US" altLang="zh-CN" dirty="0" smtClean="0"/>
              <a:t>The </a:t>
            </a:r>
            <a:r>
              <a:rPr lang="en-US" altLang="zh-CN" dirty="0"/>
              <a:t>number of viruses isolated between January 2016 and December 2017 in China in this study that fell into each lineages. Percentages of the each lineage/recombinants are coded in the different colors</a:t>
            </a:r>
            <a:r>
              <a:rPr lang="en-US" altLang="zh-CN" dirty="0" smtClean="0"/>
              <a:t>.</a:t>
            </a:r>
            <a:endParaRPr lang="zh-CN" altLang="zh-CN" dirty="0"/>
          </a:p>
        </p:txBody>
      </p:sp>
    </p:spTree>
    <p:extLst>
      <p:ext uri="{BB962C8B-B14F-4D97-AF65-F5344CB8AC3E}">
        <p14:creationId xmlns:p14="http://schemas.microsoft.com/office/powerpoint/2010/main" val="711952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31317" y="-107975"/>
            <a:ext cx="8352928" cy="6093976"/>
            <a:chOff x="647824" y="692696"/>
            <a:chExt cx="8352928" cy="6093976"/>
          </a:xfrm>
        </p:grpSpPr>
        <p:sp>
          <p:nvSpPr>
            <p:cNvPr id="5" name="矩形 4"/>
            <p:cNvSpPr/>
            <p:nvPr/>
          </p:nvSpPr>
          <p:spPr>
            <a:xfrm>
              <a:off x="647824" y="692696"/>
              <a:ext cx="8172908" cy="6093976"/>
            </a:xfrm>
            <a:prstGeom prst="rect">
              <a:avLst/>
            </a:prstGeom>
          </p:spPr>
          <p:txBody>
            <a:bodyPr wrap="square">
              <a:spAutoFit/>
            </a:bodyPr>
            <a:lstStyle/>
            <a:p>
              <a:r>
                <a:rPr lang="en-US" altLang="zh-CN" sz="1000" dirty="0" smtClean="0">
                  <a:latin typeface="Courier New" panose="02070309020205020404" pitchFamily="49" charset="0"/>
                  <a:cs typeface="Courier New" panose="02070309020205020404" pitchFamily="49" charset="0"/>
                </a:rPr>
                <a:t>                                                  the hypervariable region I</a:t>
              </a:r>
            </a:p>
            <a:p>
              <a:r>
                <a:rPr lang="en-US" altLang="zh-CN" sz="1000" dirty="0" smtClean="0">
                  <a:latin typeface="Courier New" panose="02070309020205020404" pitchFamily="49" charset="0"/>
                  <a:cs typeface="Courier New" panose="02070309020205020404" pitchFamily="49" charset="0"/>
                </a:rPr>
                <a:t>                    Epitope D</a:t>
              </a:r>
            </a:p>
            <a:p>
              <a:r>
                <a:rPr lang="en-US" altLang="zh-CN" sz="1000" dirty="0" smtClean="0">
                  <a:latin typeface="Courier New" panose="02070309020205020404" pitchFamily="49" charset="0"/>
                  <a:cs typeface="Courier New" panose="02070309020205020404" pitchFamily="49" charset="0"/>
                </a:rPr>
                <a:t>I0545/17    ...CTAATTACACTAATAATGCTGGTTCTGCAAGTGAGTGCACTGTTGGTGTCATTAAGGACGTTTATAATCAAAGTGCGGCT(240)...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0546/17    ...CTAATTACACTAGTAATGCCGGTTCTGCAAGTGAGTGCACTGTTGGTGTCATTAAGGACGTTTATAATCAAAGTGCGGCT(240)...</a:t>
              </a:r>
            </a:p>
            <a:p>
              <a:r>
                <a:rPr lang="en-US" altLang="zh-CN" sz="1000" dirty="0" smtClean="0">
                  <a:latin typeface="Courier New" panose="02070309020205020404" pitchFamily="49" charset="0"/>
                  <a:cs typeface="Courier New" panose="02070309020205020404" pitchFamily="49" charset="0"/>
                </a:rPr>
                <a:t>I0548/17    ...CTAATTACACTAATAATGCTGGTTCTGCAAGTGAGTGCACTGTTGGTGTCATTAAGGACGTTTATAATCAAAGTGCGGCT(240)...</a:t>
              </a:r>
            </a:p>
            <a:p>
              <a:r>
                <a:rPr lang="en-US" altLang="zh-CN" sz="1000" dirty="0" smtClean="0">
                  <a:latin typeface="Courier New" panose="02070309020205020404" pitchFamily="49" charset="0"/>
                  <a:cs typeface="Courier New" panose="02070309020205020404" pitchFamily="49" charset="0"/>
                </a:rPr>
                <a:t>I0549/17    ...CTAATTACACTAATAATGCTGGTTCTGCAAGTGAGTGCACTGTTGGTGTCATTAAGGACGTTTATAATCAAAGTGCGGCT(240)...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I1108/17    ...</a:t>
              </a:r>
              <a:r>
                <a:rPr lang="en-US" altLang="zh-CN" sz="1000" dirty="0">
                  <a:latin typeface="Courier New" panose="02070309020205020404" pitchFamily="49" charset="0"/>
                  <a:cs typeface="Courier New" panose="02070309020205020404" pitchFamily="49" charset="0"/>
                </a:rPr>
                <a:t>CTAATTACACTAATAATGCCGGTTCTGCAAGTGATTGCACTGTTGGTGTCATTAAGGACGTTTATAATCAAAGTGCGGCT(240</a:t>
              </a:r>
              <a:r>
                <a:rPr lang="en-US" altLang="zh-CN" sz="1000" dirty="0" smtClean="0">
                  <a:latin typeface="Courier New" panose="02070309020205020404" pitchFamily="49" charset="0"/>
                  <a:cs typeface="Courier New" panose="02070309020205020404" pitchFamily="49" charset="0"/>
                </a:rPr>
                <a:t>)...</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I1111/17    ...CTAATTACACTAATAATGCCGGTTCTGCAAGTGATTGCACTGTTGGTGTCATTAAGGACGTTTATAATCAAAGTGCGGCT(240)...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0614/17    ...CTAATTACACTAGTAATGCCGGTTCTGCAAGTGCGTGCACTGTTGGTGTCATTAAGGACGTTTATAATCAAAGTGCGGCT(240)...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1112/17    ...CTAATTACACTAATAATGCCGGTTCTGCAAGTGATTGCACTGTTGGTGTCATTAAGGACGTTTATAATCAAAGTGCGGCT(240)...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1116/17    ...CTAATTACACTAATAATGCTGGTTCTGCAAGTGAGTGCACTGTTGGTGTTATTAAGGACGTTTATAATCAAAGTGCGGCT(240)...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0114/17    ...CTAATTACACTAGTAATGCTGGTTCTGCAAGTGAGTGCACTGTTGGTGTCATTAAGGACGTTTATAATCAAAGTGCGGCT(240)...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I0115/17    ...CTAATTACACTAGTAATGCTGGTTCTGCAAGTGCGTGCACTGTTGGTGTCATTAAGGACGTTTATAATCAAAGTGCGGCT(240)...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0336/16    ...CTAATTACACTAGTAATGCTGGTTCTGCAAGTGGGTGCACTGTTGGTGTCATTAAGGACGTTTATAATCAAAGTGCGGCT(240)...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I0414-1/16  ...CTAATTACACTAGTAATGCTGGTTCTGCAAGTGAGTGCACTGTTGGTGTCATTAAGGACGTTTATAATCAAAGTGCGGCT(240)...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I0415/16    ...CTAATTACACTAGTAATGCTGGTTCTGCAAGTGAGTGCACTGTTGGTGTCATTAAGGACGTTTATAATCAAAGTGCGGCT(240)...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I0416/16    ...CTAATTACACTAGTAATGCTGGTTCTGCAAGTGGGTGCACTGTTGGTGTCATTAAGGACGTTTATAATCAAAGTGCGGCT(240)...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I0420/16    ...CTAATTACACTAGTAATGCCGGTTCTGCAAGTGAGTGCACTGTTGGTGTCATTAAGGACGTTTATAATCAAAGTGCGGCT(240)...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I0512/16    ...CTAATTACACTAGTAATGCTGGTTCTGCAAGTGAGTGCACTGTTGGTGTCATTAAGGACGTTTATAATCAAAGTGCGGCT(240)...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0513/16    ...CTAATTACACTAGTAATGCTGGTTCTGCAAGTGGGTGCACTGTTGGTGTCATTAAGGACGTTTATAATCAAAGTGCGGCT(240)...</a:t>
              </a:r>
            </a:p>
            <a:p>
              <a:r>
                <a:rPr lang="en-US" altLang="zh-CN" sz="1000" dirty="0" smtClean="0">
                  <a:latin typeface="Courier New" panose="02070309020205020404" pitchFamily="49" charset="0"/>
                  <a:cs typeface="Courier New" panose="02070309020205020404" pitchFamily="49" charset="0"/>
                </a:rPr>
                <a:t>I0607/16    ...CTAATTACACTAGTAATGCTGGTTCTGCAAGTGGGTGCACTGTTGGTGTCATTAAGGATGTTTATAATCAAAGTGCGGCT(240)...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I0625/16    ...CTAATTACACTAGTAATGCTGGTTCTGCAAGTGGGTGCACTGTTGGTGTCATTAAGGACGTTTATAATCAAAGTGCGGCT(240)...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I0517/17    ...CTAATTA-</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I0414-2/16  ...CTAATTA-</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I1107/16    ...CTAATTA-</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0510/17    ...CTAATTA-</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1116/16    ...CTAATTACACTAGTAATGCTGGTTCTGCAAGTGAGTGCACTGTTGGTGTCATTAAGGACGTTTATAATCAAAGTGCGGCT(240)...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1201/16    ...CTAATTACACTAATAATGCTGGTTCTGTAAGTGGGTGCACTGTTGGTGTCATTAAGGACGTTTATAATCAAAGTGCGGCT(240)...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I1202/16    ...CTAATTACACTAATAATGCTGGTTCTGTAAGTGAGTGCACTGTTGGTGTCATTAAGGACGTTTATAATCAAAGTGCGGCT(240)...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1211/16    ...CTAATTACACTA------CTGGTTCTGCAAGTGAGTGCACTGTTGGTGTCATTAAGGACGTTTATAATCAAAGTGCGGCT(240)...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I0502/17  </a:t>
              </a:r>
              <a:r>
                <a:rPr lang="en-US" altLang="zh-CN" sz="1000" dirty="0" smtClean="0">
                  <a:latin typeface="Courier New" panose="02070309020205020404" pitchFamily="49" charset="0"/>
                  <a:cs typeface="Courier New" panose="02070309020205020404" pitchFamily="49" charset="0"/>
                </a:rPr>
                <a:t>  ...CTAATTATACTAGTAATGCCGGTTCTGCAAGTGAGTGCACTGTTGGTGTTATTAAGGACGTCTACAATCAAAGTGCGGCT(240)...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I0503/17   </a:t>
              </a:r>
              <a:r>
                <a:rPr lang="en-US" altLang="zh-CN" sz="1000" dirty="0" smtClean="0">
                  <a:latin typeface="Courier New" panose="02070309020205020404" pitchFamily="49" charset="0"/>
                  <a:cs typeface="Courier New" panose="02070309020205020404" pitchFamily="49" charset="0"/>
                </a:rPr>
                <a:t> ...CTAATTATACTAGTAATGCCGGTTCTGCAAGTGAGTGCACTGTTGGTGTTATTAAGGACGTCTATAATCAAAGTGCGGCT(240)...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I0505-1/17 </a:t>
              </a:r>
              <a:r>
                <a:rPr lang="en-US" altLang="zh-CN" sz="1000" dirty="0" smtClean="0">
                  <a:latin typeface="Courier New" panose="02070309020205020404" pitchFamily="49" charset="0"/>
                  <a:cs typeface="Courier New" panose="02070309020205020404" pitchFamily="49" charset="0"/>
                </a:rPr>
                <a:t> ...CTAATTACACTAATAATGCTGGTTCTGCAAGTGAGTGCACTGTTGGTGTCATTAAGAATGTTTATAATCAAAGTGCGGCT(240)...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I1114/17    ...CTAATTACACTAGTAATGCTGAGT-</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GCACTGTTGGTGTTATTAAGGACGTTTATAATCAAAGTGCGGCT(228)...</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I0507-2/17  ...CCAATTACACTAGTAATGCTGGTT-</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GCACTGTTGGTGTCATTAAGAATGTTTATAATCAAAGTGCGGCT(228)...</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a:t>
              </a:r>
              <a:r>
                <a:rPr lang="en-US" altLang="zh-CN" sz="1000" dirty="0" smtClean="0">
                  <a:latin typeface="Courier New" panose="02070309020205020404" pitchFamily="49" charset="0"/>
                  <a:cs typeface="Courier New" panose="02070309020205020404" pitchFamily="49" charset="0"/>
                </a:rPr>
                <a:t>0505-2/17  ...CTAATTACACTAGTAATGCTGGTT-</a:t>
              </a:r>
              <a:r>
                <a:rPr lang="en-US" altLang="zh-CN" sz="1000" dirty="0">
                  <a:latin typeface="Courier New" panose="02070309020205020404" pitchFamily="49" charset="0"/>
                  <a:cs typeface="Courier New" panose="02070309020205020404" pitchFamily="49" charset="0"/>
                </a:rPr>
                <a:t>-----------</a:t>
              </a:r>
              <a:r>
                <a:rPr lang="en-US" altLang="zh-CN" sz="1000" dirty="0" smtClean="0">
                  <a:latin typeface="Courier New" panose="02070309020205020404" pitchFamily="49" charset="0"/>
                  <a:cs typeface="Courier New" panose="02070309020205020404" pitchFamily="49" charset="0"/>
                </a:rPr>
                <a:t>GCACTGTTGGTGTCATTAAGAATGTTTATAATCAAAGTGCGGCT(228)...</a:t>
              </a:r>
            </a:p>
            <a:p>
              <a:r>
                <a:rPr lang="en-US" altLang="zh-CN" sz="1000" dirty="0" smtClean="0">
                  <a:latin typeface="Courier New" panose="02070309020205020404" pitchFamily="49" charset="0"/>
                  <a:cs typeface="Courier New" panose="02070309020205020404" pitchFamily="49" charset="0"/>
                </a:rPr>
                <a:t>I</a:t>
              </a:r>
              <a:r>
                <a:rPr lang="en-US" altLang="zh-CN" sz="1000" dirty="0">
                  <a:latin typeface="Courier New" panose="02070309020205020404" pitchFamily="49" charset="0"/>
                  <a:cs typeface="Courier New" panose="02070309020205020404" pitchFamily="49" charset="0"/>
                </a:rPr>
                <a:t>0506/17 </a:t>
              </a:r>
              <a:r>
                <a:rPr lang="en-US" altLang="zh-CN" sz="1000" dirty="0" smtClean="0">
                  <a:latin typeface="Courier New" panose="02070309020205020404" pitchFamily="49" charset="0"/>
                  <a:cs typeface="Courier New" panose="02070309020205020404" pitchFamily="49" charset="0"/>
                </a:rPr>
                <a:t>   ...CTAATTATACTAGTAATGCCGGTTCTGCAAGTGAGTGCACTGTTGGTGTTATTAAGGACGTCTACAATCAAAGTGCGGCT(240)...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smtClean="0">
                  <a:latin typeface="Courier New" panose="02070309020205020404" pitchFamily="49" charset="0"/>
                  <a:cs typeface="Courier New" panose="02070309020205020404" pitchFamily="49" charset="0"/>
                </a:rPr>
                <a:t>I0507-1/17  ...CTAATTACACTAATAATGCTGGTTCTGCAAGTGAGTGCACTGTTGGTGTCATTAAGAATGTTTATAATCAAAGTGCGGCT(240)...</a:t>
              </a:r>
              <a:endParaRPr lang="en-US" altLang="zh-CN" sz="1000" dirty="0">
                <a:latin typeface="Courier New" panose="02070309020205020404" pitchFamily="49" charset="0"/>
                <a:cs typeface="Courier New" panose="02070309020205020404" pitchFamily="49" charset="0"/>
              </a:endParaRPr>
            </a:p>
            <a:p>
              <a:r>
                <a:rPr lang="en-US" altLang="zh-CN" sz="1000" dirty="0">
                  <a:latin typeface="Courier New" panose="02070309020205020404" pitchFamily="49" charset="0"/>
                  <a:cs typeface="Courier New" panose="02070309020205020404" pitchFamily="49" charset="0"/>
                </a:rPr>
                <a:t>I0508/17   </a:t>
              </a:r>
              <a:r>
                <a:rPr lang="en-US" altLang="zh-CN" sz="1000" dirty="0" smtClean="0">
                  <a:latin typeface="Courier New" panose="02070309020205020404" pitchFamily="49" charset="0"/>
                  <a:cs typeface="Courier New" panose="02070309020205020404" pitchFamily="49" charset="0"/>
                </a:rPr>
                <a:t> ...CTAATTACAGTAATAATGCTGGTTCTGCAAGTGAGTGCACTGTTGGTGTCATTAAGAATGTTTATAATCAAAGTGCGGCT(240)...</a:t>
              </a:r>
              <a:endParaRPr lang="en-US" altLang="zh-CN" sz="1000" dirty="0">
                <a:latin typeface="Courier New" panose="02070309020205020404" pitchFamily="49" charset="0"/>
                <a:cs typeface="Courier New" panose="02070309020205020404" pitchFamily="49" charset="0"/>
              </a:endParaRPr>
            </a:p>
          </p:txBody>
        </p:sp>
        <p:cxnSp>
          <p:nvCxnSpPr>
            <p:cNvPr id="6" name="直接连接符 5"/>
            <p:cNvCxnSpPr/>
            <p:nvPr/>
          </p:nvCxnSpPr>
          <p:spPr>
            <a:xfrm>
              <a:off x="8640712" y="1089360"/>
              <a:ext cx="0" cy="55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640712" y="3692681"/>
              <a:ext cx="360040" cy="276999"/>
            </a:xfrm>
            <a:prstGeom prst="rect">
              <a:avLst/>
            </a:prstGeom>
            <a:noFill/>
          </p:spPr>
          <p:txBody>
            <a:bodyPr wrap="square" rtlCol="0">
              <a:spAutoFit/>
            </a:bodyPr>
            <a:lstStyle/>
            <a:p>
              <a:r>
                <a:rPr lang="en-US" altLang="zh-CN" sz="1200" dirty="0" smtClean="0"/>
                <a:t>A </a:t>
              </a:r>
              <a:endParaRPr lang="zh-CN" altLang="en-US" sz="1200" dirty="0"/>
            </a:p>
          </p:txBody>
        </p:sp>
        <p:sp>
          <p:nvSpPr>
            <p:cNvPr id="8" name="矩形 7"/>
            <p:cNvSpPr/>
            <p:nvPr/>
          </p:nvSpPr>
          <p:spPr>
            <a:xfrm>
              <a:off x="1771377" y="730796"/>
              <a:ext cx="6696744" cy="59400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718419" y="802804"/>
              <a:ext cx="1680567" cy="590465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72083" y="2486"/>
            <a:ext cx="1649078" cy="646331"/>
          </a:xfrm>
          <a:prstGeom prst="rect">
            <a:avLst/>
          </a:prstGeom>
          <a:noFill/>
        </p:spPr>
        <p:txBody>
          <a:bodyPr wrap="square" rtlCol="0">
            <a:spAutoFit/>
          </a:bodyPr>
          <a:lstStyle/>
          <a:p>
            <a:r>
              <a:rPr lang="en-US" altLang="zh-CN" dirty="0"/>
              <a:t>Supplemental Fig</a:t>
            </a:r>
            <a:r>
              <a:rPr lang="en-US" altLang="zh-CN" dirty="0" smtClean="0"/>
              <a:t>. 2A.</a:t>
            </a:r>
            <a:endParaRPr lang="zh-CN" altLang="en-US" dirty="0"/>
          </a:p>
        </p:txBody>
      </p:sp>
    </p:spTree>
    <p:extLst>
      <p:ext uri="{BB962C8B-B14F-4D97-AF65-F5344CB8AC3E}">
        <p14:creationId xmlns:p14="http://schemas.microsoft.com/office/powerpoint/2010/main" val="323445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8421" y="257563"/>
            <a:ext cx="9293665" cy="5339923"/>
          </a:xfrm>
          <a:prstGeom prst="rect">
            <a:avLst/>
          </a:prstGeom>
        </p:spPr>
        <p:txBody>
          <a:bodyPr wrap="square">
            <a:spAutoFit/>
          </a:bodyPr>
          <a:lstStyle/>
          <a:p>
            <a:pPr algn="ctr"/>
            <a:r>
              <a:rPr lang="en-US" altLang="zh-CN" sz="1100" dirty="0" smtClean="0">
                <a:latin typeface="Courier New" panose="02070309020205020404" pitchFamily="49" charset="0"/>
                <a:cs typeface="Courier New" panose="02070309020205020404" pitchFamily="49" charset="0"/>
              </a:rPr>
              <a:t>                                                           the </a:t>
            </a:r>
            <a:r>
              <a:rPr lang="en-US" altLang="zh-CN" sz="1100" dirty="0">
                <a:latin typeface="Courier New" panose="02070309020205020404" pitchFamily="49" charset="0"/>
                <a:cs typeface="Courier New" panose="02070309020205020404" pitchFamily="49" charset="0"/>
              </a:rPr>
              <a:t>hypervariable region </a:t>
            </a:r>
            <a:r>
              <a:rPr lang="en-US" altLang="zh-CN" sz="1100" dirty="0" smtClean="0">
                <a:latin typeface="Courier New" panose="02070309020205020404" pitchFamily="49" charset="0"/>
                <a:cs typeface="Courier New" panose="02070309020205020404" pitchFamily="49" charset="0"/>
              </a:rPr>
              <a:t>I                                         </a:t>
            </a:r>
          </a:p>
          <a:p>
            <a:pPr algn="ctr"/>
            <a:r>
              <a:rPr lang="en-US" altLang="zh-CN" sz="1100" dirty="0" smtClean="0">
                <a:latin typeface="Courier New" panose="02070309020205020404" pitchFamily="49" charset="0"/>
                <a:cs typeface="Courier New" panose="02070309020205020404" pitchFamily="49" charset="0"/>
              </a:rPr>
              <a:t> Epitope D</a:t>
            </a:r>
          </a:p>
          <a:p>
            <a:r>
              <a:rPr lang="en-US" altLang="zh-CN" sz="1100" dirty="0" smtClean="0">
                <a:latin typeface="Courier New" panose="02070309020205020404" pitchFamily="49" charset="0"/>
                <a:cs typeface="Courier New" panose="02070309020205020404" pitchFamily="49" charset="0"/>
              </a:rPr>
              <a:t>I0421/16   CACTATGTAGTGCAAATTTGTTTGATTCTGCTAATAATTA(80)...CTAATTATACTAGTAATGCCGGTTCTGTAAGTGAGTGCAC(200)...</a:t>
            </a:r>
          </a:p>
          <a:p>
            <a:r>
              <a:rPr lang="en-US" altLang="zh-CN" sz="1100" dirty="0" smtClean="0">
                <a:latin typeface="Courier New" panose="02070309020205020404" pitchFamily="49" charset="0"/>
                <a:cs typeface="Courier New" panose="02070309020205020404" pitchFamily="49" charset="0"/>
              </a:rPr>
              <a:t>I0211/17   </a:t>
            </a:r>
            <a:r>
              <a:rPr lang="en-US" altLang="zh-CN" sz="1100" dirty="0">
                <a:latin typeface="Courier New" panose="02070309020205020404" pitchFamily="49" charset="0"/>
                <a:cs typeface="Courier New" panose="02070309020205020404" pitchFamily="49" charset="0"/>
              </a:rPr>
              <a:t>CACTATGTAGTGCAAATTTGTTTGATTCTGCCAATAATTA(80</a:t>
            </a:r>
            <a:r>
              <a:rPr lang="en-US" altLang="zh-CN" sz="1100" dirty="0" smtClean="0">
                <a:latin typeface="Courier New" panose="02070309020205020404" pitchFamily="49" charset="0"/>
                <a:cs typeface="Courier New" panose="02070309020205020404" pitchFamily="49" charset="0"/>
              </a:rPr>
              <a:t>)...CTAATTATACTAGTAATGCCGGTTCTGCAAGTGAGTGCAC(200)...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I0334/17   CACTATGCAGTGCAAATTTGTTTGATTCTGCTAATAGTTA(80</a:t>
            </a:r>
            <a:r>
              <a:rPr lang="en-US" altLang="zh-CN" sz="1100" dirty="0" smtClean="0">
                <a:latin typeface="Courier New" panose="02070309020205020404" pitchFamily="49" charset="0"/>
                <a:cs typeface="Courier New" panose="02070309020205020404" pitchFamily="49" charset="0"/>
              </a:rPr>
              <a:t>)...CTAATTATACTAATAATGCCGGTTCTGCAAGTGAGTGCAC(200)...         </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a:t>
            </a:r>
            <a:r>
              <a:rPr lang="en-US" altLang="zh-CN" sz="1100" dirty="0">
                <a:latin typeface="Courier New" panose="02070309020205020404" pitchFamily="49" charset="0"/>
                <a:cs typeface="Courier New" panose="02070309020205020404" pitchFamily="49" charset="0"/>
              </a:rPr>
              <a:t>0335/17   CACTATGCAGTGCAAATTTGTTTGATTCTGCTAATAGTTA(80</a:t>
            </a:r>
            <a:r>
              <a:rPr lang="en-US" altLang="zh-CN" sz="1100" dirty="0" smtClean="0">
                <a:latin typeface="Courier New" panose="02070309020205020404" pitchFamily="49" charset="0"/>
                <a:cs typeface="Courier New" panose="02070309020205020404" pitchFamily="49" charset="0"/>
              </a:rPr>
              <a:t>)...CTAATTATACTAATAATGCCGGTTCTGCAAGTGAGTGCAC(200)...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I0628/17   TACTATGTAGTGCAAATTTGTTTGGTTCTGCTAATAATTA(80</a:t>
            </a:r>
            <a:r>
              <a:rPr lang="en-US" altLang="zh-CN" sz="1100" dirty="0" smtClean="0">
                <a:latin typeface="Courier New" panose="02070309020205020404" pitchFamily="49" charset="0"/>
                <a:cs typeface="Courier New" panose="02070309020205020404" pitchFamily="49" charset="0"/>
              </a:rPr>
              <a:t>)...CTAATTATACTAATAATGCCGGTTCTGCAAGTGAGTGCAC(200)...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I0109/16   CACTATGTAGTGCAAATTTGTTTGATTCTGCTAATAATTA(80</a:t>
            </a:r>
            <a:r>
              <a:rPr lang="en-US" altLang="zh-CN" sz="1100" dirty="0" smtClean="0">
                <a:latin typeface="Courier New" panose="02070309020205020404" pitchFamily="49" charset="0"/>
                <a:cs typeface="Courier New" panose="02070309020205020404" pitchFamily="49" charset="0"/>
              </a:rPr>
              <a:t>)...CTAATTATACTAGTAATGCCGGTTCTGCAAGTGGGTGCAC(200)...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I0111/16   CACTATGTAGTGCAAATTTGTTTGATTCTGCTAATAATTA(80</a:t>
            </a:r>
            <a:r>
              <a:rPr lang="en-US" altLang="zh-CN" sz="1100" dirty="0" smtClean="0">
                <a:latin typeface="Courier New" panose="02070309020205020404" pitchFamily="49" charset="0"/>
                <a:cs typeface="Courier New" panose="02070309020205020404" pitchFamily="49" charset="0"/>
              </a:rPr>
              <a:t>)...CTAATTATACTAGTAATGCCGGTTCTGCAAGTGGGTGCAC(200)...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I0204/17   CACTATGCAGTGCAAATTTGTTTGATTCTGCTAATAGTTA(80</a:t>
            </a:r>
            <a:r>
              <a:rPr lang="en-US" altLang="zh-CN" sz="1100" dirty="0" smtClean="0">
                <a:latin typeface="Courier New" panose="02070309020205020404" pitchFamily="49" charset="0"/>
                <a:cs typeface="Courier New" panose="02070309020205020404" pitchFamily="49" charset="0"/>
              </a:rPr>
              <a:t>)...CTAATTATACTAATAATGCCGGTTCTGCAAGTGGGTGCAC(200)...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I0916/17   CACTATGTAGTGCAAATTTGTTTGATTCTGCTAATAATTA(80</a:t>
            </a:r>
            <a:r>
              <a:rPr lang="en-US" altLang="zh-CN" sz="1100" dirty="0" smtClean="0">
                <a:latin typeface="Courier New" panose="02070309020205020404" pitchFamily="49" charset="0"/>
                <a:cs typeface="Courier New" panose="02070309020205020404" pitchFamily="49" charset="0"/>
              </a:rPr>
              <a:t>)...CTAATTATACTAATAATGCCGGTTCTGCAAGTGGGTGCAC(200)...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I0917-2/17 CACTATGTAGTGCAAATTTGTTTGATTCTGCTAATAATTA(80</a:t>
            </a:r>
            <a:r>
              <a:rPr lang="en-US" altLang="zh-CN" sz="1100" dirty="0" smtClean="0">
                <a:latin typeface="Courier New" panose="02070309020205020404" pitchFamily="49" charset="0"/>
                <a:cs typeface="Courier New" panose="02070309020205020404" pitchFamily="49" charset="0"/>
              </a:rPr>
              <a:t>)...CTAATTATACTAATAATGCCGGTTCTGCAAGTGGGTGCAC(200)...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I0405/16   CACTATGTAGTGCAAATTTGTTTGATTCTGCTAATAATTA(80</a:t>
            </a:r>
            <a:r>
              <a:rPr lang="en-US" altLang="zh-CN" sz="1100" dirty="0" smtClean="0">
                <a:latin typeface="Courier New" panose="02070309020205020404" pitchFamily="49" charset="0"/>
                <a:cs typeface="Courier New" panose="02070309020205020404" pitchFamily="49" charset="0"/>
              </a:rPr>
              <a:t>)...CTAATTATACTAATAATGCCGGTTCTGCAAGTGAGTGCAC(200)...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1122/17   CACTATGTAGTGCAAATTTGTTTGATTCTGTCAATAATTA</a:t>
            </a:r>
            <a:r>
              <a:rPr lang="en-US" altLang="zh-CN" sz="1100" dirty="0">
                <a:latin typeface="Courier New" panose="02070309020205020404" pitchFamily="49" charset="0"/>
                <a:cs typeface="Courier New" panose="02070309020205020404" pitchFamily="49" charset="0"/>
              </a:rPr>
              <a:t>(80</a:t>
            </a:r>
            <a:r>
              <a:rPr lang="en-US" altLang="zh-CN" sz="1100" dirty="0" smtClean="0">
                <a:latin typeface="Courier New" panose="02070309020205020404" pitchFamily="49" charset="0"/>
                <a:cs typeface="Courier New" panose="02070309020205020404" pitchFamily="49" charset="0"/>
              </a:rPr>
              <a:t>)...CTAATTATACTAGTAATGCCGGTTCTGCAAGTGAGTGCAC(200)...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I1125/17   CACTATGTAGTGCAAATTTGTTTGATTCTGTCAATAATTA(80</a:t>
            </a:r>
            <a:r>
              <a:rPr lang="en-US" altLang="zh-CN" sz="1100" dirty="0" smtClean="0">
                <a:latin typeface="Courier New" panose="02070309020205020404" pitchFamily="49" charset="0"/>
                <a:cs typeface="Courier New" panose="02070309020205020404" pitchFamily="49" charset="0"/>
              </a:rPr>
              <a:t>)...CTAATTATACTAGTAATGCCGGTTCTGCAAGTGAGTGCAC(200)...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1126/17   </a:t>
            </a:r>
            <a:r>
              <a:rPr lang="en-US" altLang="zh-CN" sz="1100" dirty="0">
                <a:latin typeface="Courier New" panose="02070309020205020404" pitchFamily="49" charset="0"/>
                <a:cs typeface="Courier New" panose="02070309020205020404" pitchFamily="49" charset="0"/>
              </a:rPr>
              <a:t>CACTATGTAGTGCAAATTTGTTTGATTCTGTCAATAATTA(80</a:t>
            </a:r>
            <a:r>
              <a:rPr lang="en-US" altLang="zh-CN" sz="1100" dirty="0" smtClean="0">
                <a:latin typeface="Courier New" panose="02070309020205020404" pitchFamily="49" charset="0"/>
                <a:cs typeface="Courier New" panose="02070309020205020404" pitchFamily="49" charset="0"/>
              </a:rPr>
              <a:t>)...CTAATTATACTAGTAATGCCGGTTCTGCAAGTGAGTGCAC(200)...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I0329/16   </a:t>
            </a:r>
            <a:r>
              <a:rPr lang="en-US" altLang="zh-CN" sz="1100" dirty="0">
                <a:latin typeface="Courier New" panose="02070309020205020404" pitchFamily="49" charset="0"/>
                <a:cs typeface="Courier New" panose="02070309020205020404" pitchFamily="49" charset="0"/>
              </a:rPr>
              <a:t>CACTATGTAGTGCAAATTTGTTTGATTTTGCCAATAATTA(80</a:t>
            </a:r>
            <a:r>
              <a:rPr lang="en-US" altLang="zh-CN" sz="1100" dirty="0" smtClean="0">
                <a:latin typeface="Courier New" panose="02070309020205020404" pitchFamily="49" charset="0"/>
                <a:cs typeface="Courier New" panose="02070309020205020404" pitchFamily="49" charset="0"/>
              </a:rPr>
              <a:t>)...CTAATTATACTAGTAATGCCGGTTCTGCAAGTGAGTGCAC(200)...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I1226/17   </a:t>
            </a:r>
            <a:r>
              <a:rPr lang="en-US" altLang="zh-CN" sz="1100" dirty="0">
                <a:latin typeface="Courier New" panose="02070309020205020404" pitchFamily="49" charset="0"/>
                <a:cs typeface="Courier New" panose="02070309020205020404" pitchFamily="49" charset="0"/>
              </a:rPr>
              <a:t>CACTATGTAGTGCAAATTTGTTTGATTTTGCCAATAATTA(80</a:t>
            </a:r>
            <a:r>
              <a:rPr lang="en-US" altLang="zh-CN" sz="1100" dirty="0" smtClean="0">
                <a:latin typeface="Courier New" panose="02070309020205020404" pitchFamily="49" charset="0"/>
                <a:cs typeface="Courier New" panose="02070309020205020404" pitchFamily="49" charset="0"/>
              </a:rPr>
              <a:t>)...CTAATTATACTAATAATGCCGGTTCTGCAAGTGAGTGCAC(200)...</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I1227/17   </a:t>
            </a:r>
            <a:r>
              <a:rPr lang="en-US" altLang="zh-CN" sz="1100" dirty="0">
                <a:latin typeface="Courier New" panose="02070309020205020404" pitchFamily="49" charset="0"/>
                <a:cs typeface="Courier New" panose="02070309020205020404" pitchFamily="49" charset="0"/>
              </a:rPr>
              <a:t>CACTATGTAGTGCAAATTTGTTTGATTTTGCCAATAATTA(80</a:t>
            </a:r>
            <a:r>
              <a:rPr lang="en-US" altLang="zh-CN" sz="1100" dirty="0" smtClean="0">
                <a:latin typeface="Courier New" panose="02070309020205020404" pitchFamily="49" charset="0"/>
                <a:cs typeface="Courier New" panose="02070309020205020404" pitchFamily="49" charset="0"/>
              </a:rPr>
              <a:t>)...CTAATTATACTAATAATGCCGGTTCTGCAAGTGAGTGCAC(200)... </a:t>
            </a:r>
            <a:r>
              <a:rPr lang="en-US" altLang="zh-CN" sz="1100" dirty="0">
                <a:latin typeface="Courier New" panose="02070309020205020404" pitchFamily="49" charset="0"/>
                <a:cs typeface="Courier New" panose="02070309020205020404" pitchFamily="49" charset="0"/>
              </a:rPr>
              <a:t>I0209/17   CACTATGTAGTGCAAATTTGTTTGATTCTGCTAATAATTA(80)...CTAATTAT---------GCCGGTTCTGCAAGTGGGTGCAC(197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I0659-1/17 </a:t>
            </a:r>
            <a:r>
              <a:rPr lang="en-US" altLang="zh-CN" sz="1100" dirty="0">
                <a:latin typeface="Courier New" panose="02070309020205020404" pitchFamily="49" charset="0"/>
                <a:cs typeface="Courier New" panose="02070309020205020404" pitchFamily="49" charset="0"/>
              </a:rPr>
              <a:t>CACTATGTAGTGCAAATTTGTTTGATTCT---AATAGTTA(77)...CTAATTAT---------GCCGGTTCTGCAAGTGAGTGCAC(188</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I0635/17   CACTATGTAGTGCAAATTTGTTTGATTCT---AATAGTTA(77)...CTAATTATACTAGTAATGCCGGTTCTGCAAGTGGGTGCAC(197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I0636/17   CACTATGTAGTGCAAATTTGTTTGATTCT---AATAGTTA(77)...CTAATTATACTAGTAATGCCGGTTCTGCAAGTGAGTGCAC(197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I0637/17   CACTATGTAGTGCAAATTTGTTTGATTCT---AATAGTTA(77)...CTAATTATACTAGTAATGCCGGTTCTGCAAGTGAGTGCAC(197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I0639-1/17 CACTATGTAGTGCAAATTTGTTTGATTCT---AATAGTTA(77)...CTAATTATACTAGTAATGCCGGTTCTGCAAGTGAGTGCAC(197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I0659-2/17 CACTATGTAGTGCAAATTTGTTTGATTCT---AATAGTTA(77)...CTAATTATACTAGTAATGCCGGTTCTGCAAGTGAGTGCAC(197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I0660/17   CACTATGTAGTGCAAATTTGTTTGATTCT---AATAGTTA(77)...CTAATTATACTAATAATGCCGGTTCTGCAAGTGAGTGCAC(197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I0815/17   CACTATGTAGTGCAAATTTGTTTGATTCT---AATAGTTA(77)...CTAATTATACTAGTAATGCCGGTTCTGCAAGTGAGTGCAC(197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I0909/17   CACTATGTAGTGCAAATTTGTTTGATTCT---AATAGTTA(77)...CTAATTATACTAATAATGCCGGTTCTGCAAGTGCGTGCAC(197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I1018/17   CACTATGTAGTGCAAATTTGTTTGATTCT---AATAGTTA(77)...CTAATTATACTAATAATGCCGGTTCTGCAAGTGAGTGCAC(197</a:t>
            </a:r>
            <a:r>
              <a:rPr lang="en-US" altLang="zh-CN" sz="1100" dirty="0" smtClean="0">
                <a:latin typeface="Courier New" panose="02070309020205020404" pitchFamily="49" charset="0"/>
                <a:cs typeface="Courier New" panose="02070309020205020404" pitchFamily="49" charset="0"/>
              </a:rPr>
              <a:t>)...</a:t>
            </a:r>
            <a:endParaRPr lang="en-US" altLang="zh-CN" sz="1100" dirty="0">
              <a:latin typeface="Courier New" panose="02070309020205020404" pitchFamily="49" charset="0"/>
              <a:cs typeface="Courier New" panose="02070309020205020404" pitchFamily="49" charset="0"/>
            </a:endParaRPr>
          </a:p>
        </p:txBody>
      </p:sp>
      <p:sp>
        <p:nvSpPr>
          <p:cNvPr id="3" name="TextBox 2"/>
          <p:cNvSpPr txBox="1"/>
          <p:nvPr/>
        </p:nvSpPr>
        <p:spPr>
          <a:xfrm>
            <a:off x="9744716" y="2783901"/>
            <a:ext cx="376793" cy="369332"/>
          </a:xfrm>
          <a:prstGeom prst="rect">
            <a:avLst/>
          </a:prstGeom>
          <a:noFill/>
        </p:spPr>
        <p:txBody>
          <a:bodyPr wrap="square" rtlCol="0">
            <a:spAutoFit/>
          </a:bodyPr>
          <a:lstStyle/>
          <a:p>
            <a:r>
              <a:rPr lang="en-US" altLang="zh-CN" dirty="0" smtClean="0"/>
              <a:t>E</a:t>
            </a:r>
            <a:endParaRPr lang="zh-CN" altLang="en-US" dirty="0"/>
          </a:p>
        </p:txBody>
      </p:sp>
      <p:cxnSp>
        <p:nvCxnSpPr>
          <p:cNvPr id="4" name="直接连接符 3"/>
          <p:cNvCxnSpPr/>
          <p:nvPr/>
        </p:nvCxnSpPr>
        <p:spPr>
          <a:xfrm>
            <a:off x="9432019" y="646567"/>
            <a:ext cx="0" cy="29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9442067" y="1870703"/>
            <a:ext cx="360040" cy="276999"/>
          </a:xfrm>
          <a:prstGeom prst="rect">
            <a:avLst/>
          </a:prstGeom>
          <a:noFill/>
        </p:spPr>
        <p:txBody>
          <a:bodyPr wrap="square" rtlCol="0">
            <a:spAutoFit/>
          </a:bodyPr>
          <a:lstStyle/>
          <a:p>
            <a:r>
              <a:rPr lang="en-US" altLang="zh-CN" sz="1200" dirty="0" smtClean="0"/>
              <a:t>I</a:t>
            </a:r>
            <a:endParaRPr lang="zh-CN" altLang="en-US" sz="1200" dirty="0"/>
          </a:p>
        </p:txBody>
      </p:sp>
      <p:cxnSp>
        <p:nvCxnSpPr>
          <p:cNvPr id="6" name="直接连接符 5"/>
          <p:cNvCxnSpPr/>
          <p:nvPr/>
        </p:nvCxnSpPr>
        <p:spPr>
          <a:xfrm>
            <a:off x="9432019" y="3690999"/>
            <a:ext cx="0" cy="158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442067" y="4246967"/>
            <a:ext cx="360040" cy="276999"/>
          </a:xfrm>
          <a:prstGeom prst="rect">
            <a:avLst/>
          </a:prstGeom>
          <a:noFill/>
        </p:spPr>
        <p:txBody>
          <a:bodyPr wrap="square" rtlCol="0">
            <a:spAutoFit/>
          </a:bodyPr>
          <a:lstStyle/>
          <a:p>
            <a:r>
              <a:rPr lang="en-US" altLang="zh-CN" sz="1200" dirty="0" smtClean="0"/>
              <a:t>II</a:t>
            </a:r>
            <a:endParaRPr lang="zh-CN" altLang="en-US" sz="1200" dirty="0"/>
          </a:p>
        </p:txBody>
      </p:sp>
      <p:cxnSp>
        <p:nvCxnSpPr>
          <p:cNvPr id="8" name="直接连接符 7"/>
          <p:cNvCxnSpPr/>
          <p:nvPr/>
        </p:nvCxnSpPr>
        <p:spPr>
          <a:xfrm>
            <a:off x="9720051" y="646567"/>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776693" y="466031"/>
            <a:ext cx="4212000" cy="5004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152958" y="216114"/>
            <a:ext cx="4032448" cy="518456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32123" y="216114"/>
            <a:ext cx="2232248" cy="369332"/>
          </a:xfrm>
          <a:prstGeom prst="rect">
            <a:avLst/>
          </a:prstGeom>
          <a:noFill/>
        </p:spPr>
        <p:txBody>
          <a:bodyPr wrap="square" rtlCol="0">
            <a:spAutoFit/>
          </a:bodyPr>
          <a:lstStyle/>
          <a:p>
            <a:r>
              <a:rPr lang="en-US" altLang="zh-CN" dirty="0"/>
              <a:t>Supplemental Fig. </a:t>
            </a:r>
            <a:r>
              <a:rPr lang="en-US" altLang="zh-CN" dirty="0" smtClean="0"/>
              <a:t>2B.</a:t>
            </a:r>
            <a:endParaRPr lang="zh-CN" altLang="en-US" dirty="0"/>
          </a:p>
        </p:txBody>
      </p:sp>
    </p:spTree>
    <p:extLst>
      <p:ext uri="{BB962C8B-B14F-4D97-AF65-F5344CB8AC3E}">
        <p14:creationId xmlns:p14="http://schemas.microsoft.com/office/powerpoint/2010/main" val="1255422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375" y="983406"/>
            <a:ext cx="9217024" cy="2585323"/>
          </a:xfrm>
          <a:prstGeom prst="rect">
            <a:avLst/>
          </a:prstGeom>
          <a:noFill/>
        </p:spPr>
        <p:txBody>
          <a:bodyPr wrap="square" rtlCol="0">
            <a:spAutoFit/>
          </a:bodyPr>
          <a:lstStyle/>
          <a:p>
            <a:r>
              <a:rPr lang="en-US" altLang="zh-CN" dirty="0"/>
              <a:t>Figure legends of supplemental Fig. </a:t>
            </a:r>
            <a:r>
              <a:rPr lang="en-US" altLang="zh-CN" dirty="0" smtClean="0"/>
              <a:t>2A</a:t>
            </a:r>
            <a:r>
              <a:rPr lang="zh-CN" altLang="en-US" dirty="0"/>
              <a:t> </a:t>
            </a:r>
            <a:r>
              <a:rPr lang="en-US" altLang="zh-CN" dirty="0" smtClean="0"/>
              <a:t>and 2B.</a:t>
            </a:r>
            <a:endParaRPr lang="en-US" altLang="zh-CN" dirty="0"/>
          </a:p>
          <a:p>
            <a:r>
              <a:rPr lang="en-US" altLang="zh-CN" dirty="0" smtClean="0"/>
              <a:t>Multiple </a:t>
            </a:r>
            <a:r>
              <a:rPr lang="en-US" altLang="zh-CN" dirty="0"/>
              <a:t>alignment of partial </a:t>
            </a:r>
            <a:r>
              <a:rPr lang="en-US" altLang="zh-CN" i="1" dirty="0"/>
              <a:t>S1</a:t>
            </a:r>
            <a:r>
              <a:rPr lang="en-US" altLang="zh-CN" dirty="0"/>
              <a:t> nucleotide sequences of the viruses in </a:t>
            </a:r>
            <a:r>
              <a:rPr lang="en-US" altLang="zh-CN" dirty="0" err="1"/>
              <a:t>sublineages</a:t>
            </a:r>
            <a:r>
              <a:rPr lang="en-US" altLang="zh-CN" dirty="0"/>
              <a:t> A (A) and E (B) of GI-19 lineage. Only the nucleotide sequences of </a:t>
            </a:r>
            <a:r>
              <a:rPr lang="en-US" altLang="zh-CN" i="1" dirty="0"/>
              <a:t>S1 </a:t>
            </a:r>
            <a:r>
              <a:rPr lang="en-US" altLang="zh-CN" dirty="0"/>
              <a:t>genes in the same </a:t>
            </a:r>
            <a:r>
              <a:rPr lang="en-US" altLang="zh-CN" dirty="0" err="1"/>
              <a:t>sublineages</a:t>
            </a:r>
            <a:r>
              <a:rPr lang="en-US" altLang="zh-CN" dirty="0"/>
              <a:t> were analyzed. A total of 37 and 28 sequences from </a:t>
            </a:r>
            <a:r>
              <a:rPr lang="en-US" altLang="zh-CN" dirty="0" err="1"/>
              <a:t>sublineages</a:t>
            </a:r>
            <a:r>
              <a:rPr lang="en-US" altLang="zh-CN" dirty="0"/>
              <a:t> A and E in GI-19 lineage were analyzed, respectively. HVRI and the nucleotide sequences encoding the conformation-dependent neutralizing antigenic site D (epitope) mapped to the S1 subunit of the spike protein are boxed. Numbers showing the positions in </a:t>
            </a:r>
            <a:r>
              <a:rPr lang="en-US" altLang="zh-CN" i="1" dirty="0"/>
              <a:t>S1</a:t>
            </a:r>
            <a:r>
              <a:rPr lang="en-US" altLang="zh-CN" dirty="0"/>
              <a:t> genes are presented in parentheses. Deleted nucleotide sequences are represented by dashes. Dots represent the sequences that had not showed in this Figure</a:t>
            </a:r>
            <a:r>
              <a:rPr lang="en-US" altLang="zh-CN" dirty="0" smtClean="0"/>
              <a:t>.</a:t>
            </a:r>
            <a:endParaRPr lang="zh-CN" altLang="zh-CN" dirty="0"/>
          </a:p>
        </p:txBody>
      </p:sp>
    </p:spTree>
    <p:extLst>
      <p:ext uri="{BB962C8B-B14F-4D97-AF65-F5344CB8AC3E}">
        <p14:creationId xmlns:p14="http://schemas.microsoft.com/office/powerpoint/2010/main" val="166409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2243" y="252065"/>
            <a:ext cx="2520280" cy="369332"/>
          </a:xfrm>
          <a:prstGeom prst="rect">
            <a:avLst/>
          </a:prstGeom>
          <a:noFill/>
        </p:spPr>
        <p:txBody>
          <a:bodyPr wrap="square" rtlCol="0">
            <a:spAutoFit/>
          </a:bodyPr>
          <a:lstStyle/>
          <a:p>
            <a:r>
              <a:rPr lang="zh-CN" altLang="zh-CN" dirty="0"/>
              <a:t> </a:t>
            </a:r>
            <a:r>
              <a:rPr lang="en-US" altLang="zh-CN" dirty="0"/>
              <a:t>Supplemental </a:t>
            </a:r>
            <a:r>
              <a:rPr lang="en-US" altLang="zh-CN" dirty="0" smtClean="0"/>
              <a:t>Fig. </a:t>
            </a:r>
            <a:r>
              <a:rPr lang="en-US" altLang="zh-CN" dirty="0" smtClean="0"/>
              <a:t>3.</a:t>
            </a:r>
            <a:endParaRPr lang="zh-CN" altLang="en-US" dirty="0"/>
          </a:p>
        </p:txBody>
      </p:sp>
      <p:grpSp>
        <p:nvGrpSpPr>
          <p:cNvPr id="3" name="组合 2"/>
          <p:cNvGrpSpPr/>
          <p:nvPr/>
        </p:nvGrpSpPr>
        <p:grpSpPr>
          <a:xfrm>
            <a:off x="142231" y="1155796"/>
            <a:ext cx="10295990" cy="2948380"/>
            <a:chOff x="25202" y="1155796"/>
            <a:chExt cx="10295990" cy="294838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127" y="1155796"/>
              <a:ext cx="9718065" cy="28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本框 5">
              <a:extLst>
                <a:ext uri="{FF2B5EF4-FFF2-40B4-BE49-F238E27FC236}">
                  <a16:creationId xmlns:a16="http://schemas.microsoft.com/office/drawing/2014/main" id="{5743AF49-7F9D-4517-B69E-A16F3B4FDC5A}"/>
                </a:ext>
              </a:extLst>
            </p:cNvPr>
            <p:cNvSpPr txBox="1"/>
            <p:nvPr/>
          </p:nvSpPr>
          <p:spPr>
            <a:xfrm>
              <a:off x="25202" y="1260176"/>
              <a:ext cx="2507673" cy="2844000"/>
            </a:xfrm>
            <a:prstGeom prst="rect">
              <a:avLst/>
            </a:prstGeom>
            <a:noFill/>
          </p:spPr>
          <p:txBody>
            <a:bodyPr wrap="square" rtlCol="0">
              <a:spAutoFit/>
            </a:bodyPr>
            <a:lstStyle/>
            <a:p>
              <a:r>
                <a:rPr lang="en-US" altLang="zh-CN" sz="700" dirty="0" smtClean="0"/>
                <a:t>LDT3-A</a:t>
              </a:r>
            </a:p>
            <a:p>
              <a:r>
                <a:rPr lang="en-US" altLang="zh-CN" sz="700" dirty="0" smtClean="0"/>
                <a:t>LDT3/03</a:t>
              </a:r>
            </a:p>
            <a:p>
              <a:r>
                <a:rPr lang="en-US" altLang="zh-CN" sz="700" dirty="0" smtClean="0"/>
                <a:t>I0639-2/17</a:t>
              </a:r>
              <a:endParaRPr lang="en-US" altLang="zh-CN" sz="700" dirty="0"/>
            </a:p>
            <a:p>
              <a:r>
                <a:rPr lang="en-US" altLang="zh-CN" sz="700" dirty="0"/>
                <a:t>I0720/17</a:t>
              </a:r>
            </a:p>
            <a:p>
              <a:r>
                <a:rPr lang="en-US" altLang="zh-CN" sz="700" dirty="0"/>
                <a:t>I0726/17</a:t>
              </a:r>
            </a:p>
            <a:p>
              <a:r>
                <a:rPr lang="en-US" altLang="zh-CN" sz="700" dirty="0"/>
                <a:t>I0729/17</a:t>
              </a:r>
            </a:p>
            <a:p>
              <a:r>
                <a:rPr lang="en-US" altLang="zh-CN" sz="700" dirty="0"/>
                <a:t>I0731/17</a:t>
              </a:r>
            </a:p>
            <a:p>
              <a:r>
                <a:rPr lang="en-US" altLang="zh-CN" sz="700" dirty="0"/>
                <a:t>I0735/17</a:t>
              </a:r>
            </a:p>
            <a:p>
              <a:r>
                <a:rPr lang="en-US" altLang="zh-CN" sz="700" dirty="0"/>
                <a:t>I0736/17</a:t>
              </a:r>
            </a:p>
            <a:p>
              <a:r>
                <a:rPr lang="en-US" altLang="zh-CN" sz="700" dirty="0"/>
                <a:t>I1224/17</a:t>
              </a:r>
            </a:p>
            <a:p>
              <a:r>
                <a:rPr lang="en-US" altLang="zh-CN" sz="700" dirty="0"/>
                <a:t>I1225-2/17</a:t>
              </a:r>
            </a:p>
            <a:p>
              <a:r>
                <a:rPr lang="en-US" altLang="zh-CN" sz="700" dirty="0"/>
                <a:t>I0207/16</a:t>
              </a:r>
            </a:p>
            <a:p>
              <a:r>
                <a:rPr lang="en-US" altLang="zh-CN" sz="700" dirty="0" smtClean="0"/>
                <a:t>I0317/17</a:t>
              </a:r>
              <a:endParaRPr lang="en-US" altLang="zh-CN" sz="700" dirty="0"/>
            </a:p>
            <a:p>
              <a:r>
                <a:rPr lang="en-US" altLang="zh-CN" sz="700" dirty="0"/>
                <a:t>I0714/17</a:t>
              </a:r>
            </a:p>
            <a:p>
              <a:r>
                <a:rPr lang="en-US" altLang="zh-CN" sz="700" dirty="0"/>
                <a:t>I0838/17</a:t>
              </a:r>
            </a:p>
            <a:p>
              <a:r>
                <a:rPr lang="en-US" altLang="zh-CN" sz="700" dirty="0"/>
                <a:t>I0320/17</a:t>
              </a:r>
            </a:p>
            <a:p>
              <a:r>
                <a:rPr lang="en-US" altLang="zh-CN" sz="700" dirty="0"/>
                <a:t>I0406/16</a:t>
              </a:r>
            </a:p>
            <a:p>
              <a:r>
                <a:rPr lang="en-US" altLang="zh-CN" sz="700" dirty="0"/>
                <a:t>I1145/16</a:t>
              </a:r>
            </a:p>
            <a:p>
              <a:r>
                <a:rPr lang="en-US" altLang="zh-CN" sz="700" dirty="0"/>
                <a:t>I1146/16</a:t>
              </a:r>
            </a:p>
            <a:p>
              <a:r>
                <a:rPr lang="en-US" altLang="zh-CN" sz="700" dirty="0"/>
                <a:t>I1147/16</a:t>
              </a:r>
            </a:p>
            <a:p>
              <a:r>
                <a:rPr lang="en-US" altLang="zh-CN" sz="700" dirty="0"/>
                <a:t>I0108/16</a:t>
              </a:r>
            </a:p>
            <a:p>
              <a:r>
                <a:rPr lang="en-US" altLang="zh-CN" sz="700" dirty="0"/>
                <a:t>I0522/16</a:t>
              </a:r>
            </a:p>
            <a:p>
              <a:r>
                <a:rPr lang="en-US" altLang="zh-CN" sz="700" dirty="0"/>
                <a:t>I1110/16</a:t>
              </a:r>
            </a:p>
            <a:p>
              <a:r>
                <a:rPr lang="en-US" altLang="zh-CN" sz="700" dirty="0"/>
                <a:t>I1021/17</a:t>
              </a:r>
            </a:p>
            <a:p>
              <a:r>
                <a:rPr lang="en-US" altLang="zh-CN" sz="700" dirty="0"/>
                <a:t>I0919/16</a:t>
              </a:r>
              <a:endParaRPr lang="zh-CN" altLang="en-US" sz="700" dirty="0"/>
            </a:p>
          </p:txBody>
        </p:sp>
      </p:grpSp>
    </p:spTree>
    <p:extLst>
      <p:ext uri="{BB962C8B-B14F-4D97-AF65-F5344CB8AC3E}">
        <p14:creationId xmlns:p14="http://schemas.microsoft.com/office/powerpoint/2010/main" val="3365685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155" y="684113"/>
            <a:ext cx="9145016" cy="2031325"/>
          </a:xfrm>
          <a:prstGeom prst="rect">
            <a:avLst/>
          </a:prstGeom>
          <a:noFill/>
        </p:spPr>
        <p:txBody>
          <a:bodyPr wrap="square" rtlCol="0">
            <a:spAutoFit/>
          </a:bodyPr>
          <a:lstStyle/>
          <a:p>
            <a:r>
              <a:rPr lang="en-US" altLang="zh-CN" dirty="0" smtClean="0"/>
              <a:t>Figure legends of supplemental </a:t>
            </a:r>
            <a:r>
              <a:rPr lang="en-US" altLang="zh-CN" dirty="0"/>
              <a:t>Fig. </a:t>
            </a:r>
            <a:r>
              <a:rPr lang="en-US" altLang="zh-CN" dirty="0" smtClean="0"/>
              <a:t>3.</a:t>
            </a:r>
          </a:p>
          <a:p>
            <a:endParaRPr lang="zh-CN" altLang="en-US" dirty="0"/>
          </a:p>
          <a:p>
            <a:r>
              <a:rPr lang="en-US" altLang="zh-CN" dirty="0" smtClean="0"/>
              <a:t>Multiple </a:t>
            </a:r>
            <a:r>
              <a:rPr lang="en-US" altLang="zh-CN" dirty="0"/>
              <a:t>alignments of the nucleotide sequences of S1 genes performed using Multiple Alignment with Fast Fourier Transformation (MAFFT) v6 (</a:t>
            </a:r>
            <a:r>
              <a:rPr lang="en-US" altLang="zh-CN" u="sng" dirty="0">
                <a:hlinkClick r:id="rId2"/>
              </a:rPr>
              <a:t>http://mafft.cbrc.jp/alignment/software/)</a:t>
            </a:r>
            <a:r>
              <a:rPr lang="en-US" altLang="zh-CN" dirty="0"/>
              <a:t>. The </a:t>
            </a:r>
            <a:r>
              <a:rPr lang="en-US" altLang="zh-CN" dirty="0" smtClean="0"/>
              <a:t>S1 nucleotide sequences </a:t>
            </a:r>
            <a:r>
              <a:rPr lang="en-US" altLang="zh-CN" dirty="0"/>
              <a:t>of our </a:t>
            </a:r>
            <a:r>
              <a:rPr lang="en-US" altLang="zh-CN" dirty="0" smtClean="0"/>
              <a:t>24 LDT3/03- or LDT3-A-like viruses </a:t>
            </a:r>
            <a:r>
              <a:rPr lang="en-US" altLang="zh-CN" dirty="0"/>
              <a:t>isolated in this study were </a:t>
            </a:r>
            <a:r>
              <a:rPr lang="en-US" altLang="zh-CN" dirty="0" smtClean="0"/>
              <a:t>compared with those of reference strains LDT3/03 and LDT3-A vaccine.</a:t>
            </a:r>
            <a:endParaRPr lang="zh-CN" altLang="zh-CN" dirty="0"/>
          </a:p>
        </p:txBody>
      </p:sp>
    </p:spTree>
    <p:extLst>
      <p:ext uri="{BB962C8B-B14F-4D97-AF65-F5344CB8AC3E}">
        <p14:creationId xmlns:p14="http://schemas.microsoft.com/office/powerpoint/2010/main" val="2004796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2672" y="1268762"/>
            <a:ext cx="9644537" cy="2292935"/>
          </a:xfrm>
          <a:prstGeom prst="rect">
            <a:avLst/>
          </a:prstGeom>
          <a:noFill/>
        </p:spPr>
        <p:txBody>
          <a:bodyPr wrap="square" rtlCol="0">
            <a:spAutoFit/>
          </a:bodyPr>
          <a:lstStyle/>
          <a:p>
            <a:r>
              <a:rPr lang="en-US" altLang="zh-CN" sz="1100" dirty="0" smtClean="0">
                <a:latin typeface="Courier New" panose="02070309020205020404" pitchFamily="49" charset="0"/>
                <a:cs typeface="Courier New" panose="02070309020205020404" pitchFamily="49" charset="0"/>
              </a:rPr>
              <a:t>                  </a:t>
            </a:r>
            <a:r>
              <a:rPr lang="zh-CN" altLang="en-US" sz="1100" dirty="0" smtClean="0">
                <a:latin typeface="Courier New" panose="02070309020205020404" pitchFamily="49" charset="0"/>
                <a:cs typeface="Courier New" panose="02070309020205020404" pitchFamily="49" charset="0"/>
              </a:rPr>
              <a:t>***</a:t>
            </a:r>
            <a:r>
              <a:rPr lang="en-US" altLang="zh-CN" sz="1100" dirty="0" smtClean="0">
                <a:latin typeface="Courier New" panose="02070309020205020404" pitchFamily="49" charset="0"/>
                <a:cs typeface="Courier New" panose="02070309020205020404" pitchFamily="49" charset="0"/>
              </a:rPr>
              <a:t>start codon of spike glycoprotein gene                      Epitope </a:t>
            </a:r>
            <a:r>
              <a:rPr lang="en-US" altLang="zh-CN" sz="1100" dirty="0">
                <a:latin typeface="Courier New" panose="02070309020205020404" pitchFamily="49" charset="0"/>
                <a:cs typeface="Courier New" panose="02070309020205020404" pitchFamily="49" charset="0"/>
              </a:rPr>
              <a:t>D</a:t>
            </a:r>
            <a:r>
              <a:rPr lang="en-US" altLang="zh-CN" sz="1100" dirty="0" smtClean="0">
                <a:latin typeface="Courier New" panose="02070309020205020404" pitchFamily="49" charset="0"/>
                <a:cs typeface="Courier New" panose="02070309020205020404" pitchFamily="49" charset="0"/>
              </a:rPr>
              <a:t>      </a:t>
            </a:r>
          </a:p>
          <a:p>
            <a:r>
              <a:rPr lang="en-US" altLang="zh-CN" sz="1100" dirty="0" err="1">
                <a:latin typeface="Courier New" panose="02070309020205020404" pitchFamily="49" charset="0"/>
                <a:cs typeface="Courier New" panose="02070309020205020404" pitchFamily="49" charset="0"/>
              </a:rPr>
              <a:t>ck</a:t>
            </a:r>
            <a:r>
              <a:rPr lang="en-US" altLang="zh-CN" sz="1100" dirty="0">
                <a:latin typeface="Courier New" panose="02070309020205020404" pitchFamily="49" charset="0"/>
                <a:cs typeface="Courier New" panose="02070309020205020404" pitchFamily="49" charset="0"/>
              </a:rPr>
              <a:t>/CH/LHLJ/140901 ATGTTGGTGAAGTCACTGTCTTTAGCGACTCTTTTGTTTGCACTATCTAGTGCTACTTTGTATGATAATGGT---</a:t>
            </a:r>
            <a:r>
              <a:rPr lang="en-US" altLang="zh-CN" sz="1100" dirty="0" smtClean="0">
                <a:latin typeface="Courier New" panose="02070309020205020404" pitchFamily="49" charset="0"/>
                <a:cs typeface="Courier New" panose="02070309020205020404" pitchFamily="49" charset="0"/>
              </a:rPr>
              <a: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TW2575/98         ATGTTGGTGAAGTCACTGTTTTTAGCGACTCTTTTGTTTGCACTATCTAGTGCTACTTTGTATGATAATGAT---</a:t>
            </a:r>
            <a:r>
              <a:rPr lang="en-US" altLang="zh-CN" sz="1100" dirty="0" smtClean="0">
                <a:latin typeface="Courier New" panose="02070309020205020404" pitchFamily="49" charset="0"/>
                <a:cs typeface="Courier New" panose="02070309020205020404" pitchFamily="49" charset="0"/>
              </a:rPr>
              <a:t>ACGTA(77)...</a:t>
            </a:r>
            <a:endParaRPr lang="en-US" altLang="zh-CN" sz="1100" dirty="0">
              <a:latin typeface="Courier New" panose="02070309020205020404" pitchFamily="49" charset="0"/>
              <a:cs typeface="Courier New" panose="02070309020205020404" pitchFamily="49" charset="0"/>
            </a:endParaRPr>
          </a:p>
          <a:p>
            <a:r>
              <a:rPr lang="en-US" altLang="zh-CN" sz="1100" dirty="0" smtClean="0">
                <a:latin typeface="Courier New" panose="02070309020205020404" pitchFamily="49" charset="0"/>
                <a:cs typeface="Courier New" panose="02070309020205020404" pitchFamily="49" charset="0"/>
              </a:rPr>
              <a:t>I1101/16          ATGTTGGTGAAGTCACTGTCTTTAGCGACTCTTTTGTTTGCACTATCTAGTGCTACTTTGTATGATAATAATAATACGTA(80)...</a:t>
            </a:r>
          </a:p>
          <a:p>
            <a:r>
              <a:rPr lang="en-US" altLang="zh-CN" sz="1100" dirty="0" smtClean="0">
                <a:latin typeface="Courier New" panose="02070309020205020404" pitchFamily="49" charset="0"/>
                <a:cs typeface="Courier New" panose="02070309020205020404" pitchFamily="49" charset="0"/>
              </a:rPr>
              <a:t>I0719/17          ATGTTGGTGAAGTCACTGTCTTTAGCGACTCTTTTGTTTGCACTATCTAGTGCTACTTTGTATGATAATGGT---ACGTA(77)...</a:t>
            </a:r>
          </a:p>
          <a:p>
            <a:r>
              <a:rPr lang="en-US" altLang="zh-CN" sz="1100" dirty="0" smtClean="0">
                <a:latin typeface="Courier New" panose="02070309020205020404" pitchFamily="49" charset="0"/>
                <a:cs typeface="Courier New" panose="02070309020205020404" pitchFamily="49" charset="0"/>
              </a:rPr>
              <a:t>I0727/17          ATGTTGGTGAAGTCACTGTCTTTAGCGACTCTTTTGTTTGCACTATCTAGTGCTACTTTGTATGATAATGGT---ACGTA(77)...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0915/16          ATGTTGGTGAAGTCACTGTCTTTAGCGACTCTTTTGTTTGCACTATCTAGTGCTACTTTGTATGATAATGGT---ACGTA(77)...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0648/17          ATGTTGGTGAAGTCACTGTTTTTAGCGACTCTTTTGTTTGCACTATCTAGTGCTACTTTGTATGATAATGAT---ACGTA(77)...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0649/17          ATGTTGGTGAAGTCACTGTTTTTAGCGACTCTTTTGTTTGCACTATCTAGTGCTACTTTGTATGATAATGAT---ACGTA(77)...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0501/17          ATGTTGGTGAAGTCACTGTTTTTAGTGACTCTTTTGTTTGCACTTTCTAGTGGTACTTTGTATGATAATGGT---ACGTA(77)...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0814/17          ATGTTGGTGAAGTCACTGTTTTTAGCGACTCTTTTGTTTGCACTATCTAGTGCTACTTTGTATGATAATGAT---ACGTA(77)...</a:t>
            </a:r>
            <a:endParaRPr lang="en-US" altLang="zh-CN" sz="1100" dirty="0">
              <a:latin typeface="Courier New" panose="02070309020205020404" pitchFamily="49" charset="0"/>
              <a:cs typeface="Courier New" panose="02070309020205020404" pitchFamily="49" charset="0"/>
            </a:endParaRPr>
          </a:p>
          <a:p>
            <a:r>
              <a:rPr lang="en-US" altLang="zh-CN" sz="1100" dirty="0">
                <a:latin typeface="Courier New" panose="02070309020205020404" pitchFamily="49" charset="0"/>
                <a:cs typeface="Courier New" panose="02070309020205020404" pitchFamily="49" charset="0"/>
              </a:rPr>
              <a:t>I</a:t>
            </a:r>
            <a:r>
              <a:rPr lang="en-US" altLang="zh-CN" sz="1100" dirty="0" smtClean="0">
                <a:latin typeface="Courier New" panose="02070309020205020404" pitchFamily="49" charset="0"/>
                <a:cs typeface="Courier New" panose="02070309020205020404" pitchFamily="49" charset="0"/>
              </a:rPr>
              <a:t>0908/17          ATGTTGGTGAAGTCACTGTTTTTAGCGACTCTTTTGTTTGCACTATCTAGTGCTACTTTGTATGATAATGAT---ACGTA(77)...</a:t>
            </a:r>
          </a:p>
          <a:p>
            <a:r>
              <a:rPr lang="en-US" altLang="zh-CN" sz="1100" dirty="0" smtClean="0">
                <a:latin typeface="Courier New" panose="02070309020205020404" pitchFamily="49" charset="0"/>
                <a:cs typeface="Courier New" panose="02070309020205020404" pitchFamily="49" charset="0"/>
              </a:rPr>
              <a:t>I0730/17          </a:t>
            </a:r>
            <a:r>
              <a:rPr lang="en-US" altLang="zh-CN" sz="1100" dirty="0">
                <a:latin typeface="Courier New" panose="02070309020205020404" pitchFamily="49" charset="0"/>
                <a:cs typeface="Courier New" panose="02070309020205020404" pitchFamily="49" charset="0"/>
              </a:rPr>
              <a:t>ATGTCGGTGAAGTCACTGTTTTTAGTGACTCTTTTGTTTGCACTATCTAGTGCTATTTTGTATGATAATAGT------</a:t>
            </a:r>
            <a:r>
              <a:rPr lang="en-US" altLang="zh-CN" sz="1100" dirty="0" smtClean="0">
                <a:latin typeface="Courier New" panose="02070309020205020404" pitchFamily="49" charset="0"/>
                <a:cs typeface="Courier New" panose="02070309020205020404" pitchFamily="49" charset="0"/>
              </a:rPr>
              <a:t>TA(74)...</a:t>
            </a:r>
            <a:endParaRPr lang="en-US" altLang="zh-CN" sz="1100" dirty="0">
              <a:latin typeface="Courier New" panose="02070309020205020404" pitchFamily="49" charset="0"/>
              <a:cs typeface="Courier New" panose="02070309020205020404" pitchFamily="49" charset="0"/>
            </a:endParaRPr>
          </a:p>
        </p:txBody>
      </p:sp>
      <p:sp>
        <p:nvSpPr>
          <p:cNvPr id="6" name="矩形 5"/>
          <p:cNvSpPr/>
          <p:nvPr/>
        </p:nvSpPr>
        <p:spPr>
          <a:xfrm>
            <a:off x="6702126" y="1196752"/>
            <a:ext cx="2586981" cy="230425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2163" y="540097"/>
            <a:ext cx="2087303" cy="369332"/>
          </a:xfrm>
          <a:prstGeom prst="rect">
            <a:avLst/>
          </a:prstGeom>
        </p:spPr>
        <p:txBody>
          <a:bodyPr wrap="none">
            <a:spAutoFit/>
          </a:bodyPr>
          <a:lstStyle/>
          <a:p>
            <a:r>
              <a:rPr lang="en-US" altLang="zh-CN" dirty="0"/>
              <a:t>Supplemental Fig. </a:t>
            </a:r>
            <a:r>
              <a:rPr lang="en-US" altLang="zh-CN" dirty="0" smtClean="0"/>
              <a:t>4.</a:t>
            </a:r>
            <a:endParaRPr lang="zh-CN" altLang="en-US" dirty="0"/>
          </a:p>
        </p:txBody>
      </p:sp>
    </p:spTree>
    <p:extLst>
      <p:ext uri="{BB962C8B-B14F-4D97-AF65-F5344CB8AC3E}">
        <p14:creationId xmlns:p14="http://schemas.microsoft.com/office/powerpoint/2010/main" val="2262745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36179" y="1116161"/>
            <a:ext cx="8856984" cy="2308324"/>
          </a:xfrm>
          <a:prstGeom prst="rect">
            <a:avLst/>
          </a:prstGeom>
          <a:noFill/>
        </p:spPr>
        <p:txBody>
          <a:bodyPr wrap="square" rtlCol="0">
            <a:spAutoFit/>
          </a:bodyPr>
          <a:lstStyle/>
          <a:p>
            <a:r>
              <a:rPr lang="en-US" altLang="zh-CN" dirty="0"/>
              <a:t>Figure legends of supplemental </a:t>
            </a:r>
            <a:r>
              <a:rPr lang="en-US" altLang="zh-CN" b="1" dirty="0" smtClean="0"/>
              <a:t>Fig</a:t>
            </a:r>
            <a:r>
              <a:rPr lang="en-US" altLang="zh-CN" b="1" dirty="0"/>
              <a:t>. </a:t>
            </a:r>
            <a:r>
              <a:rPr lang="en-US" altLang="zh-CN" b="1" dirty="0" smtClean="0"/>
              <a:t>4.</a:t>
            </a:r>
            <a:endParaRPr lang="en-US" altLang="zh-CN" b="1" dirty="0"/>
          </a:p>
          <a:p>
            <a:r>
              <a:rPr lang="en-US" altLang="zh-CN" dirty="0" smtClean="0"/>
              <a:t>Multiple </a:t>
            </a:r>
            <a:r>
              <a:rPr lang="en-US" altLang="zh-CN" dirty="0"/>
              <a:t>alignment of the partial </a:t>
            </a:r>
            <a:r>
              <a:rPr lang="en-US" altLang="zh-CN" i="1" dirty="0"/>
              <a:t>S1</a:t>
            </a:r>
            <a:r>
              <a:rPr lang="en-US" altLang="zh-CN" dirty="0"/>
              <a:t> nucleotide sequences of the viruses in GI-7 lineage. A total of 10 sequences from our study were analyzed with reference strains </a:t>
            </a:r>
            <a:r>
              <a:rPr lang="en-US" altLang="zh-CN" dirty="0" err="1"/>
              <a:t>ck</a:t>
            </a:r>
            <a:r>
              <a:rPr lang="en-US" altLang="zh-CN" dirty="0"/>
              <a:t>/CH/LHLJ/140901 and TW2575/98. The nucleotide sequences encoding the conformation-dependent neutralizing antigenic site D (epitope) mapped to the S1 subunit of the spike protein are boxed. Deleted nucleotide sequences are represented by dashes. Dots represent the sequences that had not showed in this Figure. Numbers showing the positions in </a:t>
            </a:r>
            <a:r>
              <a:rPr lang="en-US" altLang="zh-CN" i="1" dirty="0"/>
              <a:t>S1</a:t>
            </a:r>
            <a:r>
              <a:rPr lang="en-US" altLang="zh-CN" dirty="0"/>
              <a:t> genes are presented in parentheses. </a:t>
            </a:r>
            <a:endParaRPr lang="zh-CN" altLang="zh-CN" dirty="0"/>
          </a:p>
        </p:txBody>
      </p:sp>
    </p:spTree>
    <p:extLst>
      <p:ext uri="{BB962C8B-B14F-4D97-AF65-F5344CB8AC3E}">
        <p14:creationId xmlns:p14="http://schemas.microsoft.com/office/powerpoint/2010/main" val="88114861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819</Words>
  <Application>Microsoft Office PowerPoint</Application>
  <PresentationFormat>自定义</PresentationFormat>
  <Paragraphs>136</Paragraphs>
  <Slides>9</Slides>
  <Notes>0</Notes>
  <HiddenSlides>0</HiddenSlides>
  <MMClips>0</MMClips>
  <ScaleCrop>false</ScaleCrop>
  <HeadingPairs>
    <vt:vector size="4" baseType="variant">
      <vt:variant>
        <vt:lpstr>主题</vt:lpstr>
      </vt:variant>
      <vt:variant>
        <vt:i4>1</vt:i4>
      </vt:variant>
      <vt:variant>
        <vt:lpstr>幻灯片标题</vt:lpstr>
      </vt:variant>
      <vt:variant>
        <vt:i4>9</vt:i4>
      </vt:variant>
    </vt:vector>
  </HeadingPairs>
  <TitlesOfParts>
    <vt:vector size="1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Company/>
  <Template/>
  <Manager/>
  <HyperlinkBase/>
</Properties>
</file>

<file path=docProps/core.xml><?xml version="1.0" encoding="utf-8"?>
<cp:coreProperties xmlns:cp="http://schemas.openxmlformats.org/package/2006/metadata/core-properties" xmlns:dc="http://purl.org/dc/elements/1.1/" xmlns:dcterms="http://purl.org/dc/terms/" xmlns:xsi="http://www.w3.org/2001/XMLSchema-instance"/>
</file>