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360" y="33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045B8-ECF7-49A5-9AE7-89AB63C4E0B3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69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14A6C-2DA9-44BA-92F2-501B02E50F90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97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C55A5-2786-4570-A094-C46B790C6EFF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65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7362"/>
          </a:xfrm>
        </p:spPr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7362"/>
          </a:xfrm>
        </p:spPr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7362"/>
          </a:xfrm>
        </p:spPr>
        <p:txBody>
          <a:bodyPr/>
          <a:lstStyle>
            <a:lvl1pPr>
              <a:defRPr/>
            </a:lvl1pPr>
          </a:lstStyle>
          <a:p>
            <a:fld id="{F2A3D76A-A633-435A-9703-D39186B16A6F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904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B6EB5-E0E0-463E-9F2A-B67497450103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023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BA883-5F0A-4EAB-AB43-FD72D13C3C0C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458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7AED2-CF40-4301-9FDE-3C76BF0B2FCB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564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705A-4281-4449-B39C-D37349DCE8AF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76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EB9C8-4848-45EA-A480-8ED619A12A09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30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E0B-3F6D-4E76-B025-7B97263E6E26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47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ED2A2B-6275-4FB8-BE0D-033696CE7B75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525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E174D-2A40-4188-9D18-60030A1EB032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48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475663"/>
            <a:ext cx="16002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fld id="{2EB0CCD0-EE70-4CD5-A903-F1E5B22F9CA0}" type="datetime1">
              <a:rPr lang="es-AR" altLang="zh-CN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t>28/08/2015</a:t>
            </a:fld>
            <a:endParaRPr lang="es-AR" altLang="zh-CN" sz="1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475663"/>
            <a:ext cx="21717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es-AR">
              <a:latin typeface="Arial" pitchFamily="34" charset="0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475663"/>
            <a:ext cx="16002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fld id="{25FE9AA5-6C19-40C8-9FA6-EA45F4ED4EF8}" type="slidenum">
              <a:rPr lang="es-AR" altLang="zh-CN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t>‹Nº›</a:t>
            </a:fld>
            <a:endParaRPr lang="es-AR" altLang="zh-CN" sz="180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740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943" y="620852"/>
            <a:ext cx="48228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33476" y="251520"/>
            <a:ext cx="5867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b="1" kern="0" dirty="0">
                <a:solidFill>
                  <a:prstClr val="black"/>
                </a:solidFill>
                <a:latin typeface="Arial" pitchFamily="34" charset="0"/>
              </a:rPr>
              <a:t>Figure 2 </a:t>
            </a:r>
            <a:r>
              <a:rPr lang="es-ES" sz="900" b="1" kern="0" dirty="0" err="1" smtClean="0">
                <a:solidFill>
                  <a:prstClr val="black"/>
                </a:solidFill>
                <a:latin typeface="Arial" pitchFamily="34" charset="0"/>
              </a:rPr>
              <a:t>Suppl</a:t>
            </a:r>
            <a:r>
              <a:rPr lang="es-ES" sz="900" b="1" kern="0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s-ES" sz="900" b="1" kern="0" dirty="0" smtClean="0">
                <a:solidFill>
                  <a:prstClr val="black"/>
                </a:solidFill>
                <a:latin typeface="Arial" pitchFamily="34" charset="0"/>
              </a:rPr>
              <a:t>Mat- </a:t>
            </a:r>
            <a:r>
              <a:rPr lang="en-US" sz="900" b="1" kern="0" dirty="0" smtClean="0">
                <a:solidFill>
                  <a:prstClr val="black"/>
                </a:solidFill>
                <a:latin typeface="Arial" pitchFamily="34" charset="0"/>
              </a:rPr>
              <a:t>Phylogenetic </a:t>
            </a:r>
            <a:r>
              <a:rPr lang="en-US" sz="900" b="1" kern="0" dirty="0">
                <a:solidFill>
                  <a:prstClr val="black"/>
                </a:solidFill>
                <a:latin typeface="Arial" pitchFamily="34" charset="0"/>
              </a:rPr>
              <a:t>analysis of </a:t>
            </a:r>
            <a:r>
              <a:rPr lang="en-US" sz="900" b="1" kern="0" dirty="0" err="1">
                <a:solidFill>
                  <a:prstClr val="black"/>
                </a:solidFill>
                <a:latin typeface="Arial" pitchFamily="34" charset="0"/>
              </a:rPr>
              <a:t>nucleotidic</a:t>
            </a:r>
            <a:r>
              <a:rPr lang="en-US" sz="900" b="1" kern="0" dirty="0">
                <a:solidFill>
                  <a:prstClr val="black"/>
                </a:solidFill>
                <a:latin typeface="Arial" pitchFamily="34" charset="0"/>
              </a:rPr>
              <a:t> sequence from the partial S gene (1555 </a:t>
            </a:r>
            <a:r>
              <a:rPr lang="en-US" sz="900" b="1" kern="0" dirty="0" err="1">
                <a:solidFill>
                  <a:prstClr val="black"/>
                </a:solidFill>
                <a:latin typeface="Arial" pitchFamily="34" charset="0"/>
              </a:rPr>
              <a:t>bp</a:t>
            </a:r>
            <a:r>
              <a:rPr lang="en-US" sz="900" b="1" kern="0" dirty="0">
                <a:solidFill>
                  <a:prstClr val="black"/>
                </a:solidFill>
                <a:latin typeface="Arial" pitchFamily="34" charset="0"/>
              </a:rPr>
              <a:t>) of</a:t>
            </a:r>
            <a:r>
              <a:rPr lang="es-ES" sz="900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sz="900" b="1" kern="0" dirty="0">
                <a:solidFill>
                  <a:prstClr val="black"/>
                </a:solidFill>
                <a:latin typeface="Arial" pitchFamily="34" charset="0"/>
              </a:rPr>
              <a:t>Argentinean </a:t>
            </a:r>
            <a:r>
              <a:rPr lang="en-US" sz="900" b="1" kern="0" dirty="0" err="1">
                <a:solidFill>
                  <a:prstClr val="black"/>
                </a:solidFill>
                <a:latin typeface="Arial" pitchFamily="34" charset="0"/>
              </a:rPr>
              <a:t>BCoV</a:t>
            </a:r>
            <a:r>
              <a:rPr lang="en-US" sz="900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sz="900" b="1" kern="0" dirty="0" smtClean="0">
                <a:solidFill>
                  <a:prstClr val="black"/>
                </a:solidFill>
                <a:latin typeface="Arial" pitchFamily="34" charset="0"/>
              </a:rPr>
              <a:t>strains</a:t>
            </a:r>
            <a:r>
              <a:rPr lang="es-ES" sz="900" b="1" kern="0" dirty="0" smtClean="0">
                <a:solidFill>
                  <a:prstClr val="black"/>
                </a:solidFill>
                <a:latin typeface="Arial" pitchFamily="34" charset="0"/>
              </a:rPr>
              <a:t>.</a:t>
            </a:r>
            <a:endParaRPr lang="es-AR" sz="900" b="1" kern="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26739" y="8028383"/>
            <a:ext cx="6480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US" sz="1000" b="1" dirty="0"/>
              <a:t>Figure </a:t>
            </a:r>
            <a:r>
              <a:rPr lang="en-US" sz="1000" b="1" dirty="0" smtClean="0"/>
              <a:t>2 </a:t>
            </a:r>
            <a:r>
              <a:rPr lang="en-US" sz="1000" b="1" dirty="0" err="1" smtClean="0"/>
              <a:t>Suppl</a:t>
            </a:r>
            <a:r>
              <a:rPr lang="en-US" sz="1000" b="1" dirty="0" smtClean="0"/>
              <a:t> Mat-</a:t>
            </a:r>
            <a:r>
              <a:rPr lang="en-US" sz="1000" dirty="0" smtClean="0"/>
              <a:t> </a:t>
            </a:r>
            <a:r>
              <a:rPr lang="en-US" sz="1000" dirty="0"/>
              <a:t>Phylogenetic tree based on the nucleotide sequence of partial S gene fragment (1555 </a:t>
            </a:r>
            <a:r>
              <a:rPr lang="en-US" sz="1000" dirty="0" err="1"/>
              <a:t>bp</a:t>
            </a:r>
            <a:r>
              <a:rPr lang="en-US" sz="1000" dirty="0"/>
              <a:t> -nucleotide 1066 to 2621 of the </a:t>
            </a:r>
            <a:r>
              <a:rPr lang="en-US" sz="1000" dirty="0" err="1"/>
              <a:t>Mebus</a:t>
            </a:r>
            <a:r>
              <a:rPr lang="en-US" sz="1000" dirty="0"/>
              <a:t> strain S gene U00735.2-). Bootstrap values higher than 70% are shown. (●) Dairy strains, (▲) Argentinean reference strain Arg95, (□) </a:t>
            </a:r>
            <a:r>
              <a:rPr lang="en-US" sz="1000" dirty="0" err="1"/>
              <a:t>Mebus</a:t>
            </a:r>
            <a:r>
              <a:rPr lang="en-US" sz="1000" dirty="0"/>
              <a:t> reference strain. Each color represents a different geographical cluster. The evolutionary history was inferred by the Maximum Likelihood method based on the Tamura 3-parameter model. The tree was drawn to scale with branch lengths measured in the number of substitutions per site.</a:t>
            </a:r>
            <a:r>
              <a:rPr lang="en-US" sz="1000" b="1" i="1" dirty="0"/>
              <a:t> </a:t>
            </a:r>
            <a:r>
              <a:rPr lang="en-US" sz="1000" dirty="0"/>
              <a:t>The analysis involved 70 nucleotide sequences. </a:t>
            </a:r>
            <a:endParaRPr lang="es-AR" sz="1000" dirty="0"/>
          </a:p>
        </p:txBody>
      </p:sp>
    </p:spTree>
    <p:extLst>
      <p:ext uri="{BB962C8B-B14F-4D97-AF65-F5344CB8AC3E}">
        <p14:creationId xmlns:p14="http://schemas.microsoft.com/office/powerpoint/2010/main" val="2890414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135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Office 主题</vt:lpstr>
      <vt:lpstr>Presentación de PowerPoint</vt:lpstr>
    </vt:vector>
  </TitlesOfParts>
  <Company>..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.</dc:creator>
  <cp:lastModifiedBy>.</cp:lastModifiedBy>
  <cp:revision>4</cp:revision>
  <dcterms:created xsi:type="dcterms:W3CDTF">2015-08-25T12:49:07Z</dcterms:created>
  <dcterms:modified xsi:type="dcterms:W3CDTF">2015-08-28T12:05:52Z</dcterms:modified>
</cp:coreProperties>
</file>