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6858000" cy="9144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14" y="-18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4B41F7-FBDE-43C6-B5BD-704603A54174}" type="datetime1">
              <a:rPr lang="es-AR" altLang="zh-CN"/>
              <a:pPr/>
              <a:t>28/08/2015</a:t>
            </a:fld>
            <a:endParaRPr lang="es-AR" altLang="zh-CN" sz="1800">
              <a:solidFill>
                <a:schemeClr val="tx1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60569-F432-4438-97E7-34C5CFA47A61}" type="slidenum">
              <a:rPr lang="es-AR" altLang="zh-CN"/>
              <a:pPr/>
              <a:t>‹Nº›</a:t>
            </a:fld>
            <a:endParaRPr lang="es-AR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103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4B41F7-FBDE-43C6-B5BD-704603A54174}" type="datetime1">
              <a:rPr lang="es-AR" altLang="zh-CN"/>
              <a:pPr/>
              <a:t>28/08/2015</a:t>
            </a:fld>
            <a:endParaRPr lang="es-AR" altLang="zh-CN" sz="1800">
              <a:solidFill>
                <a:schemeClr val="tx1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DF2061-2345-4272-8F49-05C95109AA93}" type="slidenum">
              <a:rPr lang="es-AR" altLang="zh-CN"/>
              <a:pPr/>
              <a:t>‹Nº›</a:t>
            </a:fld>
            <a:endParaRPr lang="es-AR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746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4B41F7-FBDE-43C6-B5BD-704603A54174}" type="datetime1">
              <a:rPr lang="es-AR" altLang="zh-CN"/>
              <a:pPr/>
              <a:t>28/08/2015</a:t>
            </a:fld>
            <a:endParaRPr lang="es-AR" altLang="zh-CN" sz="1800">
              <a:solidFill>
                <a:schemeClr val="tx1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AE3AD-0294-4C1C-87F1-FD4F6FE994B1}" type="slidenum">
              <a:rPr lang="es-AR" altLang="zh-CN"/>
              <a:pPr/>
              <a:t>‹Nº›</a:t>
            </a:fld>
            <a:endParaRPr lang="es-AR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14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4B41F7-FBDE-43C6-B5BD-704603A54174}" type="datetime1">
              <a:rPr lang="es-AR" altLang="zh-CN"/>
              <a:pPr/>
              <a:t>28/08/2015</a:t>
            </a:fld>
            <a:endParaRPr lang="es-AR" altLang="zh-CN" sz="1800">
              <a:solidFill>
                <a:schemeClr val="tx1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199176-061B-4016-84F4-4D1B165E9B49}" type="slidenum">
              <a:rPr lang="es-AR" altLang="zh-CN"/>
              <a:pPr/>
              <a:t>‹Nº›</a:t>
            </a:fld>
            <a:endParaRPr lang="es-AR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968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4B41F7-FBDE-43C6-B5BD-704603A54174}" type="datetime1">
              <a:rPr lang="es-AR" altLang="zh-CN"/>
              <a:pPr/>
              <a:t>28/08/2015</a:t>
            </a:fld>
            <a:endParaRPr lang="es-AR" altLang="zh-CN" sz="1800">
              <a:solidFill>
                <a:schemeClr val="tx1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671F5-8F89-459C-819E-89E39E2622C7}" type="slidenum">
              <a:rPr lang="es-AR" altLang="zh-CN"/>
              <a:pPr/>
              <a:t>‹Nº›</a:t>
            </a:fld>
            <a:endParaRPr lang="es-AR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627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4B41F7-FBDE-43C6-B5BD-704603A54174}" type="datetime1">
              <a:rPr lang="es-AR" altLang="zh-CN"/>
              <a:pPr/>
              <a:t>28/08/2015</a:t>
            </a:fld>
            <a:endParaRPr lang="es-AR" altLang="zh-CN" sz="1800">
              <a:solidFill>
                <a:schemeClr val="tx1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90510-AF99-4929-9A39-9067A32FF25C}" type="slidenum">
              <a:rPr lang="es-AR" altLang="zh-CN"/>
              <a:pPr/>
              <a:t>‹Nº›</a:t>
            </a:fld>
            <a:endParaRPr lang="es-AR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277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4B41F7-FBDE-43C6-B5BD-704603A54174}" type="datetime1">
              <a:rPr lang="es-AR" altLang="zh-CN"/>
              <a:pPr/>
              <a:t>28/08/2015</a:t>
            </a:fld>
            <a:endParaRPr lang="es-AR" altLang="zh-CN" sz="1800">
              <a:solidFill>
                <a:schemeClr val="tx1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94647-C2EE-4742-AE5A-7EF0BD46BF3C}" type="slidenum">
              <a:rPr lang="es-AR" altLang="zh-CN"/>
              <a:pPr/>
              <a:t>‹Nº›</a:t>
            </a:fld>
            <a:endParaRPr lang="es-AR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2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4B41F7-FBDE-43C6-B5BD-704603A54174}" type="datetime1">
              <a:rPr lang="es-AR" altLang="zh-CN"/>
              <a:pPr/>
              <a:t>28/08/2015</a:t>
            </a:fld>
            <a:endParaRPr lang="es-AR" altLang="zh-CN" sz="1800">
              <a:solidFill>
                <a:schemeClr val="tx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F36E8-2A08-4FAA-9670-C2C3BD1A9C87}" type="slidenum">
              <a:rPr lang="es-AR" altLang="zh-CN"/>
              <a:pPr/>
              <a:t>‹Nº›</a:t>
            </a:fld>
            <a:endParaRPr lang="es-AR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237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4B41F7-FBDE-43C6-B5BD-704603A54174}" type="datetime1">
              <a:rPr lang="es-AR" altLang="zh-CN"/>
              <a:pPr/>
              <a:t>28/08/2015</a:t>
            </a:fld>
            <a:endParaRPr lang="es-AR" altLang="zh-CN" sz="1800">
              <a:solidFill>
                <a:schemeClr val="tx1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60E4E8-2234-4181-89CB-05DE2C484427}" type="slidenum">
              <a:rPr lang="es-AR" altLang="zh-CN"/>
              <a:pPr/>
              <a:t>‹Nº›</a:t>
            </a:fld>
            <a:endParaRPr lang="es-AR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07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4B41F7-FBDE-43C6-B5BD-704603A54174}" type="datetime1">
              <a:rPr lang="es-AR" altLang="zh-CN"/>
              <a:pPr/>
              <a:t>28/08/2015</a:t>
            </a:fld>
            <a:endParaRPr lang="es-AR" altLang="zh-CN" sz="1800">
              <a:solidFill>
                <a:schemeClr val="tx1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68BFC-F500-4A34-A538-B2E900577BE3}" type="slidenum">
              <a:rPr lang="es-AR" altLang="zh-CN"/>
              <a:pPr/>
              <a:t>‹Nº›</a:t>
            </a:fld>
            <a:endParaRPr lang="es-AR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07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4B41F7-FBDE-43C6-B5BD-704603A54174}" type="datetime1">
              <a:rPr lang="es-AR" altLang="zh-CN"/>
              <a:pPr/>
              <a:t>28/08/2015</a:t>
            </a:fld>
            <a:endParaRPr lang="es-AR" altLang="zh-CN" sz="1800">
              <a:solidFill>
                <a:schemeClr val="tx1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7CB07-0213-4C94-99F3-CC3BE2499384}" type="slidenum">
              <a:rPr lang="es-AR" altLang="zh-CN"/>
              <a:pPr/>
              <a:t>‹Nº›</a:t>
            </a:fld>
            <a:endParaRPr lang="es-AR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637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475663"/>
            <a:ext cx="16002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464B41F7-FBDE-43C6-B5BD-704603A54174}" type="datetime1">
              <a:rPr lang="es-AR" altLang="zh-CN"/>
              <a:pPr/>
              <a:t>28/08/2015</a:t>
            </a:fld>
            <a:endParaRPr lang="es-AR" altLang="zh-CN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475663"/>
            <a:ext cx="21717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es-AR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475663"/>
            <a:ext cx="16002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A76764A-0795-4E12-92FD-A6BE5DFF17DA}" type="slidenum">
              <a:rPr lang="es-AR" altLang="zh-CN"/>
              <a:pPr/>
              <a:t>‹Nº›</a:t>
            </a:fld>
            <a:endParaRPr lang="es-AR" altLang="zh-CN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  <a:sym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409" y="525921"/>
            <a:ext cx="5397500" cy="754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609674" y="116901"/>
            <a:ext cx="5638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Figure </a:t>
            </a:r>
            <a:r>
              <a:rPr kumimoji="0" lang="es-E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 </a:t>
            </a:r>
            <a:r>
              <a:rPr kumimoji="0" lang="es-ES" sz="9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Suppl</a:t>
            </a:r>
            <a:r>
              <a:rPr kumimoji="0" lang="es-E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Mat-</a:t>
            </a: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lang="en-US" sz="900" b="1" kern="0" dirty="0" smtClean="0">
                <a:solidFill>
                  <a:prstClr val="black"/>
                </a:solidFill>
              </a:rPr>
              <a:t>A</a:t>
            </a:r>
            <a:r>
              <a:rPr kumimoji="0" lang="en-US" sz="9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nalysis</a:t>
            </a: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of n</a:t>
            </a:r>
            <a:r>
              <a:rPr lang="en-US" sz="900" b="1" kern="0" dirty="0" err="1" smtClean="0">
                <a:solidFill>
                  <a:prstClr val="black"/>
                </a:solidFill>
              </a:rPr>
              <a:t>ucleotidic</a:t>
            </a: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sequence from </a:t>
            </a:r>
            <a:r>
              <a:rPr kumimoji="0" lang="es-ES" sz="9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</a:t>
            </a:r>
            <a:r>
              <a:rPr kumimoji="0" lang="es-E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S1 </a:t>
            </a:r>
            <a:r>
              <a:rPr kumimoji="0" lang="es-ES" sz="9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hypervariable</a:t>
            </a:r>
            <a:r>
              <a:rPr kumimoji="0" lang="es-E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s-ES" sz="9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region</a:t>
            </a:r>
            <a:r>
              <a:rPr kumimoji="0" lang="es-E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(</a:t>
            </a:r>
            <a:r>
              <a:rPr kumimoji="0" lang="es-E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330 </a:t>
            </a:r>
            <a:r>
              <a:rPr kumimoji="0" lang="es-ES" sz="9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bp</a:t>
            </a:r>
            <a:r>
              <a:rPr kumimoji="0" lang="es-E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 </a:t>
            </a:r>
            <a:r>
              <a:rPr kumimoji="0" lang="es-E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of </a:t>
            </a: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Argentinean </a:t>
            </a:r>
            <a:r>
              <a:rPr kumimoji="0" lang="en-US" sz="9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BCoV</a:t>
            </a: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strains</a:t>
            </a:r>
            <a:r>
              <a:rPr kumimoji="0" lang="es-E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</a:t>
            </a:r>
            <a:endParaRPr kumimoji="0" lang="es-AR" sz="9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90585" y="8153306"/>
            <a:ext cx="64768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Figure </a:t>
            </a:r>
            <a:r>
              <a:rPr lang="en-US" sz="1000" b="1" dirty="0" smtClean="0"/>
              <a:t>3 </a:t>
            </a:r>
            <a:r>
              <a:rPr lang="en-US" sz="1000" b="1" dirty="0" err="1" smtClean="0"/>
              <a:t>Suppl</a:t>
            </a:r>
            <a:r>
              <a:rPr lang="en-US" sz="1000" b="1" dirty="0" smtClean="0"/>
              <a:t> Mat-</a:t>
            </a:r>
            <a:r>
              <a:rPr lang="en-US" sz="1000" dirty="0" smtClean="0"/>
              <a:t> </a:t>
            </a:r>
            <a:r>
              <a:rPr lang="en-US" sz="1000" dirty="0"/>
              <a:t>Phylogenetic tree based on the nucleotide sequence of the </a:t>
            </a:r>
            <a:r>
              <a:rPr lang="en-US" sz="1000" dirty="0" err="1"/>
              <a:t>hypervariable</a:t>
            </a:r>
            <a:r>
              <a:rPr lang="en-US" sz="1000" dirty="0"/>
              <a:t> region (330 </a:t>
            </a:r>
            <a:r>
              <a:rPr lang="en-US" sz="1000" dirty="0" err="1"/>
              <a:t>bp</a:t>
            </a:r>
            <a:r>
              <a:rPr lang="en-US" sz="1000" dirty="0"/>
              <a:t> -nucleotide 1381 to 1710 of the </a:t>
            </a:r>
            <a:r>
              <a:rPr lang="en-US" sz="1000" dirty="0" err="1"/>
              <a:t>Mebus</a:t>
            </a:r>
            <a:r>
              <a:rPr lang="en-US" sz="1000" dirty="0"/>
              <a:t> strain S gene U00735.2-). Bootstrap values higher than 70% are shown. (●) Dairy strains, (■) beef strains, (▲) Argentinean reference strain Arg95, (□) </a:t>
            </a:r>
            <a:r>
              <a:rPr lang="en-US" sz="1000" dirty="0" err="1"/>
              <a:t>Mebus</a:t>
            </a:r>
            <a:r>
              <a:rPr lang="en-US" sz="1000" dirty="0"/>
              <a:t> reference strain. </a:t>
            </a:r>
            <a:r>
              <a:rPr lang="en-US" sz="1000" dirty="0" smtClean="0"/>
              <a:t>The </a:t>
            </a:r>
            <a:r>
              <a:rPr lang="en-US" sz="1000" dirty="0"/>
              <a:t>evolutionary history was inferred by the Maximum Likelihood method based on the Tamura 3-parameter </a:t>
            </a:r>
            <a:r>
              <a:rPr lang="en-US" sz="1000" dirty="0" smtClean="0"/>
              <a:t>model. The </a:t>
            </a:r>
            <a:r>
              <a:rPr lang="en-US" sz="1000" dirty="0"/>
              <a:t>analysis involved </a:t>
            </a:r>
            <a:r>
              <a:rPr lang="en-US" sz="1000" dirty="0" smtClean="0"/>
              <a:t>the same 70 </a:t>
            </a:r>
            <a:r>
              <a:rPr lang="en-US" sz="1000" dirty="0"/>
              <a:t>nucleotide </a:t>
            </a:r>
            <a:r>
              <a:rPr lang="en-US" sz="1000" dirty="0" smtClean="0"/>
              <a:t>sequences shown in Figure 4.</a:t>
            </a:r>
            <a:endParaRPr lang="es-AR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Pages>0</Pages>
  <Words>119</Words>
  <Characters>0</Characters>
  <Application>Microsoft Office PowerPoint</Application>
  <DocSecurity>0</DocSecurity>
  <PresentationFormat>Presentación en pantalla (4:3)</PresentationFormat>
  <Lines>0</Lines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Office 主题</vt:lpstr>
      <vt:lpstr>Presentación de PowerPoint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>Administrator</dc:creator>
  <cp:keywords/>
  <dc:description/>
  <cp:lastModifiedBy>.</cp:lastModifiedBy>
  <cp:revision>32</cp:revision>
  <dcterms:created xsi:type="dcterms:W3CDTF">2015-08-24T02:53:00Z</dcterms:created>
  <dcterms:modified xsi:type="dcterms:W3CDTF">2015-08-28T12:14:07Z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2052-9.1.0.4994</vt:lpwstr>
  </property>
</Properties>
</file>