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arp, Robert E." initials="SRE" lastIdx="0" clrIdx="0">
    <p:extLst>
      <p:ext uri="{19B8F6BF-5375-455C-9EA6-DF929625EA0E}">
        <p15:presenceInfo xmlns:p15="http://schemas.microsoft.com/office/powerpoint/2012/main" userId="S-1-5-21-201074022-649947792-1237804090-29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2154" y="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DA7A6A-EF0A-40DF-B5EE-F2AC734D209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48F4C-FBEF-4BAC-A530-E7B4B15007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157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48F4C-FBEF-4BAC-A530-E7B4B15007B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82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1E27-4F70-401F-8850-B4C72C9BE86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6689-B70E-4072-AA3F-1B7517C5C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239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1E27-4F70-401F-8850-B4C72C9BE86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6689-B70E-4072-AA3F-1B7517C5C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652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1E27-4F70-401F-8850-B4C72C9BE86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6689-B70E-4072-AA3F-1B7517C5C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930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1E27-4F70-401F-8850-B4C72C9BE86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6689-B70E-4072-AA3F-1B7517C5C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832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1E27-4F70-401F-8850-B4C72C9BE86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6689-B70E-4072-AA3F-1B7517C5C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94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1E27-4F70-401F-8850-B4C72C9BE86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6689-B70E-4072-AA3F-1B7517C5C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005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1E27-4F70-401F-8850-B4C72C9BE86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6689-B70E-4072-AA3F-1B7517C5C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54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1E27-4F70-401F-8850-B4C72C9BE86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6689-B70E-4072-AA3F-1B7517C5C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15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1E27-4F70-401F-8850-B4C72C9BE86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6689-B70E-4072-AA3F-1B7517C5C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809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1E27-4F70-401F-8850-B4C72C9BE86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6689-B70E-4072-AA3F-1B7517C5C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215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C1E27-4F70-401F-8850-B4C72C9BE86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6689-B70E-4072-AA3F-1B7517C5C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66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C1E27-4F70-401F-8850-B4C72C9BE862}" type="datetimeFigureOut">
              <a:rPr lang="en-US" smtClean="0"/>
              <a:t>3/30/2020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A6689-B70E-4072-AA3F-1B7517C5C4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199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749257" y="3880500"/>
            <a:ext cx="5791200" cy="1711639"/>
          </a:xfrm>
          <a:prstGeom prst="rect">
            <a:avLst/>
          </a:prstGeom>
        </p:spPr>
        <p:txBody>
          <a:bodyPr wrap="square" lIns="82058" tIns="41029" rIns="82058" bIns="41029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Supplementary Figure S1. </a:t>
            </a:r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Oxalate oxidase activity measured by oxidation of 4-chloro-1-naphthol, seen as dark blue staining, in approximately 12-mm apical segments of the primary root of CK44 oxalate oxidase transgenic (Trans) and wild-type lines at 72 h after transplanting to well-watered (WW) or water-stressed (WS; -1.6 MPa) conditions. The experiments were repeated with similar results and representative images are shown.</a:t>
            </a:r>
          </a:p>
          <a:p>
            <a:pPr>
              <a:lnSpc>
                <a:spcPct val="150000"/>
              </a:lnSpc>
            </a:pP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17835" y="1971283"/>
            <a:ext cx="5934947" cy="1723448"/>
            <a:chOff x="317835" y="3038083"/>
            <a:chExt cx="5934947" cy="1723448"/>
          </a:xfrm>
        </p:grpSpPr>
        <p:sp>
          <p:nvSpPr>
            <p:cNvPr id="13" name="TextBox 12"/>
            <p:cNvSpPr txBox="1"/>
            <p:nvPr/>
          </p:nvSpPr>
          <p:spPr>
            <a:xfrm>
              <a:off x="5091605" y="3451901"/>
              <a:ext cx="10228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Trans WS</a:t>
              </a:r>
            </a:p>
          </p:txBody>
        </p:sp>
        <p:pic>
          <p:nvPicPr>
            <p:cNvPr id="4" name="Picture 4" descr="C:\Documents and Settings\pv7vc\Desktop\MCC_Jan20_2010_Onwards\CK44_Null_Trans_CellLength_WW_72hrs\WW_NullT8_72hrs_1x.tif"/>
            <p:cNvPicPr preferRelativeResize="0">
              <a:picLocks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00000">
              <a:off x="1174695" y="3736968"/>
              <a:ext cx="1198036" cy="1024320"/>
            </a:xfrm>
            <a:prstGeom prst="rect">
              <a:avLst/>
            </a:prstGeom>
            <a:noFill/>
          </p:spPr>
        </p:pic>
        <p:pic>
          <p:nvPicPr>
            <p:cNvPr id="5" name="Picture 2" descr="C:\Documents and Settings\pv7vc\Desktop\MCC_Jan20_2010_Onwards\CK44_T8_OXOsatining_Jan2011\CK44_T8_Null_WS_72_1x.tif"/>
            <p:cNvPicPr preferRelativeResize="0">
              <a:picLocks noChangeAspect="1" noChangeArrowheads="1"/>
            </p:cNvPicPr>
            <p:nvPr/>
          </p:nvPicPr>
          <p:blipFill rotWithShape="1">
            <a:blip r:embed="rId4" cstate="print"/>
            <a:srcRect l="2" r="884"/>
            <a:stretch/>
          </p:blipFill>
          <p:spPr bwMode="auto">
            <a:xfrm>
              <a:off x="2457426" y="3736076"/>
              <a:ext cx="1187431" cy="1024320"/>
            </a:xfrm>
            <a:prstGeom prst="rect">
              <a:avLst/>
            </a:prstGeom>
            <a:noFill/>
          </p:spPr>
        </p:pic>
        <p:pic>
          <p:nvPicPr>
            <p:cNvPr id="6" name="Picture 3" descr="C:\Documents and Settings\pv7vc\Desktop\MCC_Jan20_2010_Onwards\CK44_T8_OXOsatining_Jan2011\CK44_T8_Trans_WS_72_1x.tif"/>
            <p:cNvPicPr>
              <a:picLocks noChangeAspect="1" noChangeArrowheads="1"/>
            </p:cNvPicPr>
            <p:nvPr/>
          </p:nvPicPr>
          <p:blipFill rotWithShape="1">
            <a:blip r:embed="rId5" cstate="print"/>
            <a:srcRect l="1" r="-3164"/>
            <a:stretch/>
          </p:blipFill>
          <p:spPr bwMode="auto">
            <a:xfrm>
              <a:off x="5016556" y="3736968"/>
              <a:ext cx="1236226" cy="1024563"/>
            </a:xfrm>
            <a:prstGeom prst="rect">
              <a:avLst/>
            </a:prstGeom>
            <a:noFill/>
          </p:spPr>
        </p:pic>
        <p:pic>
          <p:nvPicPr>
            <p:cNvPr id="7" name="Picture 5" descr="C:\Documents and Settings\pv7vc\Desktop\MCC_Jan20_2010_Onwards\CK44_Null_Trans_CellLength_WW_72hrs\WW_TransT8_72hrs_1x.tif"/>
            <p:cNvPicPr preferRelativeResize="0">
              <a:picLocks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 rot="10800000">
              <a:off x="3737712" y="3736968"/>
              <a:ext cx="1198036" cy="1024320"/>
            </a:xfrm>
            <a:prstGeom prst="rect">
              <a:avLst/>
            </a:prstGeom>
            <a:noFill/>
          </p:spPr>
        </p:pic>
        <p:sp>
          <p:nvSpPr>
            <p:cNvPr id="11" name="TextBox 10"/>
            <p:cNvSpPr txBox="1"/>
            <p:nvPr/>
          </p:nvSpPr>
          <p:spPr>
            <a:xfrm>
              <a:off x="1143000" y="3451901"/>
              <a:ext cx="12508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itchFamily="18" charset="0"/>
                  <a:cs typeface="Times New Roman" pitchFamily="18" charset="0"/>
                </a:rPr>
                <a:t>Wildtype</a:t>
              </a:r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 WW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795420" y="3451901"/>
              <a:ext cx="10826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Trans WW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430439" y="3448733"/>
              <a:ext cx="122646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Times New Roman" pitchFamily="18" charset="0"/>
                  <a:cs typeface="Times New Roman" pitchFamily="18" charset="0"/>
                </a:rPr>
                <a:t>Wildtype</a:t>
              </a:r>
              <a:r>
                <a:rPr lang="en-US" sz="1400" dirty="0">
                  <a:latin typeface="Times New Roman" pitchFamily="18" charset="0"/>
                  <a:cs typeface="Times New Roman" pitchFamily="18" charset="0"/>
                </a:rPr>
                <a:t> WS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43000" y="3707373"/>
              <a:ext cx="788878" cy="289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pitchFamily="18" charset="0"/>
                  <a:cs typeface="Times New Roman" pitchFamily="18" charset="0"/>
                </a:rPr>
                <a:t>2 mm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1329458" y="3946582"/>
              <a:ext cx="1693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47657" y="3548330"/>
              <a:ext cx="668028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CK44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17835" y="3038083"/>
              <a:ext cx="279429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Supporting Information Figure S1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245188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89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Voothuluru, Priyamvada (MU-Student)</dc:creator>
  <cp:lastModifiedBy>Voothuluru</cp:lastModifiedBy>
  <cp:revision>19</cp:revision>
  <dcterms:created xsi:type="dcterms:W3CDTF">2014-01-13T20:26:51Z</dcterms:created>
  <dcterms:modified xsi:type="dcterms:W3CDTF">2020-03-30T22:24:02Z</dcterms:modified>
</cp:coreProperties>
</file>