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215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571741032370999E-2"/>
          <c:y val="5.1400554097404488E-2"/>
          <c:w val="0.87068525809273889"/>
          <c:h val="0.79822506561679785"/>
        </c:manualLayout>
      </c:layout>
      <c:scatterChart>
        <c:scatterStyle val="smoothMarker"/>
        <c:varyColors val="0"/>
        <c:ser>
          <c:idx val="3"/>
          <c:order val="0"/>
          <c:tx>
            <c:v>Wild-type WW</c:v>
          </c:tx>
          <c:spPr>
            <a:ln w="19050">
              <a:solidFill>
                <a:sysClr val="windowText" lastClr="000000"/>
              </a:solidFill>
              <a:prstDash val="dash"/>
            </a:ln>
          </c:spPr>
          <c:marker>
            <c:symbol val="square"/>
            <c:size val="7"/>
            <c:spPr>
              <a:noFill/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'11-18 CellLength'!$AD$17:$AD$25</c:f>
                <c:numCache>
                  <c:formatCode>General</c:formatCode>
                  <c:ptCount val="9"/>
                  <c:pt idx="0">
                    <c:v>9.5428320976764791</c:v>
                  </c:pt>
                  <c:pt idx="1">
                    <c:v>7.9151310791420197</c:v>
                  </c:pt>
                  <c:pt idx="2">
                    <c:v>0.8179309941010332</c:v>
                  </c:pt>
                  <c:pt idx="3">
                    <c:v>6.6873371215886621</c:v>
                  </c:pt>
                  <c:pt idx="4">
                    <c:v>6.3847483201071515</c:v>
                  </c:pt>
                  <c:pt idx="5">
                    <c:v>3.0577896882842972</c:v>
                  </c:pt>
                  <c:pt idx="6">
                    <c:v>7.2720247829916289</c:v>
                  </c:pt>
                  <c:pt idx="7">
                    <c:v>0.32359096265364418</c:v>
                  </c:pt>
                  <c:pt idx="8">
                    <c:v>2.8088609791159098</c:v>
                  </c:pt>
                </c:numCache>
              </c:numRef>
            </c:plus>
            <c:minus>
              <c:numRef>
                <c:f>'11-18 CellLength'!$AD$17:$AD$25</c:f>
                <c:numCache>
                  <c:formatCode>General</c:formatCode>
                  <c:ptCount val="9"/>
                  <c:pt idx="0">
                    <c:v>9.5428320976764791</c:v>
                  </c:pt>
                  <c:pt idx="1">
                    <c:v>7.9151310791420197</c:v>
                  </c:pt>
                  <c:pt idx="2">
                    <c:v>0.8179309941010332</c:v>
                  </c:pt>
                  <c:pt idx="3">
                    <c:v>6.6873371215886621</c:v>
                  </c:pt>
                  <c:pt idx="4">
                    <c:v>6.3847483201071515</c:v>
                  </c:pt>
                  <c:pt idx="5">
                    <c:v>3.0577896882842972</c:v>
                  </c:pt>
                  <c:pt idx="6">
                    <c:v>7.2720247829916289</c:v>
                  </c:pt>
                  <c:pt idx="7">
                    <c:v>0.32359096265364418</c:v>
                  </c:pt>
                  <c:pt idx="8">
                    <c:v>2.8088609791159098</c:v>
                  </c:pt>
                </c:numCache>
              </c:numRef>
            </c:minus>
          </c:errBars>
          <c:xVal>
            <c:numRef>
              <c:f>'11-18 CellLength'!$Z$17:$Z$25</c:f>
              <c:numCache>
                <c:formatCode>General</c:formatCode>
                <c:ptCount val="9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</c:numCache>
            </c:numRef>
          </c:xVal>
          <c:yVal>
            <c:numRef>
              <c:f>'11-18 CellLength'!$AA$17:$AA$25</c:f>
              <c:numCache>
                <c:formatCode>General</c:formatCode>
                <c:ptCount val="9"/>
                <c:pt idx="0">
                  <c:v>190.53</c:v>
                </c:pt>
                <c:pt idx="1">
                  <c:v>182.1</c:v>
                </c:pt>
                <c:pt idx="2">
                  <c:v>184.98</c:v>
                </c:pt>
                <c:pt idx="3">
                  <c:v>198.45</c:v>
                </c:pt>
                <c:pt idx="4">
                  <c:v>184.29</c:v>
                </c:pt>
                <c:pt idx="5">
                  <c:v>182.25</c:v>
                </c:pt>
                <c:pt idx="6">
                  <c:v>183.76</c:v>
                </c:pt>
                <c:pt idx="7">
                  <c:v>188.51</c:v>
                </c:pt>
                <c:pt idx="8">
                  <c:v>183.3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49A-4EC7-8F85-F26EB5395136}"/>
            </c:ext>
          </c:extLst>
        </c:ser>
        <c:ser>
          <c:idx val="2"/>
          <c:order val="1"/>
          <c:tx>
            <c:v>Trans WW</c:v>
          </c:tx>
          <c:spPr>
            <a:ln w="19050">
              <a:solidFill>
                <a:sysClr val="windowText" lastClr="000000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'11-18 CellLength'!$AE$17:$AE$25</c:f>
                <c:numCache>
                  <c:formatCode>General</c:formatCode>
                  <c:ptCount val="9"/>
                  <c:pt idx="0">
                    <c:v>5.2959251237783418</c:v>
                  </c:pt>
                  <c:pt idx="1">
                    <c:v>4.2957389255710945</c:v>
                  </c:pt>
                  <c:pt idx="2">
                    <c:v>2.5729538796229297</c:v>
                  </c:pt>
                  <c:pt idx="3">
                    <c:v>1.9122341863206322</c:v>
                  </c:pt>
                  <c:pt idx="4">
                    <c:v>6.9463245677120504</c:v>
                  </c:pt>
                  <c:pt idx="5">
                    <c:v>2.269988986757423</c:v>
                  </c:pt>
                  <c:pt idx="6">
                    <c:v>3.2788387171883437</c:v>
                  </c:pt>
                  <c:pt idx="7">
                    <c:v>2.4706274506691677</c:v>
                  </c:pt>
                  <c:pt idx="8">
                    <c:v>4.5931223494118543</c:v>
                  </c:pt>
                </c:numCache>
              </c:numRef>
            </c:plus>
            <c:minus>
              <c:numRef>
                <c:f>'11-18 CellLength'!$AE$17:$AE$25</c:f>
                <c:numCache>
                  <c:formatCode>General</c:formatCode>
                  <c:ptCount val="9"/>
                  <c:pt idx="0">
                    <c:v>5.2959251237783418</c:v>
                  </c:pt>
                  <c:pt idx="1">
                    <c:v>4.2957389255710945</c:v>
                  </c:pt>
                  <c:pt idx="2">
                    <c:v>2.5729538796229297</c:v>
                  </c:pt>
                  <c:pt idx="3">
                    <c:v>1.9122341863206322</c:v>
                  </c:pt>
                  <c:pt idx="4">
                    <c:v>6.9463245677120504</c:v>
                  </c:pt>
                  <c:pt idx="5">
                    <c:v>2.269988986757423</c:v>
                  </c:pt>
                  <c:pt idx="6">
                    <c:v>3.2788387171883437</c:v>
                  </c:pt>
                  <c:pt idx="7">
                    <c:v>2.4706274506691677</c:v>
                  </c:pt>
                  <c:pt idx="8">
                    <c:v>4.5931223494118543</c:v>
                  </c:pt>
                </c:numCache>
              </c:numRef>
            </c:minus>
          </c:errBars>
          <c:xVal>
            <c:numRef>
              <c:f>'11-18 CellLength'!$Z$17:$Z$25</c:f>
              <c:numCache>
                <c:formatCode>General</c:formatCode>
                <c:ptCount val="9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</c:numCache>
            </c:numRef>
          </c:xVal>
          <c:yVal>
            <c:numRef>
              <c:f>'11-18 CellLength'!$AB$17:$AB$25</c:f>
              <c:numCache>
                <c:formatCode>General</c:formatCode>
                <c:ptCount val="9"/>
                <c:pt idx="0">
                  <c:v>209.25</c:v>
                </c:pt>
                <c:pt idx="1">
                  <c:v>215.95</c:v>
                </c:pt>
                <c:pt idx="2">
                  <c:v>209.6</c:v>
                </c:pt>
                <c:pt idx="3">
                  <c:v>212.24</c:v>
                </c:pt>
                <c:pt idx="4">
                  <c:v>217.6</c:v>
                </c:pt>
                <c:pt idx="5">
                  <c:v>203.29</c:v>
                </c:pt>
                <c:pt idx="6">
                  <c:v>205.45</c:v>
                </c:pt>
                <c:pt idx="7">
                  <c:v>207.97</c:v>
                </c:pt>
                <c:pt idx="8">
                  <c:v>210.67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49A-4EC7-8F85-F26EB53951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86752"/>
        <c:axId val="122213120"/>
      </c:scatterChart>
      <c:valAx>
        <c:axId val="122186752"/>
        <c:scaling>
          <c:orientation val="minMax"/>
          <c:max val="25"/>
          <c:min val="15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22213120"/>
        <c:crosses val="autoZero"/>
        <c:crossBetween val="midCat"/>
        <c:majorUnit val="2"/>
      </c:valAx>
      <c:valAx>
        <c:axId val="122213120"/>
        <c:scaling>
          <c:orientation val="minMax"/>
          <c:max val="240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22186752"/>
        <c:crosses val="autoZero"/>
        <c:crossBetween val="midCat"/>
        <c:majorUnit val="6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53870816929133858"/>
          <c:y val="0.50424577136191306"/>
          <c:w val="0.40101432633420825"/>
          <c:h val="0.27429972295129773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571741032370999E-2"/>
          <c:y val="5.1400554097404488E-2"/>
          <c:w val="0.87068525809273889"/>
          <c:h val="0.79822506561679785"/>
        </c:manualLayout>
      </c:layout>
      <c:scatterChart>
        <c:scatterStyle val="smoothMarker"/>
        <c:varyColors val="0"/>
        <c:ser>
          <c:idx val="0"/>
          <c:order val="0"/>
          <c:tx>
            <c:v>Wild-type WS</c:v>
          </c:tx>
          <c:spPr>
            <a:ln w="19050">
              <a:solidFill>
                <a:sysClr val="windowText" lastClr="000000"/>
              </a:solidFill>
              <a:prstDash val="dash"/>
            </a:ln>
          </c:spPr>
          <c:marker>
            <c:symbol val="diamond"/>
            <c:size val="9"/>
            <c:spPr>
              <a:noFill/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'11-18 CellLength'!$M$6:$M$13</c:f>
                <c:numCache>
                  <c:formatCode>General</c:formatCode>
                  <c:ptCount val="8"/>
                  <c:pt idx="0">
                    <c:v>4.407690249249983</c:v>
                  </c:pt>
                  <c:pt idx="1">
                    <c:v>2.6405223599381484</c:v>
                  </c:pt>
                  <c:pt idx="2">
                    <c:v>3.4421465565351346</c:v>
                  </c:pt>
                  <c:pt idx="3">
                    <c:v>2.0251147086852495</c:v>
                  </c:pt>
                  <c:pt idx="4">
                    <c:v>6.5670617478443107</c:v>
                  </c:pt>
                  <c:pt idx="5">
                    <c:v>3.6161751778179498</c:v>
                  </c:pt>
                  <c:pt idx="6">
                    <c:v>3.6690061665252047</c:v>
                  </c:pt>
                  <c:pt idx="7">
                    <c:v>3.1755332010720867</c:v>
                  </c:pt>
                </c:numCache>
              </c:numRef>
            </c:plus>
            <c:minus>
              <c:numRef>
                <c:f>'11-18 CellLength'!$M$6:$M$13</c:f>
                <c:numCache>
                  <c:formatCode>General</c:formatCode>
                  <c:ptCount val="8"/>
                  <c:pt idx="0">
                    <c:v>4.407690249249983</c:v>
                  </c:pt>
                  <c:pt idx="1">
                    <c:v>2.6405223599381484</c:v>
                  </c:pt>
                  <c:pt idx="2">
                    <c:v>3.4421465565351346</c:v>
                  </c:pt>
                  <c:pt idx="3">
                    <c:v>2.0251147086852495</c:v>
                  </c:pt>
                  <c:pt idx="4">
                    <c:v>6.5670617478443107</c:v>
                  </c:pt>
                  <c:pt idx="5">
                    <c:v>3.6161751778179498</c:v>
                  </c:pt>
                  <c:pt idx="6">
                    <c:v>3.6690061665252047</c:v>
                  </c:pt>
                  <c:pt idx="7">
                    <c:v>3.1755332010720867</c:v>
                  </c:pt>
                </c:numCache>
              </c:numRef>
            </c:minus>
          </c:errBars>
          <c:xVal>
            <c:numRef>
              <c:f>'11-18 CellLength'!$N$6:$N$13</c:f>
              <c:numCache>
                <c:formatCode>General</c:formatCode>
                <c:ptCount val="8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</c:numCache>
            </c:numRef>
          </c:xVal>
          <c:yVal>
            <c:numRef>
              <c:f>'11-18 CellLength'!$K$6:$K$13</c:f>
              <c:numCache>
                <c:formatCode>General</c:formatCode>
                <c:ptCount val="8"/>
                <c:pt idx="0">
                  <c:v>135.08000000000001</c:v>
                </c:pt>
                <c:pt idx="1">
                  <c:v>138.375</c:v>
                </c:pt>
                <c:pt idx="2">
                  <c:v>140.17250000000001</c:v>
                </c:pt>
                <c:pt idx="3">
                  <c:v>150.08249999999998</c:v>
                </c:pt>
                <c:pt idx="4">
                  <c:v>140.6</c:v>
                </c:pt>
                <c:pt idx="5">
                  <c:v>142.64249999999998</c:v>
                </c:pt>
                <c:pt idx="6">
                  <c:v>145.60249999999999</c:v>
                </c:pt>
                <c:pt idx="7">
                  <c:v>138.55666666666664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A0A-49A6-9967-443D6FD31963}"/>
            </c:ext>
          </c:extLst>
        </c:ser>
        <c:ser>
          <c:idx val="1"/>
          <c:order val="1"/>
          <c:tx>
            <c:strRef>
              <c:f>'11-18 CellLength'!$J$26</c:f>
              <c:strCache>
                <c:ptCount val="1"/>
                <c:pt idx="0">
                  <c:v>Trans WS</c:v>
                </c:pt>
              </c:strCache>
            </c:strRef>
          </c:tx>
          <c:spPr>
            <a:ln w="19050">
              <a:solidFill>
                <a:sysClr val="windowText" lastClr="000000"/>
              </a:solidFill>
            </a:ln>
          </c:spPr>
          <c:marker>
            <c:symbol val="diamond"/>
            <c:size val="9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'11-18 CellLength'!$X$6:$X$13</c:f>
                <c:numCache>
                  <c:formatCode>General</c:formatCode>
                  <c:ptCount val="8"/>
                  <c:pt idx="0">
                    <c:v>2.6230770734641697</c:v>
                  </c:pt>
                  <c:pt idx="1">
                    <c:v>5.2310621398632904</c:v>
                  </c:pt>
                  <c:pt idx="2">
                    <c:v>6.8396003781897514</c:v>
                  </c:pt>
                  <c:pt idx="3">
                    <c:v>6.6618415872289614</c:v>
                  </c:pt>
                  <c:pt idx="4">
                    <c:v>6.6760167764917995</c:v>
                  </c:pt>
                  <c:pt idx="5">
                    <c:v>2.5956395058721919</c:v>
                  </c:pt>
                  <c:pt idx="6">
                    <c:v>1.4435180790154485</c:v>
                  </c:pt>
                  <c:pt idx="7">
                    <c:v>1.7395816866259637</c:v>
                  </c:pt>
                </c:numCache>
              </c:numRef>
            </c:plus>
            <c:minus>
              <c:numRef>
                <c:f>'11-18 CellLength'!$X$6:$X$13</c:f>
                <c:numCache>
                  <c:formatCode>General</c:formatCode>
                  <c:ptCount val="8"/>
                  <c:pt idx="0">
                    <c:v>2.6230770734641697</c:v>
                  </c:pt>
                  <c:pt idx="1">
                    <c:v>5.2310621398632904</c:v>
                  </c:pt>
                  <c:pt idx="2">
                    <c:v>6.8396003781897514</c:v>
                  </c:pt>
                  <c:pt idx="3">
                    <c:v>6.6618415872289614</c:v>
                  </c:pt>
                  <c:pt idx="4">
                    <c:v>6.6760167764917995</c:v>
                  </c:pt>
                  <c:pt idx="5">
                    <c:v>2.5956395058721919</c:v>
                  </c:pt>
                  <c:pt idx="6">
                    <c:v>1.4435180790154485</c:v>
                  </c:pt>
                  <c:pt idx="7">
                    <c:v>1.7395816866259637</c:v>
                  </c:pt>
                </c:numCache>
              </c:numRef>
            </c:minus>
          </c:errBars>
          <c:xVal>
            <c:numRef>
              <c:f>'11-18 CellLength'!$N$6:$N$13</c:f>
              <c:numCache>
                <c:formatCode>General</c:formatCode>
                <c:ptCount val="8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</c:numCache>
            </c:numRef>
          </c:xVal>
          <c:yVal>
            <c:numRef>
              <c:f>'11-18 CellLength'!$V$6:$V$13</c:f>
              <c:numCache>
                <c:formatCode>General</c:formatCode>
                <c:ptCount val="8"/>
                <c:pt idx="0">
                  <c:v>133.97</c:v>
                </c:pt>
                <c:pt idx="1">
                  <c:v>136.15666666666667</c:v>
                </c:pt>
                <c:pt idx="2">
                  <c:v>131.22</c:v>
                </c:pt>
                <c:pt idx="3">
                  <c:v>135.23000000000002</c:v>
                </c:pt>
                <c:pt idx="4">
                  <c:v>135.58000000000001</c:v>
                </c:pt>
                <c:pt idx="5">
                  <c:v>130.52666666666667</c:v>
                </c:pt>
                <c:pt idx="6">
                  <c:v>126.79333333333334</c:v>
                </c:pt>
                <c:pt idx="7">
                  <c:v>128.61333333333332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A0A-49A6-9967-443D6FD31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085760"/>
        <c:axId val="124087296"/>
      </c:scatterChart>
      <c:valAx>
        <c:axId val="124085760"/>
        <c:scaling>
          <c:orientation val="minMax"/>
          <c:max val="19"/>
          <c:min val="1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24087296"/>
        <c:crosses val="autoZero"/>
        <c:crossBetween val="midCat"/>
        <c:majorUnit val="2"/>
      </c:valAx>
      <c:valAx>
        <c:axId val="124087296"/>
        <c:scaling>
          <c:orientation val="minMax"/>
          <c:max val="240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24085760"/>
        <c:crosses val="autoZero"/>
        <c:crossBetween val="midCat"/>
        <c:majorUnit val="6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12759711286089237"/>
          <c:y val="0.54591243802857981"/>
          <c:w val="0.37670877077865267"/>
          <c:h val="0.27429972295129773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6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9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0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81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0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5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4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1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1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3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2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2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4474" y="6487004"/>
            <a:ext cx="5562600" cy="2575850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Supplementary Figure S3.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Cortical cell length profiles as a function of distance from the root apex (including the root cap) in primary roots of B73 oxalate oxidase transgenic (Trans) and wild-type lines growing under (A) well-watered (WW) or (B) water-stressed (WS; -1.6 MPa) conditions. Roots were harvested 48 h after transplanting to well-watered conditions and 72 h after transplanting to water-stressed conditions; values are means ± SE of three to four roots. Asterisks denote significant differences between the transgenic and wild-type lines (t-test; *P &lt; 0.05; **P &lt; 0.01). Within treatments, cell lengths at different positions were not significantly different (t-test; P &gt; 0.05).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82347" y="850392"/>
            <a:ext cx="3948021" cy="5579430"/>
            <a:chOff x="1282347" y="850392"/>
            <a:chExt cx="3948021" cy="5579430"/>
          </a:xfrm>
        </p:grpSpPr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68764552"/>
                </p:ext>
              </p:extLst>
            </p:nvPr>
          </p:nvGraphicFramePr>
          <p:xfrm>
            <a:off x="1572768" y="850392"/>
            <a:ext cx="36576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>
              <a:off x="2347325" y="6122045"/>
              <a:ext cx="23568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Distance from root apex</a:t>
              </a:r>
              <a:r>
                <a:rPr lang="en-US" sz="1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(mm)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 rot="16200000">
              <a:off x="730541" y="1920877"/>
              <a:ext cx="141138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Cell length (µm)</a:t>
              </a:r>
            </a:p>
          </p:txBody>
        </p:sp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 rot="16200000">
              <a:off x="730541" y="4606927"/>
              <a:ext cx="141138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Cell length (µm)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05000" y="98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05000" y="3616971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9" name="TextBox 16"/>
            <p:cNvSpPr txBox="1"/>
            <p:nvPr/>
          </p:nvSpPr>
          <p:spPr>
            <a:xfrm>
              <a:off x="3950098" y="1039402"/>
              <a:ext cx="365760" cy="108822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39" name="TextBox 12"/>
            <p:cNvSpPr txBox="1"/>
            <p:nvPr/>
          </p:nvSpPr>
          <p:spPr>
            <a:xfrm>
              <a:off x="2432304" y="961439"/>
              <a:ext cx="336177" cy="163484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sp>
          <p:nvSpPr>
            <p:cNvPr id="40" name="TextBox 13"/>
            <p:cNvSpPr txBox="1"/>
            <p:nvPr/>
          </p:nvSpPr>
          <p:spPr>
            <a:xfrm>
              <a:off x="2711969" y="1013217"/>
              <a:ext cx="410804" cy="8485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41" name="TextBox 14"/>
            <p:cNvSpPr txBox="1"/>
            <p:nvPr/>
          </p:nvSpPr>
          <p:spPr>
            <a:xfrm>
              <a:off x="3375040" y="940626"/>
              <a:ext cx="411372" cy="136628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sp>
          <p:nvSpPr>
            <p:cNvPr id="42" name="TextBox 15"/>
            <p:cNvSpPr txBox="1"/>
            <p:nvPr/>
          </p:nvSpPr>
          <p:spPr>
            <a:xfrm>
              <a:off x="3640940" y="1058071"/>
              <a:ext cx="365760" cy="118596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43" name="TextBox 17"/>
            <p:cNvSpPr txBox="1"/>
            <p:nvPr/>
          </p:nvSpPr>
          <p:spPr>
            <a:xfrm>
              <a:off x="4573143" y="994548"/>
              <a:ext cx="489268" cy="147654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44" name="TextBox 18"/>
            <p:cNvSpPr txBox="1"/>
            <p:nvPr/>
          </p:nvSpPr>
          <p:spPr>
            <a:xfrm>
              <a:off x="4271391" y="1011970"/>
              <a:ext cx="389110" cy="155172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graphicFrame>
          <p:nvGraphicFramePr>
            <p:cNvPr id="23" name="Chart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16267624"/>
                </p:ext>
              </p:extLst>
            </p:nvPr>
          </p:nvGraphicFramePr>
          <p:xfrm>
            <a:off x="1572768" y="3511296"/>
            <a:ext cx="36576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80001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158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Voothuluru, Priyamvada (MU-Student)</dc:creator>
  <cp:lastModifiedBy>Voothuluru</cp:lastModifiedBy>
  <cp:revision>63</cp:revision>
  <cp:lastPrinted>2014-10-20T20:01:18Z</cp:lastPrinted>
  <dcterms:created xsi:type="dcterms:W3CDTF">2012-03-21T19:02:30Z</dcterms:created>
  <dcterms:modified xsi:type="dcterms:W3CDTF">2020-03-30T22:27:06Z</dcterms:modified>
</cp:coreProperties>
</file>