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2154" y="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39178384339674"/>
          <c:y val="4.2750801983085451E-2"/>
          <c:w val="0.88317825896762903"/>
          <c:h val="0.85576771653543304"/>
        </c:manualLayout>
      </c:layout>
      <c:scatterChart>
        <c:scatterStyle val="smoothMarker"/>
        <c:varyColors val="0"/>
        <c:ser>
          <c:idx val="0"/>
          <c:order val="0"/>
          <c:tx>
            <c:v>WW Control</c:v>
          </c:tx>
          <c:spPr>
            <a:ln>
              <a:solidFill>
                <a:schemeClr val="tx1"/>
              </a:solidFill>
              <a:prstDash val="dash"/>
            </a:ln>
          </c:spPr>
          <c:marker>
            <c:symbol val="square"/>
            <c:size val="7"/>
            <c:spPr>
              <a:noFill/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'[Chart in Microsoft PowerPoint]Sheet3'!$E$38:$O$38</c:f>
                <c:numCache>
                  <c:formatCode>General</c:formatCode>
                  <c:ptCount val="11"/>
                  <c:pt idx="0">
                    <c:v>4.2371881419865725</c:v>
                  </c:pt>
                  <c:pt idx="1">
                    <c:v>4.0567171488010638</c:v>
                  </c:pt>
                  <c:pt idx="2">
                    <c:v>4.5247398938131385</c:v>
                  </c:pt>
                  <c:pt idx="3">
                    <c:v>5.9550661635271673</c:v>
                  </c:pt>
                  <c:pt idx="4">
                    <c:v>5.1388923006565275</c:v>
                  </c:pt>
                  <c:pt idx="5">
                    <c:v>4.8401182152065116</c:v>
                  </c:pt>
                  <c:pt idx="6">
                    <c:v>7.092811673779214</c:v>
                  </c:pt>
                  <c:pt idx="7">
                    <c:v>8.9082843711599189</c:v>
                  </c:pt>
                  <c:pt idx="8">
                    <c:v>4.6613047619550114</c:v>
                  </c:pt>
                  <c:pt idx="9">
                    <c:v>5.9460647181081407</c:v>
                  </c:pt>
                  <c:pt idx="10">
                    <c:v>5.7725794298255364</c:v>
                  </c:pt>
                </c:numCache>
              </c:numRef>
            </c:plus>
            <c:minus>
              <c:numRef>
                <c:f>'[Chart in Microsoft PowerPoint]Sheet3'!$E$38:$O$38</c:f>
                <c:numCache>
                  <c:formatCode>General</c:formatCode>
                  <c:ptCount val="11"/>
                  <c:pt idx="0">
                    <c:v>4.2371881419865725</c:v>
                  </c:pt>
                  <c:pt idx="1">
                    <c:v>4.0567171488010638</c:v>
                  </c:pt>
                  <c:pt idx="2">
                    <c:v>4.5247398938131385</c:v>
                  </c:pt>
                  <c:pt idx="3">
                    <c:v>5.9550661635271673</c:v>
                  </c:pt>
                  <c:pt idx="4">
                    <c:v>5.1388923006565275</c:v>
                  </c:pt>
                  <c:pt idx="5">
                    <c:v>4.8401182152065116</c:v>
                  </c:pt>
                  <c:pt idx="6">
                    <c:v>7.092811673779214</c:v>
                  </c:pt>
                  <c:pt idx="7">
                    <c:v>8.9082843711599189</c:v>
                  </c:pt>
                  <c:pt idx="8">
                    <c:v>4.6613047619550114</c:v>
                  </c:pt>
                  <c:pt idx="9">
                    <c:v>5.9460647181081407</c:v>
                  </c:pt>
                  <c:pt idx="10">
                    <c:v>5.7725794298255364</c:v>
                  </c:pt>
                </c:numCache>
              </c:numRef>
            </c:minus>
          </c:errBars>
          <c:xVal>
            <c:numRef>
              <c:f>'[Chart in Microsoft PowerPoint]Sheet3'!$J$36:$O$36</c:f>
              <c:numCache>
                <c:formatCode>General</c:formatCode>
                <c:ptCount val="6"/>
                <c:pt idx="0">
                  <c:v>12</c:v>
                </c:pt>
                <c:pt idx="1">
                  <c:v>13</c:v>
                </c:pt>
                <c:pt idx="2">
                  <c:v>14</c:v>
                </c:pt>
                <c:pt idx="3">
                  <c:v>15</c:v>
                </c:pt>
                <c:pt idx="4">
                  <c:v>16</c:v>
                </c:pt>
                <c:pt idx="5">
                  <c:v>17</c:v>
                </c:pt>
              </c:numCache>
            </c:numRef>
          </c:xVal>
          <c:yVal>
            <c:numRef>
              <c:f>'[Chart in Microsoft PowerPoint]Sheet3'!$J$37:$O$37</c:f>
              <c:numCache>
                <c:formatCode>0.00</c:formatCode>
                <c:ptCount val="6"/>
                <c:pt idx="0">
                  <c:v>183.72153846153853</c:v>
                </c:pt>
                <c:pt idx="1">
                  <c:v>194.42295454545453</c:v>
                </c:pt>
                <c:pt idx="2">
                  <c:v>200.49178571428575</c:v>
                </c:pt>
                <c:pt idx="3">
                  <c:v>185.90305084745762</c:v>
                </c:pt>
                <c:pt idx="4">
                  <c:v>187.0221875</c:v>
                </c:pt>
                <c:pt idx="5">
                  <c:v>193.07377777777785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1B8-4894-85B6-DB864C54BA24}"/>
            </c:ext>
          </c:extLst>
        </c:ser>
        <c:ser>
          <c:idx val="1"/>
          <c:order val="1"/>
          <c:tx>
            <c:v>WW 30 mM KI</c:v>
          </c:tx>
          <c:spPr>
            <a:ln>
              <a:solidFill>
                <a:schemeClr val="tx1"/>
              </a:solidFill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'[Chart in Microsoft PowerPoint]Sheet3'!$E$40:$O$40</c:f>
                <c:numCache>
                  <c:formatCode>General</c:formatCode>
                  <c:ptCount val="11"/>
                  <c:pt idx="0">
                    <c:v>4.7294875459078076</c:v>
                  </c:pt>
                  <c:pt idx="1">
                    <c:v>5.5185711836729556</c:v>
                  </c:pt>
                  <c:pt idx="2">
                    <c:v>6.4467688318853602</c:v>
                  </c:pt>
                  <c:pt idx="3">
                    <c:v>6.2365986498790287</c:v>
                  </c:pt>
                  <c:pt idx="4">
                    <c:v>7.396537147731884</c:v>
                  </c:pt>
                  <c:pt idx="5">
                    <c:v>4.8577891857605273</c:v>
                  </c:pt>
                  <c:pt idx="6">
                    <c:v>6.0863805196113328</c:v>
                  </c:pt>
                  <c:pt idx="7">
                    <c:v>7.1002956501351191</c:v>
                  </c:pt>
                  <c:pt idx="8">
                    <c:v>6.5777300488163721</c:v>
                  </c:pt>
                  <c:pt idx="9">
                    <c:v>9.0129612842345352</c:v>
                  </c:pt>
                  <c:pt idx="10">
                    <c:v>7.9016986531710565</c:v>
                  </c:pt>
                </c:numCache>
              </c:numRef>
            </c:plus>
            <c:minus>
              <c:numRef>
                <c:f>'[Chart in Microsoft PowerPoint]Sheet3'!$E$40:$O$40</c:f>
                <c:numCache>
                  <c:formatCode>General</c:formatCode>
                  <c:ptCount val="11"/>
                  <c:pt idx="0">
                    <c:v>4.7294875459078076</c:v>
                  </c:pt>
                  <c:pt idx="1">
                    <c:v>5.5185711836729556</c:v>
                  </c:pt>
                  <c:pt idx="2">
                    <c:v>6.4467688318853602</c:v>
                  </c:pt>
                  <c:pt idx="3">
                    <c:v>6.2365986498790287</c:v>
                  </c:pt>
                  <c:pt idx="4">
                    <c:v>7.396537147731884</c:v>
                  </c:pt>
                  <c:pt idx="5">
                    <c:v>4.8577891857605273</c:v>
                  </c:pt>
                  <c:pt idx="6">
                    <c:v>6.0863805196113328</c:v>
                  </c:pt>
                  <c:pt idx="7">
                    <c:v>7.1002956501351191</c:v>
                  </c:pt>
                  <c:pt idx="8">
                    <c:v>6.5777300488163721</c:v>
                  </c:pt>
                  <c:pt idx="9">
                    <c:v>9.0129612842345352</c:v>
                  </c:pt>
                  <c:pt idx="10">
                    <c:v>7.9016986531710565</c:v>
                  </c:pt>
                </c:numCache>
              </c:numRef>
            </c:minus>
          </c:errBars>
          <c:xVal>
            <c:numRef>
              <c:f>'[Chart in Microsoft PowerPoint]Sheet3'!$J$36:$O$36</c:f>
              <c:numCache>
                <c:formatCode>General</c:formatCode>
                <c:ptCount val="6"/>
                <c:pt idx="0">
                  <c:v>12</c:v>
                </c:pt>
                <c:pt idx="1">
                  <c:v>13</c:v>
                </c:pt>
                <c:pt idx="2">
                  <c:v>14</c:v>
                </c:pt>
                <c:pt idx="3">
                  <c:v>15</c:v>
                </c:pt>
                <c:pt idx="4">
                  <c:v>16</c:v>
                </c:pt>
                <c:pt idx="5">
                  <c:v>17</c:v>
                </c:pt>
              </c:numCache>
            </c:numRef>
          </c:xVal>
          <c:yVal>
            <c:numRef>
              <c:f>'[Chart in Microsoft PowerPoint]Sheet3'!$J$39:$O$39</c:f>
              <c:numCache>
                <c:formatCode>0.00</c:formatCode>
                <c:ptCount val="6"/>
                <c:pt idx="0">
                  <c:v>175.58615384615379</c:v>
                </c:pt>
                <c:pt idx="1">
                  <c:v>178.75018867924524</c:v>
                </c:pt>
                <c:pt idx="2">
                  <c:v>178.26999999999998</c:v>
                </c:pt>
                <c:pt idx="3">
                  <c:v>192.3622</c:v>
                </c:pt>
                <c:pt idx="4">
                  <c:v>191.08333333333334</c:v>
                </c:pt>
                <c:pt idx="5">
                  <c:v>189.18026315789473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1B8-4894-85B6-DB864C54BA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420480"/>
        <c:axId val="82422440"/>
      </c:scatterChart>
      <c:valAx>
        <c:axId val="82420480"/>
        <c:scaling>
          <c:orientation val="minMax"/>
          <c:max val="18"/>
          <c:min val="11"/>
        </c:scaling>
        <c:delete val="0"/>
        <c:axPos val="b"/>
        <c:numFmt formatCode="General" sourceLinked="1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crossAx val="82422440"/>
        <c:crosses val="autoZero"/>
        <c:crossBetween val="midCat"/>
        <c:majorUnit val="1"/>
      </c:valAx>
      <c:valAx>
        <c:axId val="82422440"/>
        <c:scaling>
          <c:orientation val="minMax"/>
          <c:max val="225"/>
          <c:min val="0"/>
        </c:scaling>
        <c:delete val="0"/>
        <c:axPos val="l"/>
        <c:numFmt formatCode="0" sourceLinked="0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crossAx val="82420480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9.2786351706036746E-2"/>
          <c:y val="0.63387540099154271"/>
          <c:w val="0.45467693062757397"/>
          <c:h val="0.19058253135024789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3295233257133186E-2"/>
          <c:y val="4.8936717392383262E-2"/>
          <c:w val="0.86343149419208454"/>
          <c:h val="0.86268135395217393"/>
        </c:manualLayout>
      </c:layout>
      <c:lineChart>
        <c:grouping val="standard"/>
        <c:varyColors val="0"/>
        <c:ser>
          <c:idx val="0"/>
          <c:order val="0"/>
          <c:tx>
            <c:strRef>
              <c:f>'Compiled cell length'!$A$77</c:f>
              <c:strCache>
                <c:ptCount val="1"/>
                <c:pt idx="0">
                  <c:v>WS Control</c:v>
                </c:pt>
              </c:strCache>
            </c:strRef>
          </c:tx>
          <c:spPr>
            <a:ln>
              <a:solidFill>
                <a:schemeClr val="tx1"/>
              </a:solidFill>
              <a:prstDash val="dash"/>
            </a:ln>
          </c:spPr>
          <c:marker>
            <c:symbol val="diamond"/>
            <c:size val="9"/>
            <c:spPr>
              <a:noFill/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'Compiled cell length'!$C$78:$G$78</c:f>
                <c:numCache>
                  <c:formatCode>General</c:formatCode>
                  <c:ptCount val="5"/>
                  <c:pt idx="0">
                    <c:v>2.649049453419563</c:v>
                  </c:pt>
                  <c:pt idx="1">
                    <c:v>2.8181669243409382</c:v>
                  </c:pt>
                  <c:pt idx="2">
                    <c:v>3.0575662516485398</c:v>
                  </c:pt>
                  <c:pt idx="3">
                    <c:v>3.2117800419007843</c:v>
                  </c:pt>
                  <c:pt idx="4">
                    <c:v>3.9407521364502238</c:v>
                  </c:pt>
                </c:numCache>
              </c:numRef>
            </c:plus>
            <c:minus>
              <c:numRef>
                <c:f>'Compiled cell length'!$C$78:$G$78</c:f>
                <c:numCache>
                  <c:formatCode>General</c:formatCode>
                  <c:ptCount val="5"/>
                  <c:pt idx="0">
                    <c:v>2.649049453419563</c:v>
                  </c:pt>
                  <c:pt idx="1">
                    <c:v>2.8181669243409382</c:v>
                  </c:pt>
                  <c:pt idx="2">
                    <c:v>3.0575662516485398</c:v>
                  </c:pt>
                  <c:pt idx="3">
                    <c:v>3.2117800419007843</c:v>
                  </c:pt>
                  <c:pt idx="4">
                    <c:v>3.9407521364502238</c:v>
                  </c:pt>
                </c:numCache>
              </c:numRef>
            </c:minus>
          </c:errBars>
          <c:cat>
            <c:numRef>
              <c:f>'Compiled cell length'!$E$75:$G$75</c:f>
              <c:numCache>
                <c:formatCode>General</c:formatCode>
                <c:ptCount val="3"/>
                <c:pt idx="0">
                  <c:v>9</c:v>
                </c:pt>
                <c:pt idx="1">
                  <c:v>11</c:v>
                </c:pt>
                <c:pt idx="2">
                  <c:v>13</c:v>
                </c:pt>
              </c:numCache>
            </c:numRef>
          </c:cat>
          <c:val>
            <c:numRef>
              <c:f>'Compiled cell length'!$E$77:$G$77</c:f>
              <c:numCache>
                <c:formatCode>0.00</c:formatCode>
                <c:ptCount val="3"/>
                <c:pt idx="0">
                  <c:v>142.75904761904758</c:v>
                </c:pt>
                <c:pt idx="1">
                  <c:v>141.26192307692307</c:v>
                </c:pt>
                <c:pt idx="2">
                  <c:v>144.91698113207539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83B-4D4E-886D-53A2F478AD4D}"/>
            </c:ext>
          </c:extLst>
        </c:ser>
        <c:ser>
          <c:idx val="1"/>
          <c:order val="1"/>
          <c:tx>
            <c:strRef>
              <c:f>'Compiled cell length'!$A$79</c:f>
              <c:strCache>
                <c:ptCount val="1"/>
                <c:pt idx="0">
                  <c:v>WS 45 mM KI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diamond"/>
            <c:size val="9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'Compiled cell length'!$C$80:$G$80</c:f>
                <c:numCache>
                  <c:formatCode>General</c:formatCode>
                  <c:ptCount val="5"/>
                  <c:pt idx="0">
                    <c:v>2.6270286805209997</c:v>
                  </c:pt>
                  <c:pt idx="1">
                    <c:v>2.7538561260032157</c:v>
                  </c:pt>
                  <c:pt idx="2">
                    <c:v>2.8462239646950636</c:v>
                  </c:pt>
                  <c:pt idx="3">
                    <c:v>3.0758843515633245</c:v>
                  </c:pt>
                  <c:pt idx="4">
                    <c:v>4.9193341397356036</c:v>
                  </c:pt>
                </c:numCache>
              </c:numRef>
            </c:plus>
            <c:minus>
              <c:numRef>
                <c:f>'Compiled cell length'!$C$80:$G$80</c:f>
                <c:numCache>
                  <c:formatCode>General</c:formatCode>
                  <c:ptCount val="5"/>
                  <c:pt idx="0">
                    <c:v>2.6270286805209997</c:v>
                  </c:pt>
                  <c:pt idx="1">
                    <c:v>2.7538561260032157</c:v>
                  </c:pt>
                  <c:pt idx="2">
                    <c:v>2.8462239646950636</c:v>
                  </c:pt>
                  <c:pt idx="3">
                    <c:v>3.0758843515633245</c:v>
                  </c:pt>
                  <c:pt idx="4">
                    <c:v>4.9193341397356036</c:v>
                  </c:pt>
                </c:numCache>
              </c:numRef>
            </c:minus>
          </c:errBars>
          <c:cat>
            <c:numRef>
              <c:f>'Compiled cell length'!$E$75:$G$75</c:f>
              <c:numCache>
                <c:formatCode>General</c:formatCode>
                <c:ptCount val="3"/>
                <c:pt idx="0">
                  <c:v>9</c:v>
                </c:pt>
                <c:pt idx="1">
                  <c:v>11</c:v>
                </c:pt>
                <c:pt idx="2">
                  <c:v>13</c:v>
                </c:pt>
              </c:numCache>
            </c:numRef>
          </c:cat>
          <c:val>
            <c:numRef>
              <c:f>'Compiled cell length'!$E$79:$G$79</c:f>
              <c:numCache>
                <c:formatCode>0.00</c:formatCode>
                <c:ptCount val="3"/>
                <c:pt idx="0">
                  <c:v>158.25520710059175</c:v>
                </c:pt>
                <c:pt idx="1">
                  <c:v>168.48166666666654</c:v>
                </c:pt>
                <c:pt idx="2">
                  <c:v>169.88826086956524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83B-4D4E-886D-53A2F478AD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0666744"/>
        <c:axId val="190666352"/>
      </c:lineChart>
      <c:catAx>
        <c:axId val="190666744"/>
        <c:scaling>
          <c:orientation val="minMax"/>
        </c:scaling>
        <c:delete val="0"/>
        <c:axPos val="b"/>
        <c:numFmt formatCode="General" sourceLinked="1"/>
        <c:majorTickMark val="in"/>
        <c:minorTickMark val="in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190666352"/>
        <c:crosses val="autoZero"/>
        <c:auto val="1"/>
        <c:lblAlgn val="ctr"/>
        <c:lblOffset val="100"/>
        <c:tickLblSkip val="1"/>
        <c:noMultiLvlLbl val="0"/>
      </c:catAx>
      <c:valAx>
        <c:axId val="190666352"/>
        <c:scaling>
          <c:orientation val="minMax"/>
          <c:max val="200"/>
        </c:scaling>
        <c:delete val="0"/>
        <c:axPos val="l"/>
        <c:numFmt formatCode="0" sourceLinked="0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en-US"/>
          </a:p>
        </c:txPr>
        <c:crossAx val="190666744"/>
        <c:crossesAt val="1"/>
        <c:crossBetween val="between"/>
        <c:majorUnit val="50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12724409448818896"/>
          <c:y val="0.64121135899679216"/>
          <c:w val="0.37678805774278218"/>
          <c:h val="0.21517424905220181"/>
        </c:manualLayout>
      </c:layout>
      <c:overlay val="0"/>
      <c:txPr>
        <a:bodyPr/>
        <a:lstStyle/>
        <a:p>
          <a:pPr>
            <a:defRPr sz="12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169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592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604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381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005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455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846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512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013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136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521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52E4D-EBC5-4D30-B444-92186C5B76DD}" type="datetimeFigureOut">
              <a:rPr lang="en-US" smtClean="0"/>
              <a:pPr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5C0039-8504-47E6-861F-527FB8C01D5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423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762000" y="6785673"/>
            <a:ext cx="5410200" cy="2265636"/>
          </a:xfrm>
          <a:prstGeom prst="rect">
            <a:avLst/>
          </a:prstGeom>
        </p:spPr>
        <p:txBody>
          <a:bodyPr wrap="square" lIns="82058" tIns="41029" rIns="82058" bIns="41029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Supplementary Figure S4.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Cortical cell length profiles as a function of distance from the apex (including the root cap) of control and KI-treated primary roots of line FR697 at 36 h after transplanting to (A) well-watered (WW) or (B) water-stressed (WS; -1.6 MPa) conditions. Values are means ± SE of five to six roots. Asterisks denote significant differences between control and KI-treated roots (t-test; **P &lt; 0.01). Within treatments, cell lengths at different positions were not significantly different (t-test; P &gt; 0.05).</a:t>
            </a:r>
          </a:p>
          <a:p>
            <a:pPr>
              <a:lnSpc>
                <a:spcPct val="150000"/>
              </a:lnSpc>
            </a:pP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91173" y="614967"/>
            <a:ext cx="4166626" cy="6035593"/>
            <a:chOff x="1091173" y="614967"/>
            <a:chExt cx="4166626" cy="6035593"/>
          </a:xfrm>
        </p:grpSpPr>
        <p:graphicFrame>
          <p:nvGraphicFramePr>
            <p:cNvPr id="50" name="Chart 4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409936781"/>
                </p:ext>
              </p:extLst>
            </p:nvPr>
          </p:nvGraphicFramePr>
          <p:xfrm>
            <a:off x="1572767" y="914400"/>
            <a:ext cx="3685032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4" name="Rectangle 23"/>
            <p:cNvSpPr/>
            <p:nvPr/>
          </p:nvSpPr>
          <p:spPr>
            <a:xfrm>
              <a:off x="1091173" y="614967"/>
              <a:ext cx="2815130" cy="30777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 dirty="0">
                  <a:latin typeface="Times New Roman" pitchFamily="18" charset="0"/>
                  <a:cs typeface="Times New Roman" pitchFamily="18" charset="0"/>
                </a:rPr>
                <a:t>Supporting Information Figure S4</a:t>
              </a:r>
              <a:endParaRPr lang="en-US" sz="1400" dirty="0"/>
            </a:p>
          </p:txBody>
        </p:sp>
        <p:sp>
          <p:nvSpPr>
            <p:cNvPr id="19" name="TextBox 18"/>
            <p:cNvSpPr txBox="1">
              <a:spLocks noChangeArrowheads="1"/>
            </p:cNvSpPr>
            <p:nvPr/>
          </p:nvSpPr>
          <p:spPr bwMode="auto">
            <a:xfrm rot="16200000">
              <a:off x="730541" y="2055024"/>
              <a:ext cx="141138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Cell length (µm)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05000" y="990600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20" name="TextBox 29"/>
            <p:cNvSpPr txBox="1">
              <a:spLocks noChangeArrowheads="1"/>
            </p:cNvSpPr>
            <p:nvPr/>
          </p:nvSpPr>
          <p:spPr bwMode="auto">
            <a:xfrm>
              <a:off x="2374168" y="6342783"/>
              <a:ext cx="235689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Distance from root apex (mm)</a:t>
              </a:r>
            </a:p>
          </p:txBody>
        </p:sp>
        <p:sp>
          <p:nvSpPr>
            <p:cNvPr id="45" name="TextBox 44"/>
            <p:cNvSpPr txBox="1">
              <a:spLocks noChangeArrowheads="1"/>
            </p:cNvSpPr>
            <p:nvPr/>
          </p:nvSpPr>
          <p:spPr bwMode="auto">
            <a:xfrm rot="16200000">
              <a:off x="730541" y="4805152"/>
              <a:ext cx="1411389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Cell length (µm)</a:t>
              </a:r>
            </a:p>
          </p:txBody>
        </p:sp>
        <p:graphicFrame>
          <p:nvGraphicFramePr>
            <p:cNvPr id="16" name="Chart 1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74111832"/>
                </p:ext>
              </p:extLst>
            </p:nvPr>
          </p:nvGraphicFramePr>
          <p:xfrm>
            <a:off x="1580104" y="3657600"/>
            <a:ext cx="36576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912336" y="3733800"/>
              <a:ext cx="30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18" name="TextBox 13"/>
            <p:cNvSpPr txBox="1"/>
            <p:nvPr/>
          </p:nvSpPr>
          <p:spPr>
            <a:xfrm>
              <a:off x="2293336" y="4029947"/>
              <a:ext cx="410804" cy="84853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**</a:t>
              </a:r>
            </a:p>
          </p:txBody>
        </p:sp>
        <p:sp>
          <p:nvSpPr>
            <p:cNvPr id="21" name="TextBox 13"/>
            <p:cNvSpPr txBox="1"/>
            <p:nvPr/>
          </p:nvSpPr>
          <p:spPr>
            <a:xfrm>
              <a:off x="3351335" y="3885453"/>
              <a:ext cx="410804" cy="84853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**</a:t>
              </a:r>
            </a:p>
          </p:txBody>
        </p:sp>
        <p:sp>
          <p:nvSpPr>
            <p:cNvPr id="22" name="TextBox 13"/>
            <p:cNvSpPr txBox="1"/>
            <p:nvPr/>
          </p:nvSpPr>
          <p:spPr>
            <a:xfrm>
              <a:off x="4395100" y="3884964"/>
              <a:ext cx="410804" cy="84853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**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5024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131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Voothuluru, Priyamvada (MU-Student)</dc:creator>
  <cp:lastModifiedBy>Voothuluru</cp:lastModifiedBy>
  <cp:revision>79</cp:revision>
  <cp:lastPrinted>2016-04-16T18:54:35Z</cp:lastPrinted>
  <dcterms:created xsi:type="dcterms:W3CDTF">2012-03-21T19:02:30Z</dcterms:created>
  <dcterms:modified xsi:type="dcterms:W3CDTF">2020-03-30T22:27:55Z</dcterms:modified>
</cp:coreProperties>
</file>