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1"/>
  </p:notesMasterIdLst>
  <p:sldIdLst>
    <p:sldId id="256" r:id="rId5"/>
    <p:sldId id="263" r:id="rId6"/>
    <p:sldId id="257" r:id="rId7"/>
    <p:sldId id="258" r:id="rId8"/>
    <p:sldId id="277" r:id="rId9"/>
    <p:sldId id="281" r:id="rId10"/>
    <p:sldId id="282" r:id="rId11"/>
    <p:sldId id="274" r:id="rId12"/>
    <p:sldId id="261" r:id="rId13"/>
    <p:sldId id="276" r:id="rId14"/>
    <p:sldId id="269" r:id="rId15"/>
    <p:sldId id="273" r:id="rId16"/>
    <p:sldId id="271" r:id="rId17"/>
    <p:sldId id="260" r:id="rId18"/>
    <p:sldId id="264" r:id="rId19"/>
    <p:sldId id="262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57" userDrawn="1">
          <p15:clr>
            <a:srgbClr val="A4A3A4"/>
          </p15:clr>
        </p15:guide>
        <p15:guide id="2" pos="554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yl J Antalis" initials="CJA" lastIdx="18" clrIdx="0">
    <p:extLst>
      <p:ext uri="{19B8F6BF-5375-455C-9EA6-DF929625EA0E}">
        <p15:presenceInfo xmlns:p15="http://schemas.microsoft.com/office/powerpoint/2012/main" userId="S::antalis_caryl_j@lilly.com::7cd69f3e-2161-4b7a-8415-c1853768d43a" providerId="AD"/>
      </p:ext>
    </p:extLst>
  </p:cmAuthor>
  <p:cmAuthor id="2" name="Anke Leutz" initials="AL" lastIdx="4" clrIdx="1">
    <p:extLst>
      <p:ext uri="{19B8F6BF-5375-455C-9EA6-DF929625EA0E}">
        <p15:presenceInfo xmlns:p15="http://schemas.microsoft.com/office/powerpoint/2012/main" userId="S::leutz_anke@lilly.com::53b869fe-0cc9-4163-81ab-662d25eb596b" providerId="AD"/>
      </p:ext>
    </p:extLst>
  </p:cmAuthor>
  <p:cmAuthor id="3" name="Gabrielle Stack" initials="GS" lastIdx="34" clrIdx="2">
    <p:extLst>
      <p:ext uri="{19B8F6BF-5375-455C-9EA6-DF929625EA0E}">
        <p15:presenceInfo xmlns:p15="http://schemas.microsoft.com/office/powerpoint/2012/main" userId="Gabrielle Stack" providerId="None"/>
      </p:ext>
    </p:extLst>
  </p:cmAuthor>
  <p:cmAuthor id="4" name="Johnson Wesley" initials="JW" lastIdx="37" clrIdx="3">
    <p:extLst>
      <p:ext uri="{19B8F6BF-5375-455C-9EA6-DF929625EA0E}">
        <p15:presenceInfo xmlns:p15="http://schemas.microsoft.com/office/powerpoint/2012/main" userId="S-1-5-21-1235562443-883185111-695274123-257199" providerId="AD"/>
      </p:ext>
    </p:extLst>
  </p:cmAuthor>
  <p:cmAuthor id="5" name="Christopher Schuster" initials="CS" lastIdx="13" clrIdx="4">
    <p:extLst>
      <p:ext uri="{19B8F6BF-5375-455C-9EA6-DF929625EA0E}">
        <p15:presenceInfo xmlns:p15="http://schemas.microsoft.com/office/powerpoint/2012/main" userId="S::schuster_christopher@lilly.com::27f9e068-45d5-45c9-ae71-32422bb789a1" providerId="AD"/>
      </p:ext>
    </p:extLst>
  </p:cmAuthor>
  <p:cmAuthor id="6" name="Gabrielle Stack" initials="GS [2]" lastIdx="1" clrIdx="5">
    <p:extLst>
      <p:ext uri="{19B8F6BF-5375-455C-9EA6-DF929625EA0E}">
        <p15:presenceInfo xmlns:p15="http://schemas.microsoft.com/office/powerpoint/2012/main" userId="S-1-5-21-18633868-1813740183-1888516137-50258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D6E71"/>
    <a:srgbClr val="263F6A"/>
    <a:srgbClr val="691872"/>
    <a:srgbClr val="9966FF"/>
    <a:srgbClr val="467F07"/>
    <a:srgbClr val="A7CD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86" autoAdjust="0"/>
    <p:restoredTop sz="95343" autoAdjust="0"/>
  </p:normalViewPr>
  <p:slideViewPr>
    <p:cSldViewPr snapToGrid="0">
      <p:cViewPr varScale="1">
        <p:scale>
          <a:sx n="81" d="100"/>
          <a:sy n="81" d="100"/>
        </p:scale>
        <p:origin x="184" y="488"/>
      </p:cViewPr>
      <p:guideLst>
        <p:guide orient="horz" pos="3657"/>
        <p:guide pos="55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C:\workspace\I1F-EW-RHBZ\publications\primary_ms\figures%20-%20RHBZ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3360662568265673E-2"/>
          <c:y val="0.30217686779043085"/>
          <c:w val="0.6267851605665774"/>
          <c:h val="0.5741156341206272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FAE (N=54)</c:v>
                </c:pt>
              </c:strCache>
            </c:strRef>
          </c:tx>
          <c:spPr>
            <a:ln w="28575" cap="rnd">
              <a:solidFill>
                <a:srgbClr val="467F07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rgbClr val="467F07"/>
              </a:solidFill>
              <a:ln w="9525">
                <a:solidFill>
                  <a:srgbClr val="467F07"/>
                </a:solidFill>
                <a:round/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CD3-4146-AFED-E5617BED15D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CD3-4146-AFED-E5617BED15D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CD3-4146-AFED-E5617BED15D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CD3-4146-AFED-E5617BED15DD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CCD3-4146-AFED-E5617BED15DD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CCD3-4146-AFED-E5617BED15DD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CCD3-4146-AFED-E5617BED15DD}"/>
                </c:ext>
              </c:extLst>
            </c:dLbl>
            <c:dLbl>
              <c:idx val="7"/>
              <c:layout>
                <c:manualLayout>
                  <c:x val="-3.9387037740590894E-2"/>
                  <c:y val="-4.9301846359691329E-2"/>
                </c:manualLayout>
              </c:layout>
              <c:tx>
                <c:rich>
                  <a:bodyPr/>
                  <a:lstStyle/>
                  <a:p>
                    <a:fld id="{37D934E6-2CA8-4777-9258-137290151A53}" type="YVALUE">
                      <a:rPr lang="en-US" sz="1800"/>
                      <a:pPr/>
                      <a:t>[Y VALUE]</a:t>
                    </a:fld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CCD3-4146-AFED-E5617BED15D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Sheet1!$B$1:$I$1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12</c:v>
                </c:pt>
                <c:pt idx="5">
                  <c:v>16</c:v>
                </c:pt>
                <c:pt idx="6">
                  <c:v>20</c:v>
                </c:pt>
                <c:pt idx="7">
                  <c:v>24</c:v>
                </c:pt>
              </c:numCache>
            </c:numRef>
          </c:xVal>
          <c:yVal>
            <c:numRef>
              <c:f>Sheet1!$B$2:$I$2</c:f>
              <c:numCache>
                <c:formatCode>0.0</c:formatCode>
                <c:ptCount val="8"/>
                <c:pt idx="0" formatCode="General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1.9</c:v>
                </c:pt>
                <c:pt idx="5">
                  <c:v>5.6</c:v>
                </c:pt>
                <c:pt idx="6">
                  <c:v>7.4</c:v>
                </c:pt>
                <c:pt idx="7">
                  <c:v>9.3000000000000007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CCD3-4146-AFED-E5617BED15DD}"/>
            </c:ext>
          </c:extLst>
        </c:ser>
        <c:ser>
          <c:idx val="3"/>
          <c:order val="1"/>
          <c:tx>
            <c:strRef>
              <c:f>Sheet1!$A$3</c:f>
              <c:strCache>
                <c:ptCount val="1"/>
                <c:pt idx="0">
                  <c:v>MTX (N=54)</c:v>
                </c:pt>
              </c:strCache>
            </c:strRef>
          </c:tx>
          <c:spPr>
            <a:ln w="28575" cap="rnd">
              <a:solidFill>
                <a:srgbClr val="9966FF"/>
              </a:solidFill>
              <a:round/>
            </a:ln>
            <a:effectLst/>
          </c:spPr>
          <c:marker>
            <c:symbol val="diamond"/>
            <c:size val="9"/>
            <c:spPr>
              <a:solidFill>
                <a:srgbClr val="9966FF"/>
              </a:solidFill>
              <a:ln w="9525">
                <a:solidFill>
                  <a:srgbClr val="9966FF"/>
                </a:solidFill>
                <a:round/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CCD3-4146-AFED-E5617BED15D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CCD3-4146-AFED-E5617BED15D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CCD3-4146-AFED-E5617BED15D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CCD3-4146-AFED-E5617BED15DD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CCD3-4146-AFED-E5617BED15DD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CCD3-4146-AFED-E5617BED15DD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CCD3-4146-AFED-E5617BED15DD}"/>
                </c:ext>
              </c:extLst>
            </c:dLbl>
            <c:dLbl>
              <c:idx val="7"/>
              <c:layout>
                <c:manualLayout>
                  <c:x val="-6.0778249997211299E-2"/>
                  <c:y val="-6.2943492471653012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800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CCD3-4146-AFED-E5617BED15D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Sheet1!$B$1:$I$1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12</c:v>
                </c:pt>
                <c:pt idx="5">
                  <c:v>16</c:v>
                </c:pt>
                <c:pt idx="6">
                  <c:v>20</c:v>
                </c:pt>
                <c:pt idx="7">
                  <c:v>24</c:v>
                </c:pt>
              </c:numCache>
            </c:numRef>
          </c:xVal>
          <c:yVal>
            <c:numRef>
              <c:f>Sheet1!$B$3:$I$3</c:f>
              <c:numCache>
                <c:formatCode>0.0</c:formatCode>
                <c:ptCount val="8"/>
                <c:pt idx="0" formatCode="General">
                  <c:v>0</c:v>
                </c:pt>
                <c:pt idx="1">
                  <c:v>0</c:v>
                </c:pt>
                <c:pt idx="2">
                  <c:v>1.9</c:v>
                </c:pt>
                <c:pt idx="3">
                  <c:v>7.4</c:v>
                </c:pt>
                <c:pt idx="4">
                  <c:v>20.399999999999999</c:v>
                </c:pt>
                <c:pt idx="5">
                  <c:v>33.299999999999997</c:v>
                </c:pt>
                <c:pt idx="6">
                  <c:v>40.700000000000003</c:v>
                </c:pt>
                <c:pt idx="7">
                  <c:v>38.9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1-CCD3-4146-AFED-E5617BED15DD}"/>
            </c:ext>
          </c:extLst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IXE (N=54)</c:v>
                </c:pt>
              </c:strCache>
            </c:strRef>
          </c:tx>
          <c:spPr>
            <a:ln w="28575" cap="rnd">
              <a:solidFill>
                <a:srgbClr val="263F6A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rgbClr val="263F6A"/>
              </a:solidFill>
              <a:ln w="9525">
                <a:solidFill>
                  <a:srgbClr val="263F6A"/>
                </a:solidFill>
                <a:round/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CCD3-4146-AFED-E5617BED15DD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CCD3-4146-AFED-E5617BED15D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CCD3-4146-AFED-E5617BED15D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CCD3-4146-AFED-E5617BED15DD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CCD3-4146-AFED-E5617BED15DD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CCD3-4146-AFED-E5617BED15DD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CCD3-4146-AFED-E5617BED15DD}"/>
                </c:ext>
              </c:extLst>
            </c:dLbl>
            <c:dLbl>
              <c:idx val="7"/>
              <c:layout>
                <c:manualLayout>
                  <c:x val="-6.0778249997211299E-2"/>
                  <c:y val="-6.43582652755422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CCD3-4146-AFED-E5617BED15D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Sheet1!$B$1:$I$1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12</c:v>
                </c:pt>
                <c:pt idx="5">
                  <c:v>16</c:v>
                </c:pt>
                <c:pt idx="6">
                  <c:v>20</c:v>
                </c:pt>
                <c:pt idx="7">
                  <c:v>24</c:v>
                </c:pt>
              </c:numCache>
            </c:numRef>
          </c:xVal>
          <c:yVal>
            <c:numRef>
              <c:f>Sheet1!$B$4:$I$4</c:f>
              <c:numCache>
                <c:formatCode>General</c:formatCode>
                <c:ptCount val="8"/>
                <c:pt idx="0">
                  <c:v>0</c:v>
                </c:pt>
                <c:pt idx="1">
                  <c:v>7.4</c:v>
                </c:pt>
                <c:pt idx="2">
                  <c:v>24.1</c:v>
                </c:pt>
                <c:pt idx="3">
                  <c:v>59.3</c:v>
                </c:pt>
                <c:pt idx="4">
                  <c:v>72.2</c:v>
                </c:pt>
                <c:pt idx="5">
                  <c:v>85.2</c:v>
                </c:pt>
                <c:pt idx="6">
                  <c:v>81.5</c:v>
                </c:pt>
                <c:pt idx="7">
                  <c:v>79.599999999999994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A-CCD3-4146-AFED-E5617BED15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278016"/>
        <c:axId val="78582912"/>
      </c:scatterChart>
      <c:valAx>
        <c:axId val="78278016"/>
        <c:scaling>
          <c:orientation val="minMax"/>
          <c:max val="24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rgbClr val="868686"/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582912"/>
        <c:crossesAt val="0"/>
        <c:crossBetween val="midCat"/>
        <c:majorUnit val="2"/>
        <c:minorUnit val="1"/>
      </c:valAx>
      <c:valAx>
        <c:axId val="78582912"/>
        <c:scaling>
          <c:orientation val="minMax"/>
          <c:max val="10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 w="12700">
            <a:solidFill>
              <a:srgbClr val="868686"/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278016"/>
        <c:crossesAt val="0"/>
        <c:crossBetween val="midCat"/>
        <c:majorUnit val="2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836916412642388"/>
          <c:y val="0.10278987725103214"/>
          <c:w val="0.79043217891648332"/>
          <c:h val="0.53849635214221436"/>
        </c:manualLayout>
      </c:layout>
      <c:lineChart>
        <c:grouping val="standard"/>
        <c:varyColors val="0"/>
        <c:ser>
          <c:idx val="0"/>
          <c:order val="0"/>
          <c:tx>
            <c:strRef>
              <c:f>'PASI 100'!$B$1</c:f>
              <c:strCache>
                <c:ptCount val="1"/>
                <c:pt idx="0">
                  <c:v>FAE (N=54) [NRI]</c:v>
                </c:pt>
              </c:strCache>
            </c:strRef>
          </c:tx>
          <c:spPr>
            <a:ln w="28575" cap="rnd">
              <a:solidFill>
                <a:srgbClr val="467F07"/>
              </a:solidFill>
              <a:miter lim="800000"/>
            </a:ln>
            <a:effectLst/>
          </c:spPr>
          <c:marker>
            <c:symbol val="triangle"/>
            <c:size val="9"/>
            <c:spPr>
              <a:solidFill>
                <a:srgbClr val="467F07"/>
              </a:solidFill>
              <a:ln w="25400">
                <a:solidFill>
                  <a:srgbClr val="467F07"/>
                </a:solidFill>
                <a:miter lim="800000"/>
              </a:ln>
              <a:effectLst/>
            </c:spPr>
          </c:marker>
          <c:dLbls>
            <c:dLbl>
              <c:idx val="12"/>
              <c:layout>
                <c:manualLayout>
                  <c:x val="-5.8239557643465034E-8"/>
                  <c:y val="-2.3176415012685768E-2"/>
                </c:manualLayout>
              </c:layout>
              <c:tx>
                <c:rich>
                  <a:bodyPr wrap="square" lIns="38100" tIns="19050" rIns="38100" bIns="19050" anchor="ctr">
                    <a:noAutofit/>
                  </a:bodyPr>
                  <a:lstStyle/>
                  <a:p>
                    <a:pPr>
                      <a:defRPr/>
                    </a:pPr>
                    <a:r>
                      <a:rPr lang="en-US" sz="1800" dirty="0"/>
                      <a:t>3</a:t>
                    </a:r>
                    <a:r>
                      <a:rPr lang="en-US" sz="1800" b="0" i="0" u="none" strike="noStrike" baseline="0" dirty="0">
                        <a:effectLst/>
                      </a:rPr>
                      <a:t>·</a:t>
                    </a:r>
                    <a:r>
                      <a:rPr lang="en-US" sz="1800" dirty="0"/>
                      <a:t>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7.7255558848882522E-2"/>
                      <c:h val="7.184688653932586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A5CC-4066-A8B1-F86EC8AD8C8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'PASI 100'!$A$2:$A$14</c:f>
              <c:numCache>
                <c:formatCode>General</c:formatCode>
                <c:ptCount val="13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</c:numCache>
            </c:numRef>
          </c:cat>
          <c:val>
            <c:numRef>
              <c:f>'PASI 100'!$B$2:$B$14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4">
                  <c:v>0</c:v>
                </c:pt>
                <c:pt idx="6">
                  <c:v>0</c:v>
                </c:pt>
                <c:pt idx="8">
                  <c:v>3.7</c:v>
                </c:pt>
                <c:pt idx="10">
                  <c:v>5.6</c:v>
                </c:pt>
                <c:pt idx="12">
                  <c:v>3.7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5CC-4066-A8B1-F86EC8AD8C80}"/>
            </c:ext>
          </c:extLst>
        </c:ser>
        <c:ser>
          <c:idx val="1"/>
          <c:order val="1"/>
          <c:tx>
            <c:strRef>
              <c:f>'PASI 100'!$C$1</c:f>
              <c:strCache>
                <c:ptCount val="1"/>
                <c:pt idx="0">
                  <c:v>MTX (N=54) [NRI]</c:v>
                </c:pt>
              </c:strCache>
            </c:strRef>
          </c:tx>
          <c:spPr>
            <a:ln w="28575" cap="flat">
              <a:solidFill>
                <a:srgbClr val="9966FF"/>
              </a:solidFill>
              <a:miter lim="800000"/>
            </a:ln>
            <a:effectLst/>
          </c:spPr>
          <c:marker>
            <c:symbol val="diamond"/>
            <c:size val="9"/>
            <c:spPr>
              <a:solidFill>
                <a:srgbClr val="9966FF"/>
              </a:solidFill>
              <a:ln w="28575">
                <a:solidFill>
                  <a:srgbClr val="9966FF"/>
                </a:solidFill>
                <a:miter lim="800000"/>
              </a:ln>
              <a:effectLst/>
            </c:spPr>
          </c:marker>
          <c:dPt>
            <c:idx val="4"/>
            <c:bubble3D val="0"/>
            <c:extLst>
              <c:ext xmlns:c16="http://schemas.microsoft.com/office/drawing/2014/chart" uri="{C3380CC4-5D6E-409C-BE32-E72D297353CC}">
                <c16:uniqueId val="{00000002-A5CC-4066-A8B1-F86EC8AD8C80}"/>
              </c:ext>
            </c:extLst>
          </c:dPt>
          <c:dLbls>
            <c:dLbl>
              <c:idx val="12"/>
              <c:layout>
                <c:manualLayout>
                  <c:x val="-2.3861513486173917E-4"/>
                  <c:y val="-6.7240802169875616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lang="en-US" dirty="0"/>
                      <a:t>13·0</a:t>
                    </a:r>
                  </a:p>
                </c:rich>
              </c:tx>
              <c:numFmt formatCode="#,##0.0" sourceLinked="0"/>
              <c:spPr/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5CC-4066-A8B1-F86EC8AD8C8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'PASI 100'!$A$2:$A$14</c:f>
              <c:numCache>
                <c:formatCode>General</c:formatCode>
                <c:ptCount val="13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</c:numCache>
            </c:numRef>
          </c:cat>
          <c:val>
            <c:numRef>
              <c:f>'PASI 100'!$C$2:$C$14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4">
                  <c:v>0</c:v>
                </c:pt>
                <c:pt idx="6">
                  <c:v>5.6</c:v>
                </c:pt>
                <c:pt idx="8">
                  <c:v>9.3000000000000007</c:v>
                </c:pt>
                <c:pt idx="10">
                  <c:v>7.4</c:v>
                </c:pt>
                <c:pt idx="12">
                  <c:v>13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A5CC-4066-A8B1-F86EC8AD8C80}"/>
            </c:ext>
          </c:extLst>
        </c:ser>
        <c:ser>
          <c:idx val="2"/>
          <c:order val="2"/>
          <c:tx>
            <c:strRef>
              <c:f>'PASI 100'!$D$1</c:f>
              <c:strCache>
                <c:ptCount val="1"/>
                <c:pt idx="0">
                  <c:v>IXE Q2W/IXE Q4W (N=54) [NRI]</c:v>
                </c:pt>
              </c:strCache>
            </c:strRef>
          </c:tx>
          <c:spPr>
            <a:ln w="28575" cap="flat">
              <a:solidFill>
                <a:srgbClr val="263F6A"/>
              </a:solidFill>
              <a:miter lim="800000"/>
            </a:ln>
            <a:effectLst/>
          </c:spPr>
          <c:marker>
            <c:symbol val="circle"/>
            <c:size val="9"/>
            <c:spPr>
              <a:solidFill>
                <a:srgbClr val="263F6A"/>
              </a:solidFill>
              <a:ln w="28575">
                <a:solidFill>
                  <a:srgbClr val="263F6A"/>
                </a:solidFill>
                <a:miter lim="800000"/>
              </a:ln>
              <a:effectLst/>
            </c:spPr>
          </c:marker>
          <c:dPt>
            <c:idx val="12"/>
            <c:bubble3D val="0"/>
            <c:extLst>
              <c:ext xmlns:c16="http://schemas.microsoft.com/office/drawing/2014/chart" uri="{C3380CC4-5D6E-409C-BE32-E72D297353CC}">
                <c16:uniqueId val="{00000005-A5CC-4066-A8B1-F86EC8AD8C80}"/>
              </c:ext>
            </c:extLst>
          </c:dPt>
          <c:dLbls>
            <c:dLbl>
              <c:idx val="12"/>
              <c:layout>
                <c:manualLayout>
                  <c:x val="-8.4976899879536749E-8"/>
                  <c:y val="-7.214799744303399E-2"/>
                </c:manualLayout>
              </c:layout>
              <c:tx>
                <c:rich>
                  <a:bodyPr/>
                  <a:lstStyle/>
                  <a:p>
                    <a:r>
                      <a:rPr lang="en-US" sz="1800" dirty="0"/>
                      <a:t>40</a:t>
                    </a:r>
                    <a:r>
                      <a:rPr lang="en-US" sz="1800" b="0" i="0" u="none" strike="noStrike" baseline="0" dirty="0">
                        <a:effectLst/>
                      </a:rPr>
                      <a:t>·</a:t>
                    </a:r>
                    <a:r>
                      <a:rPr lang="en-US" sz="1800" dirty="0"/>
                      <a:t>7</a:t>
                    </a:r>
                  </a:p>
                </c:rich>
              </c:tx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0636570013008524"/>
                      <c:h val="7.8468719400093229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5-A5CC-4066-A8B1-F86EC8AD8C80}"/>
                </c:ext>
              </c:extLst>
            </c:dLbl>
            <c:spPr>
              <a:noFill/>
              <a:ln>
                <a:noFill/>
              </a:ln>
              <a:effectLst/>
            </c:spPr>
            <c:dLblPos val="b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'PASI 100'!$A$2:$A$14</c:f>
              <c:numCache>
                <c:formatCode>General</c:formatCode>
                <c:ptCount val="13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10</c:v>
                </c:pt>
                <c:pt idx="6">
                  <c:v>12</c:v>
                </c:pt>
                <c:pt idx="7">
                  <c:v>14</c:v>
                </c:pt>
                <c:pt idx="8">
                  <c:v>16</c:v>
                </c:pt>
                <c:pt idx="9">
                  <c:v>18</c:v>
                </c:pt>
                <c:pt idx="10">
                  <c:v>20</c:v>
                </c:pt>
                <c:pt idx="11">
                  <c:v>22</c:v>
                </c:pt>
                <c:pt idx="12">
                  <c:v>24</c:v>
                </c:pt>
              </c:numCache>
            </c:numRef>
          </c:cat>
          <c:val>
            <c:numRef>
              <c:f>'PASI 100'!$D$2:$D$14</c:f>
              <c:numCache>
                <c:formatCode>General</c:formatCode>
                <c:ptCount val="13"/>
                <c:pt idx="0">
                  <c:v>0</c:v>
                </c:pt>
                <c:pt idx="1">
                  <c:v>0</c:v>
                </c:pt>
                <c:pt idx="2">
                  <c:v>1.9</c:v>
                </c:pt>
                <c:pt idx="4">
                  <c:v>18.5</c:v>
                </c:pt>
                <c:pt idx="6">
                  <c:v>35.200000000000003</c:v>
                </c:pt>
                <c:pt idx="8">
                  <c:v>35.200000000000003</c:v>
                </c:pt>
                <c:pt idx="10">
                  <c:v>38.9</c:v>
                </c:pt>
                <c:pt idx="12">
                  <c:v>40.700000000000003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A5CC-4066-A8B1-F86EC8AD8C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5025792"/>
        <c:axId val="245036160"/>
      </c:lineChart>
      <c:catAx>
        <c:axId val="245025792"/>
        <c:scaling>
          <c:orientation val="minMax"/>
        </c:scaling>
        <c:delete val="0"/>
        <c:axPos val="b"/>
        <c:title>
          <c:tx>
            <c:rich>
              <a:bodyPr rot="0" vert="horz"/>
              <a:lstStyle/>
              <a:p>
                <a:pPr>
                  <a:defRPr/>
                </a:pPr>
                <a:r>
                  <a:rPr lang="en-GB" dirty="0"/>
                  <a:t>Weeks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2700" cap="flat" cmpd="sng" algn="ctr">
            <a:solidFill>
              <a:srgbClr val="868686"/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45036160"/>
        <c:crosses val="autoZero"/>
        <c:auto val="1"/>
        <c:lblAlgn val="ctr"/>
        <c:lblOffset val="100"/>
        <c:tickMarkSkip val="1"/>
        <c:noMultiLvlLbl val="0"/>
      </c:catAx>
      <c:valAx>
        <c:axId val="245036160"/>
        <c:scaling>
          <c:orientation val="minMax"/>
          <c:max val="10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rgbClr val="868686"/>
            </a:solidFill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245025792"/>
        <c:crosses val="autoZero"/>
        <c:crossBetween val="midCat"/>
        <c:majorUnit val="20"/>
      </c:valAx>
      <c:spPr>
        <a:noFill/>
        <a:ln w="25400">
          <a:noFill/>
        </a:ln>
        <a:effectLst/>
      </c:spPr>
    </c:plotArea>
    <c:plotVisOnly val="1"/>
    <c:dispBlanksAs val="span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0696717738485524E-2"/>
          <c:y val="0.33327397497199213"/>
          <c:w val="0.50885073963925098"/>
          <c:h val="0.5741156341206272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FAE (N=54)</c:v>
                </c:pt>
              </c:strCache>
            </c:strRef>
          </c:tx>
          <c:spPr>
            <a:ln w="28575" cap="rnd">
              <a:solidFill>
                <a:srgbClr val="467F07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rgbClr val="467F07"/>
              </a:solidFill>
              <a:ln w="9525">
                <a:solidFill>
                  <a:srgbClr val="467F07"/>
                </a:solidFill>
                <a:round/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92A-4A82-BABB-01D4440AB449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92A-4A82-BABB-01D4440AB449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E92A-4A82-BABB-01D4440AB44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92A-4A82-BABB-01D4440AB449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E92A-4A82-BABB-01D4440AB449}"/>
                </c:ext>
              </c:extLst>
            </c:dLbl>
            <c:dLbl>
              <c:idx val="5"/>
              <c:layout>
                <c:manualLayout>
                  <c:x val="-9.3640453584252284E-3"/>
                  <c:y val="-2.3051819626857019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92A-4A82-BABB-01D4440AB449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E92A-4A82-BABB-01D4440AB449}"/>
                </c:ext>
              </c:extLst>
            </c:dLbl>
            <c:dLbl>
              <c:idx val="7"/>
              <c:layout>
                <c:manualLayout>
                  <c:x val="-3.1548170578721466E-3"/>
                  <c:y val="-4.2379866426669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92A-4A82-BABB-01D4440AB4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Sheet1!$B$1:$G$1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8</c:v>
                </c:pt>
                <c:pt idx="3">
                  <c:v>12</c:v>
                </c:pt>
                <c:pt idx="4">
                  <c:v>16</c:v>
                </c:pt>
                <c:pt idx="5">
                  <c:v>24</c:v>
                </c:pt>
              </c:numCache>
            </c:numRef>
          </c:xVal>
          <c:yVal>
            <c:numRef>
              <c:f>Sheet1!$B$2:$G$2</c:f>
              <c:numCache>
                <c:formatCode>0.0</c:formatCode>
                <c:ptCount val="6"/>
                <c:pt idx="0" formatCode="General">
                  <c:v>0</c:v>
                </c:pt>
                <c:pt idx="1">
                  <c:v>3.7</c:v>
                </c:pt>
                <c:pt idx="2">
                  <c:v>1.9</c:v>
                </c:pt>
                <c:pt idx="3">
                  <c:v>3.7</c:v>
                </c:pt>
                <c:pt idx="4">
                  <c:v>14.8</c:v>
                </c:pt>
                <c:pt idx="5">
                  <c:v>14.8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E92A-4A82-BABB-01D4440AB449}"/>
            </c:ext>
          </c:extLst>
        </c:ser>
        <c:ser>
          <c:idx val="3"/>
          <c:order val="1"/>
          <c:tx>
            <c:strRef>
              <c:f>Sheet1!$A$3</c:f>
              <c:strCache>
                <c:ptCount val="1"/>
                <c:pt idx="0">
                  <c:v>MTX (N=54)</c:v>
                </c:pt>
              </c:strCache>
            </c:strRef>
          </c:tx>
          <c:spPr>
            <a:ln w="28575" cap="rnd">
              <a:solidFill>
                <a:srgbClr val="9966FF"/>
              </a:solidFill>
              <a:round/>
            </a:ln>
            <a:effectLst/>
          </c:spPr>
          <c:marker>
            <c:symbol val="diamond"/>
            <c:size val="9"/>
            <c:spPr>
              <a:solidFill>
                <a:srgbClr val="9966FF"/>
              </a:solidFill>
              <a:ln w="9525">
                <a:solidFill>
                  <a:srgbClr val="9966FF"/>
                </a:solidFill>
                <a:round/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E92A-4A82-BABB-01D4440AB449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E92A-4A82-BABB-01D4440AB449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E92A-4A82-BABB-01D4440AB44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E92A-4A82-BABB-01D4440AB449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E92A-4A82-BABB-01D4440AB449}"/>
                </c:ext>
              </c:extLst>
            </c:dLbl>
            <c:dLbl>
              <c:idx val="5"/>
              <c:layout>
                <c:manualLayout>
                  <c:x val="-9.3898617337115234E-4"/>
                  <c:y val="-4.557831775584540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E92A-4A82-BABB-01D4440AB449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E92A-4A82-BABB-01D4440AB449}"/>
                </c:ext>
              </c:extLst>
            </c:dLbl>
            <c:dLbl>
              <c:idx val="7"/>
              <c:layout>
                <c:manualLayout>
                  <c:x val="-9.4644511736166701E-3"/>
                  <c:y val="-5.085583971200378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E92A-4A82-BABB-01D4440AB4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Sheet1!$B$1:$G$1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8</c:v>
                </c:pt>
                <c:pt idx="3">
                  <c:v>12</c:v>
                </c:pt>
                <c:pt idx="4">
                  <c:v>16</c:v>
                </c:pt>
                <c:pt idx="5">
                  <c:v>24</c:v>
                </c:pt>
              </c:numCache>
            </c:numRef>
          </c:xVal>
          <c:yVal>
            <c:numRef>
              <c:f>Sheet1!$B$3:$G$3</c:f>
              <c:numCache>
                <c:formatCode>0.0</c:formatCode>
                <c:ptCount val="6"/>
                <c:pt idx="0" formatCode="General">
                  <c:v>0</c:v>
                </c:pt>
                <c:pt idx="1">
                  <c:v>0</c:v>
                </c:pt>
                <c:pt idx="2">
                  <c:v>7.4</c:v>
                </c:pt>
                <c:pt idx="3">
                  <c:v>27.8</c:v>
                </c:pt>
                <c:pt idx="4">
                  <c:v>31.5</c:v>
                </c:pt>
                <c:pt idx="5">
                  <c:v>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1-E92A-4A82-BABB-01D4440AB449}"/>
            </c:ext>
          </c:extLst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IXE (N=54)</c:v>
                </c:pt>
              </c:strCache>
            </c:strRef>
          </c:tx>
          <c:spPr>
            <a:ln w="28575" cap="rnd">
              <a:solidFill>
                <a:srgbClr val="263F6A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rgbClr val="263F6A"/>
              </a:solidFill>
              <a:ln w="9525">
                <a:solidFill>
                  <a:srgbClr val="263F6A"/>
                </a:solidFill>
                <a:round/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E92A-4A82-BABB-01D4440AB449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E92A-4A82-BABB-01D4440AB449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E92A-4A82-BABB-01D4440AB44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E92A-4A82-BABB-01D4440AB449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E92A-4A82-BABB-01D4440AB449}"/>
                </c:ext>
              </c:extLst>
            </c:dLbl>
            <c:dLbl>
              <c:idx val="5"/>
              <c:layout>
                <c:manualLayout>
                  <c:x val="-1.246620048510456E-3"/>
                  <c:y val="-1.127371097568006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63.0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E92A-4A82-BABB-01D4440AB449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E92A-4A82-BABB-01D4440AB449}"/>
                </c:ext>
              </c:extLst>
            </c:dLbl>
            <c:dLbl>
              <c:idx val="7"/>
              <c:layout>
                <c:manualLayout>
                  <c:x val="-2.5238536462978214E-2"/>
                  <c:y val="-6.356979964000472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E92A-4A82-BABB-01D4440AB4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Sheet1!$B$1:$G$1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8</c:v>
                </c:pt>
                <c:pt idx="3">
                  <c:v>12</c:v>
                </c:pt>
                <c:pt idx="4">
                  <c:v>16</c:v>
                </c:pt>
                <c:pt idx="5">
                  <c:v>24</c:v>
                </c:pt>
              </c:numCache>
            </c:numRef>
          </c:xVal>
          <c:yVal>
            <c:numRef>
              <c:f>Sheet1!$B$4:$G$4</c:f>
              <c:numCache>
                <c:formatCode>General</c:formatCode>
                <c:ptCount val="6"/>
                <c:pt idx="0">
                  <c:v>0</c:v>
                </c:pt>
                <c:pt idx="1">
                  <c:v>13</c:v>
                </c:pt>
                <c:pt idx="2">
                  <c:v>31.5</c:v>
                </c:pt>
                <c:pt idx="3">
                  <c:v>53.7</c:v>
                </c:pt>
                <c:pt idx="4">
                  <c:v>53.7</c:v>
                </c:pt>
                <c:pt idx="5">
                  <c:v>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A-E92A-4A82-BABB-01D4440AB4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2886016"/>
        <c:axId val="82900096"/>
      </c:scatterChart>
      <c:valAx>
        <c:axId val="82886016"/>
        <c:scaling>
          <c:orientation val="minMax"/>
          <c:max val="24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rgbClr val="868686"/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900096"/>
        <c:crossesAt val="0"/>
        <c:crossBetween val="midCat"/>
        <c:majorUnit val="2"/>
        <c:minorUnit val="1"/>
      </c:valAx>
      <c:valAx>
        <c:axId val="82900096"/>
        <c:scaling>
          <c:orientation val="minMax"/>
          <c:max val="10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 w="12700">
            <a:solidFill>
              <a:srgbClr val="868686"/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2886016"/>
        <c:crossesAt val="0"/>
        <c:crossBetween val="midCat"/>
        <c:majorUnit val="2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030354636322816"/>
          <c:y val="0.14252351501095217"/>
          <c:w val="0.49935775185672909"/>
          <c:h val="0.7196595821725781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FAE (N=53)</c:v>
                </c:pt>
              </c:strCache>
            </c:strRef>
          </c:tx>
          <c:spPr>
            <a:ln w="28575" cap="rnd">
              <a:solidFill>
                <a:srgbClr val="467F07"/>
              </a:solidFill>
              <a:round/>
            </a:ln>
            <a:effectLst/>
          </c:spPr>
          <c:marker>
            <c:symbol val="triangle"/>
            <c:size val="8"/>
            <c:spPr>
              <a:solidFill>
                <a:srgbClr val="467F07"/>
              </a:solidFill>
              <a:ln w="9525">
                <a:solidFill>
                  <a:srgbClr val="467F07"/>
                </a:solidFill>
                <a:round/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D54A-CF4A-9345-59C49ED1B665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D54A-CF4A-9345-59C49ED1B665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D54A-CF4A-9345-59C49ED1B665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D54A-CF4A-9345-59C49ED1B665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D54A-CF4A-9345-59C49ED1B665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D54A-CF4A-9345-59C49ED1B665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D54A-CF4A-9345-59C49ED1B665}"/>
                </c:ext>
              </c:extLst>
            </c:dLbl>
            <c:dLbl>
              <c:idx val="7"/>
              <c:layout>
                <c:manualLayout>
                  <c:x val="6.4621488757145079E-3"/>
                  <c:y val="-4.237986642666989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D54A-CF4A-9345-59C49ED1B6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Sheet1!$B$1:$I$1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12</c:v>
                </c:pt>
                <c:pt idx="5">
                  <c:v>16</c:v>
                </c:pt>
                <c:pt idx="6">
                  <c:v>20</c:v>
                </c:pt>
                <c:pt idx="7">
                  <c:v>24</c:v>
                </c:pt>
              </c:numCache>
            </c:numRef>
          </c:xVal>
          <c:yVal>
            <c:numRef>
              <c:f>Sheet1!$B$2:$I$2</c:f>
              <c:numCache>
                <c:formatCode>0.0</c:formatCode>
                <c:ptCount val="8"/>
                <c:pt idx="0" formatCode="General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3.8</c:v>
                </c:pt>
                <c:pt idx="5">
                  <c:v>9.4</c:v>
                </c:pt>
                <c:pt idx="6">
                  <c:v>9.4</c:v>
                </c:pt>
                <c:pt idx="7">
                  <c:v>13.2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8-D54A-CF4A-9345-59C49ED1B665}"/>
            </c:ext>
          </c:extLst>
        </c:ser>
        <c:ser>
          <c:idx val="3"/>
          <c:order val="1"/>
          <c:tx>
            <c:strRef>
              <c:f>Sheet1!$A$3</c:f>
              <c:strCache>
                <c:ptCount val="1"/>
                <c:pt idx="0">
                  <c:v>MTX (N=52)</c:v>
                </c:pt>
              </c:strCache>
            </c:strRef>
          </c:tx>
          <c:spPr>
            <a:ln w="28575" cap="rnd">
              <a:solidFill>
                <a:srgbClr val="9966FF"/>
              </a:solidFill>
              <a:round/>
            </a:ln>
            <a:effectLst/>
          </c:spPr>
          <c:marker>
            <c:symbol val="diamond"/>
            <c:size val="9"/>
            <c:spPr>
              <a:solidFill>
                <a:srgbClr val="9966FF"/>
              </a:solidFill>
              <a:ln w="9525">
                <a:solidFill>
                  <a:srgbClr val="9966FF"/>
                </a:solidFill>
                <a:round/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D54A-CF4A-9345-59C49ED1B665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D54A-CF4A-9345-59C49ED1B665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D54A-CF4A-9345-59C49ED1B665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D54A-CF4A-9345-59C49ED1B665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D54A-CF4A-9345-59C49ED1B665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D54A-CF4A-9345-59C49ED1B665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D54A-CF4A-9345-59C49ED1B665}"/>
                </c:ext>
              </c:extLst>
            </c:dLbl>
            <c:dLbl>
              <c:idx val="7"/>
              <c:layout>
                <c:manualLayout>
                  <c:x val="3.9650339183934912E-3"/>
                  <c:y val="-2.542791985600189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D54A-CF4A-9345-59C49ED1B6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Sheet1!$B$1:$I$1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12</c:v>
                </c:pt>
                <c:pt idx="5">
                  <c:v>16</c:v>
                </c:pt>
                <c:pt idx="6">
                  <c:v>20</c:v>
                </c:pt>
                <c:pt idx="7">
                  <c:v>24</c:v>
                </c:pt>
              </c:numCache>
            </c:numRef>
          </c:xVal>
          <c:yVal>
            <c:numRef>
              <c:f>Sheet1!$B$3:$I$3</c:f>
              <c:numCache>
                <c:formatCode>0.0</c:formatCode>
                <c:ptCount val="8"/>
                <c:pt idx="0" formatCode="General">
                  <c:v>0</c:v>
                </c:pt>
                <c:pt idx="1">
                  <c:v>0</c:v>
                </c:pt>
                <c:pt idx="2">
                  <c:v>3.8</c:v>
                </c:pt>
                <c:pt idx="3">
                  <c:v>17.3</c:v>
                </c:pt>
                <c:pt idx="4">
                  <c:v>30.8</c:v>
                </c:pt>
                <c:pt idx="5">
                  <c:v>46.2</c:v>
                </c:pt>
                <c:pt idx="6">
                  <c:v>55.8</c:v>
                </c:pt>
                <c:pt idx="7">
                  <c:v>51.9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1-D54A-CF4A-9345-59C49ED1B665}"/>
            </c:ext>
          </c:extLst>
        </c:ser>
        <c:ser>
          <c:idx val="1"/>
          <c:order val="2"/>
          <c:tx>
            <c:strRef>
              <c:f>Sheet1!$A$4</c:f>
              <c:strCache>
                <c:ptCount val="1"/>
                <c:pt idx="0">
                  <c:v>IXE (N=52)</c:v>
                </c:pt>
              </c:strCache>
            </c:strRef>
          </c:tx>
          <c:spPr>
            <a:ln w="28575" cap="rnd">
              <a:solidFill>
                <a:srgbClr val="263F6A"/>
              </a:solidFill>
              <a:round/>
            </a:ln>
            <a:effectLst/>
          </c:spPr>
          <c:marker>
            <c:symbol val="circle"/>
            <c:size val="9"/>
            <c:spPr>
              <a:solidFill>
                <a:srgbClr val="263F6A"/>
              </a:solidFill>
              <a:ln w="9525">
                <a:solidFill>
                  <a:srgbClr val="263F6A"/>
                </a:solidFill>
                <a:round/>
              </a:ln>
              <a:effectLst/>
            </c:spPr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D54A-CF4A-9345-59C49ED1B665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D54A-CF4A-9345-59C49ED1B665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D54A-CF4A-9345-59C49ED1B665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D54A-CF4A-9345-59C49ED1B665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D54A-CF4A-9345-59C49ED1B665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D54A-CF4A-9345-59C49ED1B665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D54A-CF4A-9345-59C49ED1B665}"/>
                </c:ext>
              </c:extLst>
            </c:dLbl>
            <c:dLbl>
              <c:idx val="7"/>
              <c:layout>
                <c:manualLayout>
                  <c:x val="3.5265421037088697E-3"/>
                  <c:y val="-8.47597328533394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D54A-CF4A-9345-59C49ED1B66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xVal>
            <c:numRef>
              <c:f>Sheet1!$B$1:$I$1</c:f>
              <c:numCache>
                <c:formatCode>General</c:formatCode>
                <c:ptCount val="8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12</c:v>
                </c:pt>
                <c:pt idx="5">
                  <c:v>16</c:v>
                </c:pt>
                <c:pt idx="6">
                  <c:v>20</c:v>
                </c:pt>
                <c:pt idx="7">
                  <c:v>24</c:v>
                </c:pt>
              </c:numCache>
            </c:numRef>
          </c:xVal>
          <c:yVal>
            <c:numRef>
              <c:f>Sheet1!$B$4:$I$4</c:f>
              <c:numCache>
                <c:formatCode>General</c:formatCode>
                <c:ptCount val="8"/>
                <c:pt idx="0">
                  <c:v>0</c:v>
                </c:pt>
                <c:pt idx="1">
                  <c:v>11.5</c:v>
                </c:pt>
                <c:pt idx="2">
                  <c:v>42.3</c:v>
                </c:pt>
                <c:pt idx="3">
                  <c:v>76.900000000000006</c:v>
                </c:pt>
                <c:pt idx="4">
                  <c:v>75</c:v>
                </c:pt>
                <c:pt idx="5">
                  <c:v>84.6</c:v>
                </c:pt>
                <c:pt idx="6">
                  <c:v>78.8</c:v>
                </c:pt>
                <c:pt idx="7">
                  <c:v>86.5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1A-D54A-CF4A-9345-59C49ED1B6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155584"/>
        <c:axId val="83202432"/>
      </c:scatterChart>
      <c:valAx>
        <c:axId val="83155584"/>
        <c:scaling>
          <c:orientation val="minMax"/>
          <c:max val="24"/>
          <c:min val="0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2700">
            <a:solidFill>
              <a:srgbClr val="868686"/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202432"/>
        <c:crossesAt val="0"/>
        <c:crossBetween val="midCat"/>
        <c:majorUnit val="2"/>
        <c:minorUnit val="1"/>
      </c:valAx>
      <c:valAx>
        <c:axId val="83202432"/>
        <c:scaling>
          <c:orientation val="minMax"/>
          <c:max val="100"/>
          <c:min val="0"/>
        </c:scaling>
        <c:delete val="0"/>
        <c:axPos val="l"/>
        <c:numFmt formatCode="0" sourceLinked="0"/>
        <c:majorTickMark val="out"/>
        <c:minorTickMark val="none"/>
        <c:tickLblPos val="nextTo"/>
        <c:spPr>
          <a:noFill/>
          <a:ln w="12700">
            <a:solidFill>
              <a:srgbClr val="868686"/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55584"/>
        <c:crossesAt val="0"/>
        <c:crossBetween val="midCat"/>
        <c:majorUnit val="2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67C35-6F5A-4399-A2F6-E1219D88DC3F}" type="datetimeFigureOut">
              <a:rPr lang="en-GB" smtClean="0"/>
              <a:t>10/03/2020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B00D0-DE12-470F-877A-31F5E9C99164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B00D0-DE12-470F-877A-31F5E9C9916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692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B00D0-DE12-470F-877A-31F5E9C9916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252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B00D0-DE12-470F-877A-31F5E9C9916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7345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B00D0-DE12-470F-877A-31F5E9C9916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7765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B00D0-DE12-470F-877A-31F5E9C9916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2802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DB00D0-DE12-470F-877A-31F5E9C9916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28066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440" y="1916833"/>
            <a:ext cx="10770009" cy="533921"/>
          </a:xfrm>
        </p:spPr>
        <p:txBody>
          <a:bodyPr>
            <a:normAutofit/>
          </a:bodyPr>
          <a:lstStyle>
            <a:lvl1pPr>
              <a:lnSpc>
                <a:spcPts val="2500"/>
              </a:lnSpc>
              <a:defRPr sz="3600" b="0">
                <a:solidFill>
                  <a:srgbClr val="6D6E7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41440" y="3033486"/>
            <a:ext cx="10767484" cy="566057"/>
          </a:xfrm>
        </p:spPr>
        <p:txBody>
          <a:bodyPr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>
                <a:solidFill>
                  <a:srgbClr val="6D6E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7" y="692696"/>
            <a:ext cx="10767484" cy="504280"/>
          </a:xfrm>
        </p:spPr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484784"/>
            <a:ext cx="8832980" cy="4031779"/>
          </a:xfrm>
        </p:spPr>
        <p:txBody>
          <a:bodyPr/>
          <a:lstStyle>
            <a:lvl1pPr>
              <a:spcBef>
                <a:spcPts val="1000"/>
              </a:spcBef>
              <a:spcAft>
                <a:spcPts val="0"/>
              </a:spcAft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313"/>
            <a:ext cx="10767747" cy="517330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719667" y="2492897"/>
            <a:ext cx="10767484" cy="3096344"/>
          </a:xfrm>
        </p:spPr>
        <p:txBody>
          <a:bodyPr rtlCol="0">
            <a:normAutofit/>
          </a:bodyPr>
          <a:lstStyle>
            <a:lvl1pPr>
              <a:buNone/>
              <a:defRPr sz="11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2132857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255487"/>
            <a:ext cx="10767747" cy="517330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1988841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784"/>
            <a:ext cx="10767747" cy="288033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5519937" y="2348880"/>
            <a:ext cx="5967215" cy="3528392"/>
          </a:xfrm>
        </p:spPr>
        <p:txBody>
          <a:bodyPr rtlCol="0">
            <a:normAutofit/>
          </a:bodyPr>
          <a:lstStyle>
            <a:lvl1pPr>
              <a:buNone/>
              <a:defRPr sz="11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1988841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19667" y="2348874"/>
            <a:ext cx="5088467" cy="3240367"/>
          </a:xfrm>
        </p:spPr>
        <p:txBody>
          <a:bodyPr/>
          <a:lstStyle>
            <a:lvl1pPr>
              <a:lnSpc>
                <a:spcPts val="1900"/>
              </a:lnSpc>
              <a:spcBef>
                <a:spcPts val="800"/>
              </a:spcBef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9667" y="1484313"/>
            <a:ext cx="5274733" cy="4268334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4" hasCustomPrompt="1"/>
          </p:nvPr>
        </p:nvSpPr>
        <p:spPr>
          <a:xfrm>
            <a:off x="6480043" y="1484314"/>
            <a:ext cx="5007108" cy="4268333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9667" y="1484312"/>
            <a:ext cx="10767484" cy="4032251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/>
              <a:t>Click icon to add chart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19667" y="1484312"/>
            <a:ext cx="10767484" cy="4032251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/>
              <a:t>Click icon to add picture</a:t>
            </a:r>
            <a:endParaRPr lang="en-GB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19667" y="703264"/>
            <a:ext cx="10767484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/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5000" y="1557338"/>
            <a:ext cx="1075266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  <a:endParaRPr lang="en-GB" altLang="en-US" dirty="0"/>
          </a:p>
        </p:txBody>
      </p:sp>
      <p:pic>
        <p:nvPicPr>
          <p:cNvPr id="1028" name="Picture 7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585" y="6131382"/>
            <a:ext cx="3424767" cy="54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8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6518" y="6129795"/>
            <a:ext cx="795150" cy="54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98A0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1pPr>
      <a:lvl2pPr marL="449580" indent="-2317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2pPr>
      <a:lvl3pPr marL="624205" indent="-1746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4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g"/><Relationship Id="rId9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ol-prod-cdn.literatumonline.com/pb-assets/assets/13652133/BJD_call_for_correspondence-1509988728000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cs typeface="Arial" panose="020B0604020202020204" pitchFamily="34" charset="0"/>
              </a:rPr>
              <a:t>A 24-week multicentre, randomised, open-label, parallel-group study comparing the efficacy and safety of </a:t>
            </a:r>
            <a:r>
              <a:rPr lang="en-GB" dirty="0" err="1">
                <a:cs typeface="Arial" panose="020B0604020202020204" pitchFamily="34" charset="0"/>
              </a:rPr>
              <a:t>ixekizumab</a:t>
            </a:r>
            <a:r>
              <a:rPr lang="en-GB" dirty="0">
                <a:cs typeface="Arial" panose="020B0604020202020204" pitchFamily="34" charset="0"/>
              </a:rPr>
              <a:t> vs. </a:t>
            </a:r>
            <a:r>
              <a:rPr lang="en-GB" dirty="0" err="1">
                <a:cs typeface="Arial" panose="020B0604020202020204" pitchFamily="34" charset="0"/>
              </a:rPr>
              <a:t>fumaric</a:t>
            </a:r>
            <a:r>
              <a:rPr lang="en-GB" dirty="0">
                <a:cs typeface="Arial" panose="020B0604020202020204" pitchFamily="34" charset="0"/>
              </a:rPr>
              <a:t> acid esters and methotrexate in patients with moderate-to-severe plaque psoriasis naïve to systemic treatment</a:t>
            </a:r>
            <a:br>
              <a:rPr lang="en-IE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2258" y="2675677"/>
            <a:ext cx="10767484" cy="566057"/>
          </a:xfrm>
        </p:spPr>
        <p:txBody>
          <a:bodyPr/>
          <a:lstStyle/>
          <a:p>
            <a:pPr marL="0" lvl="1" algn="l">
              <a:spcBef>
                <a:spcPts val="0"/>
              </a:spcBef>
            </a:pPr>
            <a:r>
              <a:rPr lang="de-DE" sz="1800" dirty="0">
                <a:cs typeface="Arial" panose="020B0604020202020204" pitchFamily="34" charset="0"/>
              </a:rPr>
              <a:t>K. Reich,</a:t>
            </a:r>
            <a:r>
              <a:rPr lang="de-DE" sz="1800" baseline="30000" dirty="0">
                <a:cs typeface="Arial" panose="020B0604020202020204" pitchFamily="34" charset="0"/>
              </a:rPr>
              <a:t>1</a:t>
            </a:r>
            <a:r>
              <a:rPr lang="de-DE" sz="1800" dirty="0">
                <a:cs typeface="Arial" panose="020B0604020202020204" pitchFamily="34" charset="0"/>
              </a:rPr>
              <a:t> M. Augustin,</a:t>
            </a:r>
            <a:r>
              <a:rPr lang="de-DE" sz="1800" baseline="30000" dirty="0">
                <a:cs typeface="Arial" panose="020B0604020202020204" pitchFamily="34" charset="0"/>
              </a:rPr>
              <a:t>2</a:t>
            </a:r>
            <a:r>
              <a:rPr lang="de-DE" sz="1800" dirty="0">
                <a:cs typeface="Arial" panose="020B0604020202020204" pitchFamily="34" charset="0"/>
              </a:rPr>
              <a:t> D. Thaçi,</a:t>
            </a:r>
            <a:r>
              <a:rPr lang="de-DE" sz="1800" baseline="30000" dirty="0">
                <a:cs typeface="Arial" panose="020B0604020202020204" pitchFamily="34" charset="0"/>
              </a:rPr>
              <a:t>3</a:t>
            </a:r>
            <a:r>
              <a:rPr lang="de-DE" sz="1800" dirty="0">
                <a:cs typeface="Arial" panose="020B0604020202020204" pitchFamily="34" charset="0"/>
              </a:rPr>
              <a:t> A. Pinter,</a:t>
            </a:r>
            <a:r>
              <a:rPr lang="de-DE" sz="1800" baseline="30000" dirty="0">
                <a:cs typeface="Arial" panose="020B0604020202020204" pitchFamily="34" charset="0"/>
              </a:rPr>
              <a:t>4</a:t>
            </a:r>
            <a:r>
              <a:rPr lang="de-DE" sz="1800" dirty="0">
                <a:cs typeface="Arial" panose="020B0604020202020204" pitchFamily="34" charset="0"/>
              </a:rPr>
              <a:t> A. Leutz,</a:t>
            </a:r>
            <a:r>
              <a:rPr lang="de-DE" sz="1800" baseline="30000" dirty="0">
                <a:cs typeface="Arial" panose="020B0604020202020204" pitchFamily="34" charset="0"/>
              </a:rPr>
              <a:t>5</a:t>
            </a:r>
            <a:r>
              <a:rPr lang="de-DE" sz="1800" dirty="0">
                <a:cs typeface="Arial" panose="020B0604020202020204" pitchFamily="34" charset="0"/>
              </a:rPr>
              <a:t> C. Henneges,</a:t>
            </a:r>
            <a:r>
              <a:rPr lang="de-DE" sz="1800" baseline="30000" dirty="0">
                <a:cs typeface="Arial" panose="020B0604020202020204" pitchFamily="34" charset="0"/>
              </a:rPr>
              <a:t>5</a:t>
            </a:r>
            <a:r>
              <a:rPr lang="de-DE" sz="1800" dirty="0">
                <a:cs typeface="Arial" panose="020B0604020202020204" pitchFamily="34" charset="0"/>
              </a:rPr>
              <a:t> E. Schneider,</a:t>
            </a:r>
            <a:r>
              <a:rPr lang="de-DE" sz="1800" baseline="30000" dirty="0">
                <a:cs typeface="Arial" panose="020B0604020202020204" pitchFamily="34" charset="0"/>
              </a:rPr>
              <a:t>5</a:t>
            </a:r>
            <a:r>
              <a:rPr lang="de-DE" sz="1800" dirty="0">
                <a:cs typeface="Arial" panose="020B0604020202020204" pitchFamily="34" charset="0"/>
              </a:rPr>
              <a:t> A. Schacht,</a:t>
            </a:r>
            <a:r>
              <a:rPr lang="de-DE" sz="1800" baseline="30000" dirty="0">
                <a:cs typeface="Arial" panose="020B0604020202020204" pitchFamily="34" charset="0"/>
              </a:rPr>
              <a:t>5</a:t>
            </a:r>
            <a:r>
              <a:rPr lang="de-DE" sz="1800" dirty="0">
                <a:cs typeface="Arial" panose="020B0604020202020204" pitchFamily="34" charset="0"/>
              </a:rPr>
              <a:t> M. Dossenbach,</a:t>
            </a:r>
            <a:r>
              <a:rPr lang="de-DE" sz="1800" baseline="30000" dirty="0">
                <a:cs typeface="Arial" panose="020B0604020202020204" pitchFamily="34" charset="0"/>
              </a:rPr>
              <a:t>5</a:t>
            </a:r>
            <a:r>
              <a:rPr lang="de-DE" sz="1800" dirty="0">
                <a:cs typeface="Arial" panose="020B0604020202020204" pitchFamily="34" charset="0"/>
              </a:rPr>
              <a:t> U. Mrowietz</a:t>
            </a:r>
            <a:r>
              <a:rPr lang="de-DE" sz="1800" baseline="30000" dirty="0">
                <a:cs typeface="Arial" panose="020B0604020202020204" pitchFamily="34" charset="0"/>
              </a:rPr>
              <a:t>6</a:t>
            </a:r>
          </a:p>
          <a:p>
            <a:pPr algn="just"/>
            <a:r>
              <a:rPr lang="en-GB" sz="1400" baseline="30000" dirty="0">
                <a:cs typeface="Arial" panose="020B0604020202020204" pitchFamily="34" charset="0"/>
              </a:rPr>
              <a:t>1</a:t>
            </a:r>
            <a:r>
              <a:rPr lang="en-GB" sz="1400" dirty="0">
                <a:cs typeface="Arial" panose="020B0604020202020204" pitchFamily="34" charset="0"/>
              </a:rPr>
              <a:t>Dermatologikum Berlin and </a:t>
            </a:r>
            <a:r>
              <a:rPr lang="en-GB" sz="1400" dirty="0" err="1">
                <a:cs typeface="Arial" panose="020B0604020202020204" pitchFamily="34" charset="0"/>
              </a:rPr>
              <a:t>SCIderm</a:t>
            </a:r>
            <a:r>
              <a:rPr lang="en-GB" sz="1400" dirty="0">
                <a:cs typeface="Arial" panose="020B0604020202020204" pitchFamily="34" charset="0"/>
              </a:rPr>
              <a:t> Research Institute, Hamburg, Germany</a:t>
            </a:r>
            <a:endParaRPr lang="en-IE" sz="1400" dirty="0">
              <a:cs typeface="Arial" panose="020B0604020202020204" pitchFamily="34" charset="0"/>
            </a:endParaRPr>
          </a:p>
          <a:p>
            <a:pPr algn="just"/>
            <a:r>
              <a:rPr lang="en-GB" sz="1400" baseline="30000" dirty="0">
                <a:cs typeface="Arial" panose="020B0604020202020204" pitchFamily="34" charset="0"/>
              </a:rPr>
              <a:t>2</a:t>
            </a:r>
            <a:r>
              <a:rPr lang="en-GB" sz="1400" dirty="0">
                <a:cs typeface="Arial" panose="020B0604020202020204" pitchFamily="34" charset="0"/>
              </a:rPr>
              <a:t>Institute for Health Services Research in Dermatology and Nursing (IVDP), University Medical </a:t>
            </a:r>
            <a:r>
              <a:rPr lang="en-GB" sz="1400" dirty="0" err="1">
                <a:cs typeface="Arial" panose="020B0604020202020204" pitchFamily="34" charset="0"/>
              </a:rPr>
              <a:t>Center</a:t>
            </a:r>
            <a:r>
              <a:rPr lang="en-GB" sz="1400" dirty="0">
                <a:cs typeface="Arial" panose="020B0604020202020204" pitchFamily="34" charset="0"/>
              </a:rPr>
              <a:t> Hamburg-Eppendorf (UKE), Hamburg, Germany</a:t>
            </a:r>
            <a:endParaRPr lang="en-IE" sz="1400" dirty="0">
              <a:cs typeface="Arial" panose="020B0604020202020204" pitchFamily="34" charset="0"/>
            </a:endParaRPr>
          </a:p>
          <a:p>
            <a:pPr algn="just"/>
            <a:r>
              <a:rPr lang="en-US" sz="1400" baseline="30000" dirty="0">
                <a:cs typeface="Arial" panose="020B0604020202020204" pitchFamily="34" charset="0"/>
              </a:rPr>
              <a:t>3</a:t>
            </a:r>
            <a:r>
              <a:rPr lang="en-US" sz="1400" dirty="0">
                <a:cs typeface="Arial" panose="020B0604020202020204" pitchFamily="34" charset="0"/>
              </a:rPr>
              <a:t>Institut and Comprehensive Center Inflammation Medicine, University </a:t>
            </a:r>
            <a:r>
              <a:rPr lang="en-US" sz="1400" dirty="0" err="1">
                <a:cs typeface="Arial" panose="020B0604020202020204" pitchFamily="34" charset="0"/>
              </a:rPr>
              <a:t>zu</a:t>
            </a:r>
            <a:r>
              <a:rPr lang="en-US" sz="1400" dirty="0">
                <a:cs typeface="Arial" panose="020B0604020202020204" pitchFamily="34" charset="0"/>
              </a:rPr>
              <a:t> </a:t>
            </a:r>
            <a:r>
              <a:rPr lang="en-US" sz="1400" dirty="0" err="1">
                <a:cs typeface="Arial" panose="020B0604020202020204" pitchFamily="34" charset="0"/>
              </a:rPr>
              <a:t>Lübeck</a:t>
            </a:r>
            <a:r>
              <a:rPr lang="en-US" sz="1400" dirty="0">
                <a:cs typeface="Arial" panose="020B0604020202020204" pitchFamily="34" charset="0"/>
              </a:rPr>
              <a:t>, University Hospital Schleswig-Holstein, Campus </a:t>
            </a:r>
            <a:r>
              <a:rPr lang="en-US" sz="1400" dirty="0" err="1">
                <a:cs typeface="Arial" panose="020B0604020202020204" pitchFamily="34" charset="0"/>
              </a:rPr>
              <a:t>Lübeck</a:t>
            </a:r>
            <a:r>
              <a:rPr lang="en-US" sz="1400" dirty="0">
                <a:cs typeface="Arial" panose="020B0604020202020204" pitchFamily="34" charset="0"/>
              </a:rPr>
              <a:t>, </a:t>
            </a:r>
            <a:r>
              <a:rPr lang="en-US" sz="1400" dirty="0" err="1">
                <a:cs typeface="Arial" panose="020B0604020202020204" pitchFamily="34" charset="0"/>
              </a:rPr>
              <a:t>Lübeck</a:t>
            </a:r>
            <a:r>
              <a:rPr lang="en-US" sz="1400" dirty="0">
                <a:cs typeface="Arial" panose="020B0604020202020204" pitchFamily="34" charset="0"/>
              </a:rPr>
              <a:t>, Germany</a:t>
            </a:r>
            <a:endParaRPr lang="en-IE" sz="1400" dirty="0">
              <a:cs typeface="Arial" panose="020B0604020202020204" pitchFamily="34" charset="0"/>
            </a:endParaRPr>
          </a:p>
          <a:p>
            <a:pPr algn="just"/>
            <a:r>
              <a:rPr lang="en-GB" sz="1400" baseline="30000" dirty="0">
                <a:cs typeface="Arial" panose="020B0604020202020204" pitchFamily="34" charset="0"/>
              </a:rPr>
              <a:t>4</a:t>
            </a:r>
            <a:r>
              <a:rPr lang="en-GB" sz="1400" dirty="0">
                <a:cs typeface="Arial" panose="020B0604020202020204" pitchFamily="34" charset="0"/>
              </a:rPr>
              <a:t>University Clinic of Frankfurt am Main Department of Dermatology, Frankfurt am Main, Germany</a:t>
            </a:r>
            <a:endParaRPr lang="en-IE" sz="1400" dirty="0">
              <a:cs typeface="Arial" panose="020B0604020202020204" pitchFamily="34" charset="0"/>
            </a:endParaRPr>
          </a:p>
          <a:p>
            <a:pPr algn="just"/>
            <a:r>
              <a:rPr lang="en-GB" sz="1400" baseline="30000" dirty="0">
                <a:cs typeface="Arial" panose="020B0604020202020204" pitchFamily="34" charset="0"/>
              </a:rPr>
              <a:t>5</a:t>
            </a:r>
            <a:r>
              <a:rPr lang="en-GB" sz="1400" dirty="0">
                <a:cs typeface="Arial" panose="020B0604020202020204" pitchFamily="34" charset="0"/>
              </a:rPr>
              <a:t>Eli Lilly and Company and/or one of its subsidiaries, Indianapolis, IN, USA</a:t>
            </a:r>
            <a:endParaRPr lang="en-IE" sz="1400" dirty="0">
              <a:cs typeface="Arial" panose="020B0604020202020204" pitchFamily="34" charset="0"/>
            </a:endParaRPr>
          </a:p>
          <a:p>
            <a:pPr algn="just"/>
            <a:r>
              <a:rPr lang="en-GB" sz="1400" baseline="30000" dirty="0">
                <a:cs typeface="Arial" panose="020B0604020202020204" pitchFamily="34" charset="0"/>
              </a:rPr>
              <a:t>6</a:t>
            </a:r>
            <a:r>
              <a:rPr lang="en-GB" sz="1400" dirty="0">
                <a:cs typeface="Arial" panose="020B0604020202020204" pitchFamily="34" charset="0"/>
              </a:rPr>
              <a:t>Psoriasis-Center, Department of Dermatology, University Medical </a:t>
            </a:r>
            <a:r>
              <a:rPr lang="en-GB" sz="1400" dirty="0" err="1">
                <a:cs typeface="Arial" panose="020B0604020202020204" pitchFamily="34" charset="0"/>
              </a:rPr>
              <a:t>Center</a:t>
            </a:r>
            <a:r>
              <a:rPr lang="en-GB" sz="1400" dirty="0">
                <a:cs typeface="Arial" panose="020B0604020202020204" pitchFamily="34" charset="0"/>
              </a:rPr>
              <a:t> Schleswig-Holstein, Campus Kiel, Kiel, Germany</a:t>
            </a:r>
            <a:endParaRPr lang="en-IE" sz="1400" dirty="0">
              <a:cs typeface="Arial" panose="020B0604020202020204" pitchFamily="34" charset="0"/>
            </a:endParaRPr>
          </a:p>
          <a:p>
            <a:pPr lvl="1" algn="just"/>
            <a:endParaRPr lang="en-IE" sz="1800" dirty="0"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</a:pPr>
            <a:r>
              <a:rPr lang="fi-FI" dirty="0"/>
              <a:t>British Journal of Dermatology. DOI: </a:t>
            </a:r>
            <a:r>
              <a:rPr lang="en-IE" dirty="0"/>
              <a:t>10.1111/bjd.18384 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0140" y="384236"/>
            <a:ext cx="10767484" cy="533017"/>
          </a:xfrm>
        </p:spPr>
        <p:txBody>
          <a:bodyPr/>
          <a:lstStyle/>
          <a:p>
            <a:r>
              <a:rPr lang="en-US" b="1" dirty="0"/>
              <a:t>PASI 75 response rates at Week 24 (NRI)</a:t>
            </a:r>
            <a:endParaRPr lang="en-GB" b="1" dirty="0"/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589048" y="6350653"/>
            <a:ext cx="7820438" cy="246221"/>
          </a:xfrm>
          <a:prstGeom prst="rect">
            <a:avLst/>
          </a:prstGeom>
        </p:spPr>
        <p:txBody>
          <a:bodyPr vert="horz" lIns="81634" tIns="40818" rIns="81634" bIns="40818" rtlCol="0" anchor="b">
            <a:no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100" kern="1200">
                <a:solidFill>
                  <a:srgbClr val="6D6E7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100" kern="1200">
                <a:solidFill>
                  <a:srgbClr val="6D6E7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100" kern="1200">
                <a:solidFill>
                  <a:srgbClr val="6D6E7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en-US" dirty="0">
              <a:latin typeface="Arial Narrow" panose="020B0606020202030204" pitchFamily="34" charset="0"/>
            </a:endParaRPr>
          </a:p>
          <a:p>
            <a:pPr>
              <a:buNone/>
            </a:pPr>
            <a:r>
              <a:rPr lang="en-US" dirty="0">
                <a:latin typeface="Arial Narrow" panose="020B0606020202030204" pitchFamily="34" charset="0"/>
              </a:rPr>
              <a:t>Abbreviations: FAE=</a:t>
            </a:r>
            <a:r>
              <a:rPr lang="en-US" dirty="0" err="1">
                <a:latin typeface="Arial Narrow" panose="020B0606020202030204" pitchFamily="34" charset="0"/>
              </a:rPr>
              <a:t>fumaric</a:t>
            </a:r>
            <a:r>
              <a:rPr lang="en-US" dirty="0">
                <a:latin typeface="Arial Narrow" panose="020B0606020202030204" pitchFamily="34" charset="0"/>
              </a:rPr>
              <a:t> acid esters; IXE=ixekizumab; MTX=methotrexate; NRI=</a:t>
            </a:r>
            <a:r>
              <a:rPr lang="en-US" dirty="0" err="1">
                <a:latin typeface="Arial Narrow" panose="020B0606020202030204" pitchFamily="34" charset="0"/>
              </a:rPr>
              <a:t>nonresponder</a:t>
            </a:r>
            <a:r>
              <a:rPr lang="en-US" dirty="0">
                <a:latin typeface="Arial Narrow" panose="020B0606020202030204" pitchFamily="34" charset="0"/>
              </a:rPr>
              <a:t> imputation; PASI=Psoriasis Area Severity Index</a:t>
            </a:r>
            <a:br>
              <a:rPr lang="en-US" dirty="0">
                <a:latin typeface="Arial Narrow" panose="020B0606020202030204" pitchFamily="34" charset="0"/>
              </a:rPr>
            </a:br>
            <a:r>
              <a:rPr lang="en-US" dirty="0">
                <a:latin typeface="Arial Narrow" panose="020B0606020202030204" pitchFamily="34" charset="0"/>
              </a:rPr>
              <a:t>Note: p-values are calculated using NRI only; in the intent to treat population; </a:t>
            </a:r>
            <a:r>
              <a:rPr lang="en-GB" dirty="0">
                <a:latin typeface="Arial Narrow" panose="020B0606020202030204" pitchFamily="34" charset="0"/>
              </a:rPr>
              <a:t>*p&lt;.05 vs. FAE; </a:t>
            </a:r>
            <a:r>
              <a:rPr lang="en-GB" baseline="30000" dirty="0">
                <a:latin typeface="Arial Narrow" panose="020B0606020202030204" pitchFamily="34" charset="0"/>
              </a:rPr>
              <a:t>¶</a:t>
            </a:r>
            <a:r>
              <a:rPr lang="en-GB" dirty="0">
                <a:latin typeface="Arial Narrow" panose="020B0606020202030204" pitchFamily="34" charset="0"/>
              </a:rPr>
              <a:t>p&lt;.05 vs. MTX; </a:t>
            </a:r>
            <a:r>
              <a:rPr lang="en-GB" baseline="30000" dirty="0" err="1">
                <a:latin typeface="Arial Narrow" panose="020B0606020202030204" pitchFamily="34" charset="0"/>
              </a:rPr>
              <a:t>ǂ</a:t>
            </a:r>
            <a:r>
              <a:rPr lang="en-GB" dirty="0" err="1">
                <a:latin typeface="Arial Narrow" panose="020B0606020202030204" pitchFamily="34" charset="0"/>
              </a:rPr>
              <a:t>p</a:t>
            </a:r>
            <a:r>
              <a:rPr lang="en-GB" dirty="0">
                <a:latin typeface="Arial Narrow" panose="020B0606020202030204" pitchFamily="34" charset="0"/>
              </a:rPr>
              <a:t>&lt;.05 MTX vs. FAE</a:t>
            </a:r>
            <a:endParaRPr lang="en-US" dirty="0">
              <a:latin typeface="Arial Narrow" panose="020B0606020202030204" pitchFamily="34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0B36121-A9BF-3B46-85A2-00D4BF45DB0A}"/>
              </a:ext>
            </a:extLst>
          </p:cNvPr>
          <p:cNvGrpSpPr/>
          <p:nvPr/>
        </p:nvGrpSpPr>
        <p:grpSpPr>
          <a:xfrm>
            <a:off x="710139" y="957008"/>
            <a:ext cx="8525301" cy="4647888"/>
            <a:chOff x="710140" y="957009"/>
            <a:chExt cx="5162644" cy="268537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93B33AD-F6EA-E543-B6F1-B0DA6414B136}"/>
                </a:ext>
              </a:extLst>
            </p:cNvPr>
            <p:cNvGrpSpPr/>
            <p:nvPr/>
          </p:nvGrpSpPr>
          <p:grpSpPr>
            <a:xfrm>
              <a:off x="710140" y="957009"/>
              <a:ext cx="5162644" cy="2685377"/>
              <a:chOff x="710140" y="957009"/>
              <a:chExt cx="5162644" cy="2685377"/>
            </a:xfrm>
          </p:grpSpPr>
          <p:pic>
            <p:nvPicPr>
              <p:cNvPr id="20" name="Picture 4">
                <a:extLst>
                  <a:ext uri="{FF2B5EF4-FFF2-40B4-BE49-F238E27FC236}">
                    <a16:creationId xmlns:a16="http://schemas.microsoft.com/office/drawing/2014/main" id="{9CF9CF7B-30D6-AF42-BAE7-EEEA7C0990E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4" t="5794" r="46772" b="69984"/>
              <a:stretch/>
            </p:blipFill>
            <p:spPr bwMode="auto">
              <a:xfrm>
                <a:off x="710140" y="957009"/>
                <a:ext cx="5162644" cy="251471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blipFill dpi="0" rotWithShape="0">
                      <a:blip/>
                      <a:srcRect/>
                      <a:stretch>
                        <a:fillRect/>
                      </a:stretch>
                    </a:blipFill>
                  </a14:hiddenFill>
                </a:ext>
                <a:ext uri="{91240B29-F687-4F45-9708-019B960494DF}">
                  <a14:hiddenLine xmlns:a14="http://schemas.microsoft.com/office/drawing/2010/main" w="9525" cap="flat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415C6C9-176D-C548-9115-002DC8CC15CA}"/>
                  </a:ext>
                </a:extLst>
              </p:cNvPr>
              <p:cNvSpPr txBox="1"/>
              <p:nvPr/>
            </p:nvSpPr>
            <p:spPr>
              <a:xfrm>
                <a:off x="3069314" y="3429000"/>
                <a:ext cx="1075763" cy="2133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/>
                  <a:t>Weeks</a:t>
                </a:r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3E27E06-47CB-2246-B6D6-3C3F38A7E196}"/>
                </a:ext>
              </a:extLst>
            </p:cNvPr>
            <p:cNvSpPr/>
            <p:nvPr/>
          </p:nvSpPr>
          <p:spPr>
            <a:xfrm>
              <a:off x="1856935" y="964550"/>
              <a:ext cx="3038622" cy="245272"/>
            </a:xfrm>
            <a:prstGeom prst="rect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D5DF5E2-0419-CD44-AF7B-E4F750DB4389}"/>
              </a:ext>
            </a:extLst>
          </p:cNvPr>
          <p:cNvGrpSpPr/>
          <p:nvPr/>
        </p:nvGrpSpPr>
        <p:grpSpPr>
          <a:xfrm>
            <a:off x="9468326" y="1821301"/>
            <a:ext cx="1626394" cy="830460"/>
            <a:chOff x="3563048" y="3686349"/>
            <a:chExt cx="1739276" cy="954347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6F6E966-DF32-1E42-AE4A-EAB9C8AEDD45}"/>
                </a:ext>
              </a:extLst>
            </p:cNvPr>
            <p:cNvGrpSpPr/>
            <p:nvPr/>
          </p:nvGrpSpPr>
          <p:grpSpPr>
            <a:xfrm>
              <a:off x="3563048" y="3793386"/>
              <a:ext cx="221247" cy="743236"/>
              <a:chOff x="3563048" y="3793386"/>
              <a:chExt cx="221247" cy="743236"/>
            </a:xfrm>
          </p:grpSpPr>
          <p:sp>
            <p:nvSpPr>
              <p:cNvPr id="28" name="Isosceles Triangle 21">
                <a:extLst>
                  <a:ext uri="{FF2B5EF4-FFF2-40B4-BE49-F238E27FC236}">
                    <a16:creationId xmlns:a16="http://schemas.microsoft.com/office/drawing/2014/main" id="{9956B8D3-6249-9D41-9154-C0AAF73D2766}"/>
                  </a:ext>
                </a:extLst>
              </p:cNvPr>
              <p:cNvSpPr/>
              <p:nvPr/>
            </p:nvSpPr>
            <p:spPr>
              <a:xfrm>
                <a:off x="3563048" y="4359022"/>
                <a:ext cx="221247" cy="177600"/>
              </a:xfrm>
              <a:prstGeom prst="triangle">
                <a:avLst/>
              </a:prstGeom>
              <a:solidFill>
                <a:srgbClr val="467F07"/>
              </a:solidFill>
              <a:ln w="3175">
                <a:solidFill>
                  <a:srgbClr val="467F0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  <p:sp>
            <p:nvSpPr>
              <p:cNvPr id="29" name="Diamond 28">
                <a:extLst>
                  <a:ext uri="{FF2B5EF4-FFF2-40B4-BE49-F238E27FC236}">
                    <a16:creationId xmlns:a16="http://schemas.microsoft.com/office/drawing/2014/main" id="{9C477EF0-02A3-0E44-851B-6A76A36AA82F}"/>
                  </a:ext>
                </a:extLst>
              </p:cNvPr>
              <p:cNvSpPr/>
              <p:nvPr/>
            </p:nvSpPr>
            <p:spPr>
              <a:xfrm>
                <a:off x="3563237" y="4077348"/>
                <a:ext cx="211591" cy="177600"/>
              </a:xfrm>
              <a:prstGeom prst="diamond">
                <a:avLst/>
              </a:prstGeom>
              <a:solidFill>
                <a:srgbClr val="9966FF"/>
              </a:solidFill>
              <a:ln w="3175">
                <a:solidFill>
                  <a:srgbClr val="99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30" name="Flowchart: Connector 28">
                <a:extLst>
                  <a:ext uri="{FF2B5EF4-FFF2-40B4-BE49-F238E27FC236}">
                    <a16:creationId xmlns:a16="http://schemas.microsoft.com/office/drawing/2014/main" id="{C4B30464-B52D-A24B-ADEE-9C411F0ADFF7}"/>
                  </a:ext>
                </a:extLst>
              </p:cNvPr>
              <p:cNvSpPr/>
              <p:nvPr/>
            </p:nvSpPr>
            <p:spPr>
              <a:xfrm>
                <a:off x="3586817" y="3793386"/>
                <a:ext cx="188011" cy="177600"/>
              </a:xfrm>
              <a:prstGeom prst="flowChartConnector">
                <a:avLst/>
              </a:prstGeom>
              <a:solidFill>
                <a:srgbClr val="263F6A"/>
              </a:solidFill>
              <a:ln w="9525">
                <a:solidFill>
                  <a:srgbClr val="263F6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57E263B6-D665-534A-8FED-B5735CFD58D2}"/>
                </a:ext>
              </a:extLst>
            </p:cNvPr>
            <p:cNvSpPr txBox="1"/>
            <p:nvPr/>
          </p:nvSpPr>
          <p:spPr>
            <a:xfrm>
              <a:off x="3760526" y="3686349"/>
              <a:ext cx="1541798" cy="954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1600" dirty="0"/>
                <a:t>IXE (N=54)</a:t>
              </a:r>
            </a:p>
            <a:p>
              <a:r>
                <a:rPr lang="en-IE" sz="1600" dirty="0"/>
                <a:t>MTX (N=54)</a:t>
              </a:r>
            </a:p>
            <a:p>
              <a:r>
                <a:rPr lang="en-IE" sz="1600" dirty="0"/>
                <a:t>FAE (N=54)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014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090983821"/>
              </p:ext>
            </p:extLst>
          </p:nvPr>
        </p:nvGraphicFramePr>
        <p:xfrm>
          <a:off x="710140" y="1005016"/>
          <a:ext cx="7158835" cy="3589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1"/>
          <p:cNvSpPr txBox="1"/>
          <p:nvPr/>
        </p:nvSpPr>
        <p:spPr>
          <a:xfrm rot="16200000">
            <a:off x="-1044013" y="2925166"/>
            <a:ext cx="2969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/>
              <a:t>Percentage of Patients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87025" y="4532175"/>
            <a:ext cx="1066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Weeks</a:t>
            </a:r>
          </a:p>
        </p:txBody>
      </p:sp>
      <p:graphicFrame>
        <p:nvGraphicFramePr>
          <p:cNvPr id="8" name="Diagramm 27"/>
          <p:cNvGraphicFramePr/>
          <p:nvPr>
            <p:extLst>
              <p:ext uri="{D42A27DB-BD31-4B8C-83A1-F6EECF244321}">
                <p14:modId xmlns:p14="http://schemas.microsoft.com/office/powerpoint/2010/main" val="1841422783"/>
              </p:ext>
            </p:extLst>
          </p:nvPr>
        </p:nvGraphicFramePr>
        <p:xfrm>
          <a:off x="6372498" y="1737689"/>
          <a:ext cx="5638146" cy="3835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2" name="TextBox 1"/>
          <p:cNvSpPr txBox="1"/>
          <p:nvPr/>
        </p:nvSpPr>
        <p:spPr>
          <a:xfrm rot="16200000">
            <a:off x="4803105" y="2944436"/>
            <a:ext cx="2969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/>
              <a:t>Percentage of Patients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20067" y="1410694"/>
            <a:ext cx="1307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400" b="1" dirty="0">
                <a:solidFill>
                  <a:schemeClr val="tx2"/>
                </a:solidFill>
              </a:rPr>
              <a:t>PASI 90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474374" y="1412304"/>
            <a:ext cx="1479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400" b="1" dirty="0">
                <a:solidFill>
                  <a:schemeClr val="tx2"/>
                </a:solidFill>
              </a:rPr>
              <a:t>PASI 100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1789844A-53D0-F642-AAD4-6C6078D4A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140" y="384236"/>
            <a:ext cx="10767484" cy="533017"/>
          </a:xfrm>
        </p:spPr>
        <p:txBody>
          <a:bodyPr/>
          <a:lstStyle/>
          <a:p>
            <a:r>
              <a:rPr lang="en-US" b="1" dirty="0"/>
              <a:t>PASI 90 and PASI 100 response rates at Week 24 (NRI)</a:t>
            </a:r>
            <a:endParaRPr lang="en-GB" b="1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A934D988-6A3C-BD40-BCAA-22545328D609}"/>
              </a:ext>
            </a:extLst>
          </p:cNvPr>
          <p:cNvSpPr/>
          <p:nvPr/>
        </p:nvSpPr>
        <p:spPr>
          <a:xfrm>
            <a:off x="5477440" y="1875355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a typeface="Times New Roman"/>
                <a:cs typeface="Times New Roman"/>
              </a:rPr>
              <a:t>*</a:t>
            </a:r>
            <a:r>
              <a:rPr lang="en-US" baseline="30000" dirty="0">
                <a:solidFill>
                  <a:srgbClr val="000000"/>
                </a:solidFill>
                <a:ea typeface="Times New Roman"/>
                <a:cs typeface="Times New Roman"/>
              </a:rPr>
              <a:t>¶ </a:t>
            </a:r>
            <a:r>
              <a:rPr lang="en-US" baseline="30000" dirty="0" err="1">
                <a:solidFill>
                  <a:srgbClr val="000000"/>
                </a:solidFill>
                <a:ea typeface="Times New Roman"/>
                <a:cs typeface="Times New Roman"/>
              </a:rPr>
              <a:t>ǂ</a:t>
            </a:r>
            <a:endParaRPr lang="en-US" baseline="30000" dirty="0">
              <a:latin typeface="Times New Roman"/>
              <a:ea typeface="Times New Roman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CEDE2B8-BE2B-274B-ABDE-E7D6D44008D0}"/>
              </a:ext>
            </a:extLst>
          </p:cNvPr>
          <p:cNvSpPr/>
          <p:nvPr/>
        </p:nvSpPr>
        <p:spPr>
          <a:xfrm>
            <a:off x="3282309" y="2214598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a typeface="Times New Roman"/>
                <a:cs typeface="Times New Roman"/>
              </a:rPr>
              <a:t>*</a:t>
            </a:r>
            <a:r>
              <a:rPr lang="en-US" baseline="30000" dirty="0">
                <a:solidFill>
                  <a:srgbClr val="000000"/>
                </a:solidFill>
                <a:ea typeface="Times New Roman"/>
                <a:cs typeface="Times New Roman"/>
              </a:rPr>
              <a:t>¶ </a:t>
            </a:r>
            <a:r>
              <a:rPr lang="en-US" baseline="30000" dirty="0" err="1">
                <a:solidFill>
                  <a:srgbClr val="000000"/>
                </a:solidFill>
                <a:ea typeface="Times New Roman"/>
                <a:cs typeface="Times New Roman"/>
              </a:rPr>
              <a:t>ǂ</a:t>
            </a:r>
            <a:endParaRPr lang="en-US" baseline="30000" dirty="0">
              <a:latin typeface="Times New Roman"/>
              <a:ea typeface="Times New Roman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3DF8734-96AA-0C40-A2B8-CEB82E1F7469}"/>
              </a:ext>
            </a:extLst>
          </p:cNvPr>
          <p:cNvSpPr/>
          <p:nvPr/>
        </p:nvSpPr>
        <p:spPr>
          <a:xfrm>
            <a:off x="9174643" y="3033191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a typeface="Times New Roman"/>
                <a:cs typeface="Times New Roman"/>
              </a:rPr>
              <a:t>*</a:t>
            </a:r>
            <a:r>
              <a:rPr lang="en-US" baseline="30000" dirty="0">
                <a:solidFill>
                  <a:srgbClr val="000000"/>
                </a:solidFill>
                <a:ea typeface="Times New Roman"/>
                <a:cs typeface="Times New Roman"/>
              </a:rPr>
              <a:t>¶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572906-FF4E-D048-9B5D-FC023B0F1DCB}"/>
              </a:ext>
            </a:extLst>
          </p:cNvPr>
          <p:cNvSpPr/>
          <p:nvPr/>
        </p:nvSpPr>
        <p:spPr>
          <a:xfrm>
            <a:off x="11420037" y="2572693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a typeface="Times New Roman"/>
                <a:cs typeface="Times New Roman"/>
              </a:rPr>
              <a:t>*</a:t>
            </a:r>
            <a:r>
              <a:rPr lang="en-US" baseline="30000" dirty="0">
                <a:solidFill>
                  <a:srgbClr val="000000"/>
                </a:solidFill>
                <a:ea typeface="Times New Roman"/>
                <a:cs typeface="Times New Roman"/>
              </a:rPr>
              <a:t>¶</a:t>
            </a:r>
            <a:endParaRPr lang="en-US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6C405E2-187C-464D-B093-6FFE5DC03E46}"/>
              </a:ext>
            </a:extLst>
          </p:cNvPr>
          <p:cNvGrpSpPr/>
          <p:nvPr/>
        </p:nvGrpSpPr>
        <p:grpSpPr>
          <a:xfrm>
            <a:off x="10454397" y="1043870"/>
            <a:ext cx="1479648" cy="830997"/>
            <a:chOff x="3563048" y="3686349"/>
            <a:chExt cx="1739276" cy="954347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7D0A4D79-57DD-8B40-BB5B-2469D79B92D4}"/>
                </a:ext>
              </a:extLst>
            </p:cNvPr>
            <p:cNvGrpSpPr/>
            <p:nvPr/>
          </p:nvGrpSpPr>
          <p:grpSpPr>
            <a:xfrm>
              <a:off x="3563048" y="3793386"/>
              <a:ext cx="221247" cy="743236"/>
              <a:chOff x="3563048" y="3793386"/>
              <a:chExt cx="221247" cy="743236"/>
            </a:xfrm>
          </p:grpSpPr>
          <p:sp>
            <p:nvSpPr>
              <p:cNvPr id="41" name="Isosceles Triangle 21">
                <a:extLst>
                  <a:ext uri="{FF2B5EF4-FFF2-40B4-BE49-F238E27FC236}">
                    <a16:creationId xmlns:a16="http://schemas.microsoft.com/office/drawing/2014/main" id="{2293287F-29B7-974E-9336-4759450DBEBA}"/>
                  </a:ext>
                </a:extLst>
              </p:cNvPr>
              <p:cNvSpPr/>
              <p:nvPr/>
            </p:nvSpPr>
            <p:spPr>
              <a:xfrm>
                <a:off x="3563048" y="4359022"/>
                <a:ext cx="221247" cy="177600"/>
              </a:xfrm>
              <a:prstGeom prst="triangle">
                <a:avLst/>
              </a:prstGeom>
              <a:solidFill>
                <a:srgbClr val="467F07"/>
              </a:solidFill>
              <a:ln w="3175">
                <a:solidFill>
                  <a:srgbClr val="467F0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  <p:sp>
            <p:nvSpPr>
              <p:cNvPr id="42" name="Diamond 41">
                <a:extLst>
                  <a:ext uri="{FF2B5EF4-FFF2-40B4-BE49-F238E27FC236}">
                    <a16:creationId xmlns:a16="http://schemas.microsoft.com/office/drawing/2014/main" id="{99726688-0650-B140-8F8D-4C9798AE48D7}"/>
                  </a:ext>
                </a:extLst>
              </p:cNvPr>
              <p:cNvSpPr/>
              <p:nvPr/>
            </p:nvSpPr>
            <p:spPr>
              <a:xfrm>
                <a:off x="3563237" y="4077348"/>
                <a:ext cx="211591" cy="177600"/>
              </a:xfrm>
              <a:prstGeom prst="diamond">
                <a:avLst/>
              </a:prstGeom>
              <a:solidFill>
                <a:srgbClr val="9966FF"/>
              </a:solidFill>
              <a:ln w="3175">
                <a:solidFill>
                  <a:srgbClr val="99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43" name="Flowchart: Connector 28">
                <a:extLst>
                  <a:ext uri="{FF2B5EF4-FFF2-40B4-BE49-F238E27FC236}">
                    <a16:creationId xmlns:a16="http://schemas.microsoft.com/office/drawing/2014/main" id="{2FCABC98-6EE7-EA4D-A834-557FC3A065F1}"/>
                  </a:ext>
                </a:extLst>
              </p:cNvPr>
              <p:cNvSpPr/>
              <p:nvPr/>
            </p:nvSpPr>
            <p:spPr>
              <a:xfrm>
                <a:off x="3586817" y="3793386"/>
                <a:ext cx="188011" cy="177600"/>
              </a:xfrm>
              <a:prstGeom prst="flowChartConnector">
                <a:avLst/>
              </a:prstGeom>
              <a:solidFill>
                <a:srgbClr val="263F6A"/>
              </a:solidFill>
              <a:ln w="9525">
                <a:solidFill>
                  <a:srgbClr val="263F6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</p:grp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7B36D69-7C0B-2348-80DC-1E5F4BE8A877}"/>
                </a:ext>
              </a:extLst>
            </p:cNvPr>
            <p:cNvSpPr txBox="1"/>
            <p:nvPr/>
          </p:nvSpPr>
          <p:spPr>
            <a:xfrm>
              <a:off x="3760526" y="3686349"/>
              <a:ext cx="1541798" cy="954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1600" dirty="0"/>
                <a:t>IXE (N=54)</a:t>
              </a:r>
            </a:p>
            <a:p>
              <a:r>
                <a:rPr lang="en-IE" sz="1600" dirty="0"/>
                <a:t>MTX (N=54)</a:t>
              </a:r>
            </a:p>
            <a:p>
              <a:r>
                <a:rPr lang="en-IE" sz="1600" dirty="0"/>
                <a:t>FAE (N=54)</a:t>
              </a:r>
            </a:p>
          </p:txBody>
        </p:sp>
      </p:grpSp>
      <p:sp>
        <p:nvSpPr>
          <p:cNvPr id="44" name="Text Placeholder 2">
            <a:extLst>
              <a:ext uri="{FF2B5EF4-FFF2-40B4-BE49-F238E27FC236}">
                <a16:creationId xmlns:a16="http://schemas.microsoft.com/office/drawing/2014/main" id="{EF96D9B1-CDA2-8043-B33B-1B02F9217E77}"/>
              </a:ext>
            </a:extLst>
          </p:cNvPr>
          <p:cNvSpPr txBox="1">
            <a:spLocks/>
          </p:cNvSpPr>
          <p:nvPr/>
        </p:nvSpPr>
        <p:spPr>
          <a:xfrm>
            <a:off x="589048" y="6350653"/>
            <a:ext cx="7820438" cy="246221"/>
          </a:xfrm>
          <a:prstGeom prst="rect">
            <a:avLst/>
          </a:prstGeom>
        </p:spPr>
        <p:txBody>
          <a:bodyPr vert="horz" lIns="81634" tIns="40818" rIns="81634" bIns="40818" rtlCol="0" anchor="b">
            <a:no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100" kern="1200">
                <a:solidFill>
                  <a:srgbClr val="6D6E7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100" kern="1200">
                <a:solidFill>
                  <a:srgbClr val="6D6E7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100" kern="1200">
                <a:solidFill>
                  <a:srgbClr val="6D6E7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endParaRPr lang="en-US" dirty="0">
              <a:latin typeface="Arial Narrow" panose="020B0606020202030204" pitchFamily="34" charset="0"/>
            </a:endParaRPr>
          </a:p>
          <a:p>
            <a:pPr>
              <a:buNone/>
            </a:pPr>
            <a:r>
              <a:rPr lang="en-US" dirty="0">
                <a:latin typeface="Arial Narrow" panose="020B0606020202030204" pitchFamily="34" charset="0"/>
              </a:rPr>
              <a:t>Abbreviations: FAE=</a:t>
            </a:r>
            <a:r>
              <a:rPr lang="en-US" dirty="0" err="1">
                <a:latin typeface="Arial Narrow" panose="020B0606020202030204" pitchFamily="34" charset="0"/>
              </a:rPr>
              <a:t>fumaric</a:t>
            </a:r>
            <a:r>
              <a:rPr lang="en-US" dirty="0">
                <a:latin typeface="Arial Narrow" panose="020B0606020202030204" pitchFamily="34" charset="0"/>
              </a:rPr>
              <a:t> acid esters; IXE=ixekizumab; MTX=methotrexate; NRI=</a:t>
            </a:r>
            <a:r>
              <a:rPr lang="en-US" dirty="0" err="1">
                <a:latin typeface="Arial Narrow" panose="020B0606020202030204" pitchFamily="34" charset="0"/>
              </a:rPr>
              <a:t>nonresponder</a:t>
            </a:r>
            <a:r>
              <a:rPr lang="en-US" dirty="0">
                <a:latin typeface="Arial Narrow" panose="020B0606020202030204" pitchFamily="34" charset="0"/>
              </a:rPr>
              <a:t> imputation; PASI=Psoriasis Area Severity Index</a:t>
            </a:r>
            <a:br>
              <a:rPr lang="en-US" dirty="0">
                <a:latin typeface="Arial Narrow" panose="020B0606020202030204" pitchFamily="34" charset="0"/>
              </a:rPr>
            </a:br>
            <a:r>
              <a:rPr lang="en-US" dirty="0">
                <a:latin typeface="Arial Narrow" panose="020B0606020202030204" pitchFamily="34" charset="0"/>
              </a:rPr>
              <a:t>Note: p-values are calculated using NRI only; in the intent to treat population; </a:t>
            </a:r>
            <a:r>
              <a:rPr lang="en-GB" dirty="0">
                <a:latin typeface="Arial Narrow" panose="020B0606020202030204" pitchFamily="34" charset="0"/>
              </a:rPr>
              <a:t>*p&lt;.05 vs. FAE; </a:t>
            </a:r>
            <a:r>
              <a:rPr lang="en-GB" baseline="30000" dirty="0">
                <a:latin typeface="Arial Narrow" panose="020B0606020202030204" pitchFamily="34" charset="0"/>
              </a:rPr>
              <a:t>¶</a:t>
            </a:r>
            <a:r>
              <a:rPr lang="en-GB" dirty="0">
                <a:latin typeface="Arial Narrow" panose="020B0606020202030204" pitchFamily="34" charset="0"/>
              </a:rPr>
              <a:t>p&lt;.05 vs. MTX; </a:t>
            </a:r>
            <a:r>
              <a:rPr lang="en-GB" baseline="30000" dirty="0" err="1">
                <a:latin typeface="Arial Narrow" panose="020B0606020202030204" pitchFamily="34" charset="0"/>
              </a:rPr>
              <a:t>ǂ</a:t>
            </a:r>
            <a:r>
              <a:rPr lang="en-GB" dirty="0" err="1">
                <a:latin typeface="Arial Narrow" panose="020B0606020202030204" pitchFamily="34" charset="0"/>
              </a:rPr>
              <a:t>p</a:t>
            </a:r>
            <a:r>
              <a:rPr lang="en-GB" dirty="0">
                <a:latin typeface="Arial Narrow" panose="020B0606020202030204" pitchFamily="34" charset="0"/>
              </a:rPr>
              <a:t>&lt;.05 MTX vs. FAE</a:t>
            </a:r>
            <a:endParaRPr lang="en-US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827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0722" y="453782"/>
            <a:ext cx="11840394" cy="482645"/>
          </a:xfrm>
        </p:spPr>
        <p:txBody>
          <a:bodyPr/>
          <a:lstStyle/>
          <a:p>
            <a:r>
              <a:rPr lang="en-US" b="1" dirty="0"/>
              <a:t>DLQI (0,1) and </a:t>
            </a:r>
            <a:r>
              <a:rPr lang="en-US" b="1" dirty="0" err="1"/>
              <a:t>sPGA</a:t>
            </a:r>
            <a:r>
              <a:rPr lang="en-US" b="1" dirty="0"/>
              <a:t> (0,1) response rates at Week 24 (NRI)</a:t>
            </a:r>
            <a:endParaRPr lang="en-GB" dirty="0"/>
          </a:p>
        </p:txBody>
      </p:sp>
      <p:graphicFrame>
        <p:nvGraphicFramePr>
          <p:cNvPr id="4" name="Object 2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813269687"/>
              </p:ext>
            </p:extLst>
          </p:nvPr>
        </p:nvGraphicFramePr>
        <p:xfrm>
          <a:off x="997779" y="510884"/>
          <a:ext cx="7398405" cy="44924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1"/>
          <p:cNvSpPr txBox="1"/>
          <p:nvPr/>
        </p:nvSpPr>
        <p:spPr>
          <a:xfrm rot="16200000">
            <a:off x="-599265" y="2939527"/>
            <a:ext cx="2789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/>
              <a:t>Percentage of Patients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86671" y="5003337"/>
            <a:ext cx="911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Weeks</a:t>
            </a:r>
            <a:endParaRPr lang="en-US" sz="1400" b="1" dirty="0"/>
          </a:p>
        </p:txBody>
      </p:sp>
      <p:sp>
        <p:nvSpPr>
          <p:cNvPr id="10" name="Text Placeholder 2"/>
          <p:cNvSpPr txBox="1">
            <a:spLocks/>
          </p:cNvSpPr>
          <p:nvPr/>
        </p:nvSpPr>
        <p:spPr>
          <a:xfrm>
            <a:off x="610812" y="5851024"/>
            <a:ext cx="7551657" cy="858973"/>
          </a:xfrm>
          <a:prstGeom prst="rect">
            <a:avLst/>
          </a:prstGeom>
        </p:spPr>
        <p:txBody>
          <a:bodyPr vert="horz" lIns="81634" tIns="40818" rIns="81634" bIns="40818" rtlCol="0" anchor="b">
            <a:noAutofit/>
          </a:bodyPr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100" kern="1200">
                <a:solidFill>
                  <a:srgbClr val="6D6E7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100" kern="1200">
                <a:solidFill>
                  <a:srgbClr val="6D6E7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100" kern="1200">
                <a:solidFill>
                  <a:srgbClr val="6D6E7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dirty="0">
                <a:latin typeface="Arial Narrow" panose="020B0606020202030204" pitchFamily="34" charset="0"/>
              </a:rPr>
              <a:t>Abbreviations: FAE=fumaric acid esters; IXE=ixekizumab; MTX=methotrexate; NRI=</a:t>
            </a:r>
            <a:r>
              <a:rPr lang="en-US" dirty="0" err="1">
                <a:latin typeface="Arial Narrow" panose="020B0606020202030204" pitchFamily="34" charset="0"/>
              </a:rPr>
              <a:t>nonresponder</a:t>
            </a:r>
            <a:r>
              <a:rPr lang="en-US" dirty="0">
                <a:latin typeface="Arial Narrow" panose="020B0606020202030204" pitchFamily="34" charset="0"/>
              </a:rPr>
              <a:t> imputation; DLQI=Dermatology Life Quality Index; </a:t>
            </a:r>
            <a:r>
              <a:rPr lang="en-US" dirty="0" err="1">
                <a:latin typeface="Arial Narrow" panose="020B0606020202030204" pitchFamily="34" charset="0"/>
              </a:rPr>
              <a:t>sPGA</a:t>
            </a:r>
            <a:r>
              <a:rPr lang="en-US" dirty="0">
                <a:latin typeface="Arial Narrow" panose="020B0606020202030204" pitchFamily="34" charset="0"/>
              </a:rPr>
              <a:t>=static Physician’s Global Assessment</a:t>
            </a:r>
            <a:br>
              <a:rPr lang="en-US" dirty="0">
                <a:latin typeface="Arial Narrow" panose="020B0606020202030204" pitchFamily="34" charset="0"/>
              </a:rPr>
            </a:br>
            <a:r>
              <a:rPr lang="en-US" dirty="0">
                <a:latin typeface="Arial Narrow" panose="020B0606020202030204" pitchFamily="34" charset="0"/>
              </a:rPr>
              <a:t>Note: p-values are calculated using NRI only; in the intent to treat population (</a:t>
            </a:r>
            <a:r>
              <a:rPr lang="en-US" dirty="0" err="1">
                <a:latin typeface="Arial Narrow" panose="020B0606020202030204" pitchFamily="34" charset="0"/>
              </a:rPr>
              <a:t>sPGA</a:t>
            </a:r>
            <a:r>
              <a:rPr lang="en-US" dirty="0">
                <a:latin typeface="Arial Narrow" panose="020B0606020202030204" pitchFamily="34" charset="0"/>
              </a:rPr>
              <a:t> graph: </a:t>
            </a:r>
            <a:r>
              <a:rPr lang="en-US" dirty="0" err="1">
                <a:latin typeface="Arial Narrow" panose="020B0606020202030204" pitchFamily="34" charset="0"/>
              </a:rPr>
              <a:t>sPGA</a:t>
            </a:r>
            <a:r>
              <a:rPr lang="en-US" dirty="0">
                <a:latin typeface="Arial Narrow" panose="020B0606020202030204" pitchFamily="34" charset="0"/>
              </a:rPr>
              <a:t> ≥3 at baseline); </a:t>
            </a:r>
            <a:r>
              <a:rPr lang="en-GB" dirty="0">
                <a:latin typeface="Arial Narrow" panose="020B0606020202030204" pitchFamily="34" charset="0"/>
              </a:rPr>
              <a:t>*p&lt;.05 vs. FAE; </a:t>
            </a:r>
            <a:r>
              <a:rPr lang="en-GB" baseline="30000" dirty="0">
                <a:latin typeface="Arial Narrow" panose="020B0606020202030204" pitchFamily="34" charset="0"/>
              </a:rPr>
              <a:t>¶</a:t>
            </a:r>
            <a:r>
              <a:rPr lang="en-GB" dirty="0">
                <a:latin typeface="Arial Narrow" panose="020B0606020202030204" pitchFamily="34" charset="0"/>
              </a:rPr>
              <a:t>p&lt;.05 vs. MTX; </a:t>
            </a:r>
            <a:r>
              <a:rPr lang="en-GB" baseline="30000" dirty="0" err="1">
                <a:latin typeface="Arial Narrow" panose="020B0606020202030204" pitchFamily="34" charset="0"/>
              </a:rPr>
              <a:t>ǂ</a:t>
            </a:r>
            <a:r>
              <a:rPr lang="en-GB" dirty="0" err="1">
                <a:latin typeface="Arial Narrow" panose="020B0606020202030204" pitchFamily="34" charset="0"/>
              </a:rPr>
              <a:t>p</a:t>
            </a:r>
            <a:r>
              <a:rPr lang="en-GB" dirty="0">
                <a:latin typeface="Arial Narrow" panose="020B0606020202030204" pitchFamily="34" charset="0"/>
              </a:rPr>
              <a:t>&lt;.05 MTX vs. FAE. </a:t>
            </a:r>
            <a:endParaRPr lang="en-US" dirty="0">
              <a:latin typeface="Arial Narrow" panose="020B060602020203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B9595D-C065-894A-AF6B-C0997F4DDCEC}"/>
              </a:ext>
            </a:extLst>
          </p:cNvPr>
          <p:cNvSpPr/>
          <p:nvPr/>
        </p:nvSpPr>
        <p:spPr>
          <a:xfrm>
            <a:off x="10863545" y="1886526"/>
            <a:ext cx="490840" cy="5129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a typeface="Times New Roman"/>
                <a:cs typeface="Times New Roman"/>
              </a:rPr>
              <a:t>*</a:t>
            </a:r>
            <a:r>
              <a:rPr lang="en-US" baseline="30000" dirty="0">
                <a:solidFill>
                  <a:srgbClr val="000000"/>
                </a:solidFill>
                <a:ea typeface="Times New Roman"/>
                <a:cs typeface="Times New Roman"/>
              </a:rPr>
              <a:t>¶ </a:t>
            </a:r>
            <a:r>
              <a:rPr lang="en-US" baseline="30000" dirty="0" err="1">
                <a:solidFill>
                  <a:srgbClr val="000000"/>
                </a:solidFill>
                <a:ea typeface="Times New Roman"/>
                <a:cs typeface="Times New Roman"/>
              </a:rPr>
              <a:t>ǂ</a:t>
            </a:r>
            <a:endParaRPr lang="en-US" baseline="30000" dirty="0">
              <a:latin typeface="Times New Roman"/>
              <a:ea typeface="Times New Roman"/>
            </a:endParaRPr>
          </a:p>
          <a:p>
            <a:endParaRPr lang="en-US" sz="1400" baseline="30000" dirty="0">
              <a:latin typeface="Times New Roman"/>
              <a:ea typeface="Times New Roma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21A437F-F834-1947-B49A-8BABF2EE151C}"/>
              </a:ext>
            </a:extLst>
          </p:cNvPr>
          <p:cNvSpPr txBox="1"/>
          <p:nvPr/>
        </p:nvSpPr>
        <p:spPr>
          <a:xfrm>
            <a:off x="912649" y="1378133"/>
            <a:ext cx="1636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400" b="1" dirty="0">
                <a:solidFill>
                  <a:schemeClr val="tx2"/>
                </a:solidFill>
              </a:rPr>
              <a:t>DLQI (0,1)</a:t>
            </a:r>
          </a:p>
        </p:txBody>
      </p:sp>
      <p:graphicFrame>
        <p:nvGraphicFramePr>
          <p:cNvPr id="13" name="Object 2">
            <a:extLst>
              <a:ext uri="{FF2B5EF4-FFF2-40B4-BE49-F238E27FC236}">
                <a16:creationId xmlns:a16="http://schemas.microsoft.com/office/drawing/2014/main" id="{23F84820-9A6A-024E-AAF9-67C8B29033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90290078"/>
              </p:ext>
            </p:extLst>
          </p:nvPr>
        </p:nvGraphicFramePr>
        <p:xfrm>
          <a:off x="6145293" y="1459369"/>
          <a:ext cx="7551657" cy="36011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245A4CA2-09C9-614D-9663-234A2A0E5040}"/>
              </a:ext>
            </a:extLst>
          </p:cNvPr>
          <p:cNvGrpSpPr/>
          <p:nvPr/>
        </p:nvGrpSpPr>
        <p:grpSpPr>
          <a:xfrm>
            <a:off x="10454397" y="1043870"/>
            <a:ext cx="1479648" cy="830997"/>
            <a:chOff x="3563048" y="3686349"/>
            <a:chExt cx="1739276" cy="954347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9EA9815-6B57-5048-8B77-C6448B34ACEA}"/>
                </a:ext>
              </a:extLst>
            </p:cNvPr>
            <p:cNvGrpSpPr/>
            <p:nvPr/>
          </p:nvGrpSpPr>
          <p:grpSpPr>
            <a:xfrm>
              <a:off x="3563048" y="3793386"/>
              <a:ext cx="221247" cy="743236"/>
              <a:chOff x="3563048" y="3793386"/>
              <a:chExt cx="221247" cy="743236"/>
            </a:xfrm>
          </p:grpSpPr>
          <p:sp>
            <p:nvSpPr>
              <p:cNvPr id="19" name="Isosceles Triangle 21">
                <a:extLst>
                  <a:ext uri="{FF2B5EF4-FFF2-40B4-BE49-F238E27FC236}">
                    <a16:creationId xmlns:a16="http://schemas.microsoft.com/office/drawing/2014/main" id="{C05015C1-9528-4B42-A04F-94ACCB6B3B40}"/>
                  </a:ext>
                </a:extLst>
              </p:cNvPr>
              <p:cNvSpPr/>
              <p:nvPr/>
            </p:nvSpPr>
            <p:spPr>
              <a:xfrm>
                <a:off x="3563048" y="4359022"/>
                <a:ext cx="221247" cy="177600"/>
              </a:xfrm>
              <a:prstGeom prst="triangle">
                <a:avLst/>
              </a:prstGeom>
              <a:solidFill>
                <a:srgbClr val="467F07"/>
              </a:solidFill>
              <a:ln w="3175">
                <a:solidFill>
                  <a:srgbClr val="467F0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  <p:sp>
            <p:nvSpPr>
              <p:cNvPr id="20" name="Diamond 19">
                <a:extLst>
                  <a:ext uri="{FF2B5EF4-FFF2-40B4-BE49-F238E27FC236}">
                    <a16:creationId xmlns:a16="http://schemas.microsoft.com/office/drawing/2014/main" id="{D8874879-E2D0-1D43-A201-1AA019BA8232}"/>
                  </a:ext>
                </a:extLst>
              </p:cNvPr>
              <p:cNvSpPr/>
              <p:nvPr/>
            </p:nvSpPr>
            <p:spPr>
              <a:xfrm>
                <a:off x="3563237" y="4077348"/>
                <a:ext cx="211591" cy="177600"/>
              </a:xfrm>
              <a:prstGeom prst="diamond">
                <a:avLst/>
              </a:prstGeom>
              <a:solidFill>
                <a:srgbClr val="9966FF"/>
              </a:solidFill>
              <a:ln w="3175">
                <a:solidFill>
                  <a:srgbClr val="9966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21" name="Flowchart: Connector 28">
                <a:extLst>
                  <a:ext uri="{FF2B5EF4-FFF2-40B4-BE49-F238E27FC236}">
                    <a16:creationId xmlns:a16="http://schemas.microsoft.com/office/drawing/2014/main" id="{99E9B6EC-499C-AB43-B01D-C25522923D8E}"/>
                  </a:ext>
                </a:extLst>
              </p:cNvPr>
              <p:cNvSpPr/>
              <p:nvPr/>
            </p:nvSpPr>
            <p:spPr>
              <a:xfrm>
                <a:off x="3586817" y="3793386"/>
                <a:ext cx="188011" cy="177600"/>
              </a:xfrm>
              <a:prstGeom prst="flowChartConnector">
                <a:avLst/>
              </a:prstGeom>
              <a:solidFill>
                <a:srgbClr val="263F6A"/>
              </a:solidFill>
              <a:ln w="9525">
                <a:solidFill>
                  <a:srgbClr val="263F6A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E"/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CA4BFCF-9225-7745-B83C-A8A3E0754903}"/>
                </a:ext>
              </a:extLst>
            </p:cNvPr>
            <p:cNvSpPr txBox="1"/>
            <p:nvPr/>
          </p:nvSpPr>
          <p:spPr>
            <a:xfrm>
              <a:off x="3760526" y="3686349"/>
              <a:ext cx="1541798" cy="9543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sz="1600" dirty="0"/>
                <a:t>IXE (N=54)</a:t>
              </a:r>
            </a:p>
            <a:p>
              <a:r>
                <a:rPr lang="en-IE" sz="1600" dirty="0"/>
                <a:t>MTX (N=54)</a:t>
              </a:r>
            </a:p>
            <a:p>
              <a:r>
                <a:rPr lang="en-IE" sz="1600" dirty="0"/>
                <a:t>FAE (N=54)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7C9A3D22-8556-2C43-8414-4DA991ADA427}"/>
              </a:ext>
            </a:extLst>
          </p:cNvPr>
          <p:cNvSpPr txBox="1"/>
          <p:nvPr/>
        </p:nvSpPr>
        <p:spPr>
          <a:xfrm>
            <a:off x="6700120" y="1351845"/>
            <a:ext cx="1729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2400" b="1" dirty="0" err="1">
                <a:solidFill>
                  <a:schemeClr val="tx2"/>
                </a:solidFill>
              </a:rPr>
              <a:t>sPGA</a:t>
            </a:r>
            <a:r>
              <a:rPr lang="en-IE" sz="2400" b="1" dirty="0">
                <a:solidFill>
                  <a:schemeClr val="tx2"/>
                </a:solidFill>
              </a:rPr>
              <a:t> (0,1)</a:t>
            </a:r>
          </a:p>
        </p:txBody>
      </p:sp>
      <p:sp>
        <p:nvSpPr>
          <p:cNvPr id="32" name="TextBox 1">
            <a:extLst>
              <a:ext uri="{FF2B5EF4-FFF2-40B4-BE49-F238E27FC236}">
                <a16:creationId xmlns:a16="http://schemas.microsoft.com/office/drawing/2014/main" id="{4A75EFD7-7F01-7C4B-BB15-BFEF0091E954}"/>
              </a:ext>
            </a:extLst>
          </p:cNvPr>
          <p:cNvSpPr txBox="1"/>
          <p:nvPr/>
        </p:nvSpPr>
        <p:spPr>
          <a:xfrm rot="16200000">
            <a:off x="5030874" y="2849691"/>
            <a:ext cx="2969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/>
              <a:t>Percentage of Patients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F239118-D980-4843-B101-EE51D1B388DF}"/>
              </a:ext>
            </a:extLst>
          </p:cNvPr>
          <p:cNvSpPr txBox="1"/>
          <p:nvPr/>
        </p:nvSpPr>
        <p:spPr>
          <a:xfrm>
            <a:off x="8828954" y="5007954"/>
            <a:ext cx="911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Weeks</a:t>
            </a:r>
            <a:endParaRPr lang="en-US" sz="1400" b="1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97E1EBE8-C136-064F-B1C9-FC1B3F522279}"/>
              </a:ext>
            </a:extLst>
          </p:cNvPr>
          <p:cNvSpPr/>
          <p:nvPr/>
        </p:nvSpPr>
        <p:spPr>
          <a:xfrm>
            <a:off x="5238469" y="2413504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a typeface="Times New Roman"/>
                <a:cs typeface="Times New Roman"/>
              </a:rPr>
              <a:t>*</a:t>
            </a:r>
            <a:r>
              <a:rPr lang="en-US" baseline="30000" dirty="0">
                <a:solidFill>
                  <a:srgbClr val="000000"/>
                </a:solidFill>
                <a:ea typeface="Times New Roman"/>
                <a:cs typeface="Times New Roman"/>
              </a:rPr>
              <a:t>¶ </a:t>
            </a:r>
            <a:r>
              <a:rPr lang="en-US" baseline="30000" dirty="0" err="1">
                <a:solidFill>
                  <a:srgbClr val="000000"/>
                </a:solidFill>
                <a:ea typeface="Times New Roman"/>
                <a:cs typeface="Times New Roman"/>
              </a:rPr>
              <a:t>ǂ</a:t>
            </a:r>
            <a:endParaRPr lang="en-US" baseline="30000" dirty="0">
              <a:latin typeface="Times New Roman"/>
              <a:ea typeface="Times New Roman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7BA4B04-6592-CD4C-BA62-A92C0D696284}"/>
              </a:ext>
            </a:extLst>
          </p:cNvPr>
          <p:cNvSpPr/>
          <p:nvPr/>
        </p:nvSpPr>
        <p:spPr>
          <a:xfrm>
            <a:off x="3296985" y="2698001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a typeface="Times New Roman"/>
                <a:cs typeface="Times New Roman"/>
              </a:rPr>
              <a:t>*</a:t>
            </a:r>
            <a:r>
              <a:rPr lang="en-US" baseline="30000" dirty="0">
                <a:solidFill>
                  <a:srgbClr val="000000"/>
                </a:solidFill>
                <a:ea typeface="Times New Roman"/>
                <a:cs typeface="Times New Roman"/>
              </a:rPr>
              <a:t>¶ </a:t>
            </a:r>
            <a:r>
              <a:rPr lang="en-US" baseline="30000" dirty="0" err="1">
                <a:solidFill>
                  <a:srgbClr val="000000"/>
                </a:solidFill>
                <a:ea typeface="Times New Roman"/>
                <a:cs typeface="Times New Roman"/>
              </a:rPr>
              <a:t>ǂ</a:t>
            </a:r>
            <a:endParaRPr lang="en-US" baseline="30000" dirty="0">
              <a:latin typeface="Times New Roman"/>
              <a:ea typeface="Times New Roman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AF215C2-34FC-F241-9C4E-8F9263CF9618}"/>
              </a:ext>
            </a:extLst>
          </p:cNvPr>
          <p:cNvSpPr/>
          <p:nvPr/>
        </p:nvSpPr>
        <p:spPr>
          <a:xfrm>
            <a:off x="9039268" y="2143006"/>
            <a:ext cx="4908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ea typeface="Times New Roman"/>
                <a:cs typeface="Times New Roman"/>
              </a:rPr>
              <a:t>*</a:t>
            </a:r>
            <a:r>
              <a:rPr lang="en-US" baseline="30000" dirty="0">
                <a:solidFill>
                  <a:srgbClr val="000000"/>
                </a:solidFill>
                <a:ea typeface="Times New Roman"/>
                <a:cs typeface="Times New Roman"/>
              </a:rPr>
              <a:t>¶ </a:t>
            </a:r>
            <a:r>
              <a:rPr lang="en-US" baseline="30000" dirty="0" err="1">
                <a:solidFill>
                  <a:srgbClr val="000000"/>
                </a:solidFill>
                <a:ea typeface="Times New Roman"/>
                <a:cs typeface="Times New Roman"/>
              </a:rPr>
              <a:t>ǂ</a:t>
            </a:r>
            <a:endParaRPr lang="en-US" baseline="30000" dirty="0"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325712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717" y="702221"/>
            <a:ext cx="10767484" cy="504280"/>
          </a:xfrm>
        </p:spPr>
        <p:txBody>
          <a:bodyPr anchor="t"/>
          <a:lstStyle/>
          <a:p>
            <a:r>
              <a:rPr lang="en-GB" b="1" dirty="0"/>
              <a:t>Week 24 Safety Summary</a:t>
            </a:r>
            <a:br>
              <a:rPr lang="en-GB" b="1" dirty="0"/>
            </a:br>
            <a:endParaRPr lang="en-GB" sz="2800" b="1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4070227"/>
              </p:ext>
            </p:extLst>
          </p:nvPr>
        </p:nvGraphicFramePr>
        <p:xfrm>
          <a:off x="738717" y="1584848"/>
          <a:ext cx="10714566" cy="432593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4656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58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172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158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533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ADVERSE EVENTS </a:t>
                      </a:r>
                    </a:p>
                  </a:txBody>
                  <a:tcPr marL="41703" marR="417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FAE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(N=52)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n (%)</a:t>
                      </a:r>
                    </a:p>
                  </a:txBody>
                  <a:tcPr marL="41703" marR="417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67F0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MTX</a:t>
                      </a:r>
                      <a:b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(N=52)</a:t>
                      </a:r>
                    </a:p>
                    <a:p>
                      <a:pPr marL="0" marR="0" indent="0" algn="ctr" defTabSz="40817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n (%)</a:t>
                      </a:r>
                    </a:p>
                  </a:txBody>
                  <a:tcPr marL="41703" marR="417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IXE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(N=54)</a:t>
                      </a:r>
                    </a:p>
                    <a:p>
                      <a:pPr marL="0" marR="0" indent="0" algn="ctr" defTabSz="408173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n (%)</a:t>
                      </a:r>
                    </a:p>
                  </a:txBody>
                  <a:tcPr marL="41703" marR="41703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1561">
                <a:tc>
                  <a:txBody>
                    <a:bodyPr/>
                    <a:lstStyle/>
                    <a:p>
                      <a:pPr marL="0" marR="0" indent="0" algn="l" defTabSz="408173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≥ 1 TEAE</a:t>
                      </a:r>
                      <a:endParaRPr lang="en-US" sz="1800" b="1" dirty="0">
                        <a:solidFill>
                          <a:srgbClr val="6D6E7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863" marR="428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</a:rPr>
                        <a:t>46 (88.5)</a:t>
                      </a:r>
                    </a:p>
                  </a:txBody>
                  <a:tcPr marL="23881" marR="23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67F07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</a:rPr>
                        <a:t>43 (82.7)</a:t>
                      </a:r>
                    </a:p>
                  </a:txBody>
                  <a:tcPr marL="23881" marR="23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66FF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0817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</a:rPr>
                        <a:t>46 (85.2)</a:t>
                      </a:r>
                    </a:p>
                  </a:txBody>
                  <a:tcPr marL="23881" marR="23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3F6A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1495">
                <a:tc>
                  <a:txBody>
                    <a:bodyPr/>
                    <a:lstStyle/>
                    <a:p>
                      <a:pPr marL="0" marR="0" indent="0" algn="l" defTabSz="408173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≥ 1 TEAE related to study drug</a:t>
                      </a:r>
                      <a:endParaRPr lang="en-US" sz="1800" b="0" dirty="0">
                        <a:solidFill>
                          <a:srgbClr val="6D6E71"/>
                        </a:solidFill>
                        <a:effectLst/>
                        <a:latin typeface="+mn-lt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2863" marR="428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  <a:cs typeface="Arial" panose="020B0604020202020204" pitchFamily="34" charset="0"/>
                        </a:rPr>
                        <a:t>39 (75.0)</a:t>
                      </a:r>
                    </a:p>
                  </a:txBody>
                  <a:tcPr marL="23881" marR="23881" marT="91440" marB="914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67F07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  <a:cs typeface="Arial" panose="020B0604020202020204" pitchFamily="34" charset="0"/>
                        </a:rPr>
                        <a:t>30 (57.7)</a:t>
                      </a:r>
                    </a:p>
                  </a:txBody>
                  <a:tcPr marL="23881" marR="23881" marT="91440" marB="914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66FF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081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  <a:cs typeface="Arial" panose="020B0604020202020204" pitchFamily="34" charset="0"/>
                        </a:rPr>
                        <a:t>23 (42.6)</a:t>
                      </a:r>
                    </a:p>
                  </a:txBody>
                  <a:tcPr marL="23881" marR="23881" marT="91440" marB="914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3F6A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8210724"/>
                  </a:ext>
                </a:extLst>
              </a:tr>
              <a:tr h="481495">
                <a:tc>
                  <a:txBody>
                    <a:bodyPr/>
                    <a:lstStyle/>
                    <a:p>
                      <a:pPr marL="0" marR="0" indent="0" algn="l" defTabSz="408173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D6E71"/>
                          </a:solidFill>
                          <a:latin typeface="+mn-lt"/>
                          <a:cs typeface="Arial" panose="020B0604020202020204" pitchFamily="34" charset="0"/>
                        </a:rPr>
                        <a:t>Nasopharyngitis</a:t>
                      </a:r>
                      <a:endParaRPr lang="en-US" sz="1800" b="0" dirty="0">
                        <a:solidFill>
                          <a:srgbClr val="6D6E71"/>
                        </a:solidFill>
                        <a:effectLst/>
                        <a:latin typeface="+mn-lt"/>
                        <a:ea typeface="Times New Roman"/>
                        <a:cs typeface="Arial" panose="020B0604020202020204" pitchFamily="34" charset="0"/>
                      </a:endParaRPr>
                    </a:p>
                  </a:txBody>
                  <a:tcPr marL="42863" marR="428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  <a:cs typeface="Arial" panose="020B0604020202020204" pitchFamily="34" charset="0"/>
                        </a:rPr>
                        <a:t>9 (17.3)</a:t>
                      </a:r>
                    </a:p>
                  </a:txBody>
                  <a:tcPr marL="23881" marR="23881" marT="91440" marB="914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67F07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  <a:cs typeface="Arial" panose="020B0604020202020204" pitchFamily="34" charset="0"/>
                        </a:rPr>
                        <a:t>18 (34.6)</a:t>
                      </a:r>
                    </a:p>
                  </a:txBody>
                  <a:tcPr marL="23881" marR="23881" marT="91440" marB="914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66FF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0817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  <a:cs typeface="Arial" panose="020B0604020202020204" pitchFamily="34" charset="0"/>
                        </a:rPr>
                        <a:t>21 (38.9)</a:t>
                      </a:r>
                    </a:p>
                  </a:txBody>
                  <a:tcPr marL="23881" marR="23881" marT="91440" marB="9144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3F6A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1495">
                <a:tc>
                  <a:txBody>
                    <a:bodyPr/>
                    <a:lstStyle/>
                    <a:p>
                      <a:pPr marL="0" marR="0" indent="0" algn="l" defTabSz="408173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err="1">
                          <a:solidFill>
                            <a:srgbClr val="6D6E71"/>
                          </a:solidFill>
                          <a:latin typeface="+mn-lt"/>
                        </a:rPr>
                        <a:t>Diarrhoea</a:t>
                      </a:r>
                      <a:endParaRPr lang="en-US" sz="1800" b="0" dirty="0">
                        <a:solidFill>
                          <a:srgbClr val="6D6E7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863" marR="428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</a:rPr>
                        <a:t>23 (44.2)</a:t>
                      </a:r>
                    </a:p>
                  </a:txBody>
                  <a:tcPr marL="23881" marR="23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67F07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</a:rPr>
                        <a:t>6 (11.5)</a:t>
                      </a:r>
                    </a:p>
                  </a:txBody>
                  <a:tcPr marL="23881" marR="23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66FF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0817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</a:rPr>
                        <a:t>0 (0)</a:t>
                      </a:r>
                    </a:p>
                  </a:txBody>
                  <a:tcPr marL="23881" marR="23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3F6A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81495">
                <a:tc>
                  <a:txBody>
                    <a:bodyPr/>
                    <a:lstStyle/>
                    <a:p>
                      <a:pPr marL="0" marR="0" indent="0" algn="l" defTabSz="408173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D6E71"/>
                          </a:solidFill>
                          <a:latin typeface="+mn-lt"/>
                        </a:rPr>
                        <a:t>Upper abdominal pain</a:t>
                      </a:r>
                      <a:endParaRPr lang="en-US" sz="1800" b="0" dirty="0">
                        <a:solidFill>
                          <a:srgbClr val="6D6E71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2863" marR="428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</a:rPr>
                        <a:t>19 (36.5)</a:t>
                      </a:r>
                    </a:p>
                  </a:txBody>
                  <a:tcPr marL="23881" marR="23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67F07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</a:rPr>
                        <a:t>6 (11.5)</a:t>
                      </a:r>
                    </a:p>
                  </a:txBody>
                  <a:tcPr marL="23881" marR="23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66FF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08173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</a:rPr>
                        <a:t>1 (1.9)</a:t>
                      </a:r>
                    </a:p>
                  </a:txBody>
                  <a:tcPr marL="23881" marR="23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3F6A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81561">
                <a:tc>
                  <a:txBody>
                    <a:bodyPr/>
                    <a:lstStyle/>
                    <a:p>
                      <a:pPr marL="0" marR="0" indent="0" algn="l" defTabSz="408173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Discontinuation due to AE</a:t>
                      </a:r>
                      <a:endParaRPr lang="en-US" sz="1800" b="1" dirty="0">
                        <a:solidFill>
                          <a:srgbClr val="6D6E71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42863" marR="428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</a:rPr>
                        <a:t>20 (38.5)</a:t>
                      </a:r>
                    </a:p>
                  </a:txBody>
                  <a:tcPr marL="23881" marR="23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67F07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</a:rPr>
                        <a:t>0 (0)</a:t>
                      </a:r>
                    </a:p>
                  </a:txBody>
                  <a:tcPr marL="23881" marR="23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66FF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</a:rPr>
                        <a:t>2 (3.7)</a:t>
                      </a:r>
                    </a:p>
                  </a:txBody>
                  <a:tcPr marL="23881" marR="23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3F6A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1495">
                <a:tc>
                  <a:txBody>
                    <a:bodyPr/>
                    <a:lstStyle/>
                    <a:p>
                      <a:pPr marL="0" marR="0" indent="0" algn="l" defTabSz="408173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Death</a:t>
                      </a:r>
                    </a:p>
                  </a:txBody>
                  <a:tcPr marL="42863" marR="42863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</a:rPr>
                        <a:t>0 (0)</a:t>
                      </a:r>
                    </a:p>
                  </a:txBody>
                  <a:tcPr marL="23881" marR="23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67F07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</a:rPr>
                        <a:t>0 (0)</a:t>
                      </a:r>
                    </a:p>
                  </a:txBody>
                  <a:tcPr marL="23881" marR="23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966FF">
                        <a:alpha val="2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6D6E71"/>
                          </a:solidFill>
                          <a:effectLst/>
                          <a:latin typeface="+mn-lt"/>
                          <a:ea typeface="Times New Roman"/>
                        </a:rPr>
                        <a:t>0 (0)</a:t>
                      </a:r>
                    </a:p>
                  </a:txBody>
                  <a:tcPr marL="23881" marR="2388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263F6A">
                        <a:alpha val="2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49288" y="6289129"/>
            <a:ext cx="10946342" cy="420989"/>
          </a:xfrm>
          <a:prstGeom prst="rect">
            <a:avLst/>
          </a:prstGeom>
          <a:noFill/>
        </p:spPr>
        <p:txBody>
          <a:bodyPr wrap="square" lIns="81639" tIns="40819" rIns="81639" bIns="40819" rtlCol="0">
            <a:spAutoFit/>
          </a:bodyPr>
          <a:lstStyle/>
          <a:p>
            <a:pPr marL="0" lvl="1" defTabSz="816388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srgbClr val="6D6E71"/>
                </a:solidFill>
                <a:latin typeface="Arial Narrow" panose="020B0606020202030204" pitchFamily="34" charset="0"/>
              </a:rPr>
              <a:t>Abbreviations: FAE=</a:t>
            </a:r>
            <a:r>
              <a:rPr lang="en-US" sz="1100" dirty="0" err="1">
                <a:solidFill>
                  <a:srgbClr val="6D6E71"/>
                </a:solidFill>
                <a:latin typeface="Arial Narrow" panose="020B0606020202030204" pitchFamily="34" charset="0"/>
              </a:rPr>
              <a:t>fumaric</a:t>
            </a:r>
            <a:r>
              <a:rPr lang="en-US" sz="1100" dirty="0">
                <a:solidFill>
                  <a:srgbClr val="6D6E71"/>
                </a:solidFill>
                <a:latin typeface="Arial Narrow" panose="020B0606020202030204" pitchFamily="34" charset="0"/>
              </a:rPr>
              <a:t> acid esters; IXE=ixekizumab; MTX=methotrexate; </a:t>
            </a:r>
          </a:p>
          <a:p>
            <a:pPr marL="0" lvl="1" defTabSz="816388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srgbClr val="6D6E71"/>
                </a:solidFill>
                <a:latin typeface="Arial Narrow" panose="020B0606020202030204" pitchFamily="34" charset="0"/>
              </a:rPr>
              <a:t>TEAE=treatment-emergent adverse event; AE=adverse event</a:t>
            </a:r>
          </a:p>
        </p:txBody>
      </p:sp>
    </p:spTree>
    <p:extLst>
      <p:ext uri="{BB962C8B-B14F-4D97-AF65-F5344CB8AC3E}">
        <p14:creationId xmlns:p14="http://schemas.microsoft.com/office/powerpoint/2010/main" val="2748454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7" y="1190654"/>
            <a:ext cx="10767484" cy="504280"/>
          </a:xfrm>
        </p:spPr>
        <p:txBody>
          <a:bodyPr/>
          <a:lstStyle/>
          <a:p>
            <a:br>
              <a:rPr lang="en-GB" dirty="0"/>
            </a:br>
            <a:br>
              <a:rPr lang="en-GB" dirty="0"/>
            </a:br>
            <a:r>
              <a:rPr lang="en-GB" b="1" dirty="0"/>
              <a:t>Conclusion</a:t>
            </a:r>
            <a:br>
              <a:rPr lang="en-GB" dirty="0"/>
            </a:br>
            <a:r>
              <a:rPr lang="en-GB" dirty="0"/>
              <a:t>What does this study add?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667" y="1876417"/>
            <a:ext cx="10993170" cy="4031779"/>
          </a:xfrm>
        </p:spPr>
        <p:txBody>
          <a:bodyPr/>
          <a:lstStyle/>
          <a:p>
            <a:pPr>
              <a:buClr>
                <a:srgbClr val="A7CD72"/>
              </a:buClr>
            </a:pPr>
            <a:r>
              <a:rPr lang="en-GB" sz="2400" dirty="0"/>
              <a:t>This study is the first randomised, head-to-head trial comparing a biologic treatment to two common conventional therapies in a systemic treatment-naïve population of patients with moderate-to-severe plaque psoriasis</a:t>
            </a:r>
          </a:p>
          <a:p>
            <a:pPr>
              <a:buClr>
                <a:srgbClr val="A7CD72"/>
              </a:buClr>
            </a:pPr>
            <a:r>
              <a:rPr lang="en-GB" sz="2400" dirty="0"/>
              <a:t>The results demonstrate the tolerability, faster onset-of-action and higher efficacy of ixekizumab in an unbiased comparison to FAE and methotrexate in this population</a:t>
            </a:r>
            <a:endParaRPr lang="en-GB" sz="2400" strike="sngStrik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7" y="692696"/>
            <a:ext cx="10767484" cy="504280"/>
          </a:xfrm>
        </p:spPr>
        <p:txBody>
          <a:bodyPr/>
          <a:lstStyle/>
          <a:p>
            <a:r>
              <a:rPr lang="en-GB" b="1" dirty="0"/>
              <a:t>Authors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14" t="-407" r="11806" b="407"/>
          <a:stretch/>
        </p:blipFill>
        <p:spPr>
          <a:xfrm>
            <a:off x="8501727" y="1196976"/>
            <a:ext cx="1574113" cy="21601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65" y="1264564"/>
            <a:ext cx="1648213" cy="21601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786" y="3772558"/>
            <a:ext cx="1574113" cy="216016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0" r="23513"/>
          <a:stretch/>
        </p:blipFill>
        <p:spPr>
          <a:xfrm>
            <a:off x="2683707" y="1264563"/>
            <a:ext cx="1648213" cy="216016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4" t="9973" r="8017" b="22533"/>
          <a:stretch/>
        </p:blipFill>
        <p:spPr>
          <a:xfrm>
            <a:off x="4647747" y="1211067"/>
            <a:ext cx="1648213" cy="21604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626"/>
          <a:stretch/>
        </p:blipFill>
        <p:spPr>
          <a:xfrm>
            <a:off x="2683706" y="3772558"/>
            <a:ext cx="1648213" cy="216016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05" t="-12" r="7906" b="12"/>
          <a:stretch/>
        </p:blipFill>
        <p:spPr>
          <a:xfrm>
            <a:off x="6611787" y="1196976"/>
            <a:ext cx="1574113" cy="216041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916"/>
          <a:stretch/>
        </p:blipFill>
        <p:spPr>
          <a:xfrm>
            <a:off x="719666" y="3772558"/>
            <a:ext cx="1648213" cy="216016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11" t="865" r="40941" b="15933"/>
          <a:stretch/>
        </p:blipFill>
        <p:spPr>
          <a:xfrm>
            <a:off x="4647746" y="3750266"/>
            <a:ext cx="1648213" cy="216016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DD02733-57C4-0D4B-A319-60DCA0BF166A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3" r="25704" b="2218"/>
          <a:stretch/>
        </p:blipFill>
        <p:spPr>
          <a:xfrm>
            <a:off x="8347251" y="3772558"/>
            <a:ext cx="1728589" cy="213787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Call for correspondence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A7CD72"/>
              </a:buClr>
            </a:pPr>
            <a:r>
              <a:rPr lang="en-GB" dirty="0"/>
              <a:t>Why not join the debate on this article through our correspondence section?</a:t>
            </a:r>
          </a:p>
          <a:p>
            <a:pPr>
              <a:buClr>
                <a:srgbClr val="A7CD72"/>
              </a:buClr>
            </a:pPr>
            <a:r>
              <a:rPr lang="en-GB" dirty="0"/>
              <a:t>Rapid responses should not exceed 350 words, four references and one figure</a:t>
            </a:r>
          </a:p>
          <a:p>
            <a:pPr>
              <a:buClr>
                <a:srgbClr val="A7CD72"/>
              </a:buClr>
            </a:pPr>
            <a:r>
              <a:rPr lang="en-GB" dirty="0"/>
              <a:t>Further details can be found </a:t>
            </a:r>
            <a:r>
              <a:rPr lang="en-GB" dirty="0">
                <a:hlinkClick r:id="rId2" action="ppaction://hlinkfile"/>
              </a:rPr>
              <a:t>here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dirty="0"/>
              <a:t>Lead Authors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7803" y="1616365"/>
            <a:ext cx="2655079" cy="34797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67803" y="5166760"/>
            <a:ext cx="265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dirty="0">
                <a:solidFill>
                  <a:schemeClr val="tx2"/>
                </a:solidFill>
              </a:rPr>
              <a:t>Professor Kristian Reich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64497" y="5166760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dirty="0">
                <a:solidFill>
                  <a:schemeClr val="tx2"/>
                </a:solidFill>
              </a:rPr>
              <a:t>Professor Ulrich Mrowietz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13" r="25704" b="2218"/>
          <a:stretch/>
        </p:blipFill>
        <p:spPr>
          <a:xfrm>
            <a:off x="6771184" y="1616365"/>
            <a:ext cx="2813591" cy="347977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b="1" dirty="0"/>
              <a:t>Introduction </a:t>
            </a:r>
            <a:br>
              <a:rPr lang="en-GB" dirty="0"/>
            </a:br>
            <a:r>
              <a:rPr lang="en-GB" sz="2800" dirty="0"/>
              <a:t>What is already known?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828800"/>
            <a:ext cx="10993170" cy="2036617"/>
          </a:xfrm>
        </p:spPr>
        <p:txBody>
          <a:bodyPr/>
          <a:lstStyle/>
          <a:p>
            <a:pPr>
              <a:buClr>
                <a:srgbClr val="A7CD72"/>
              </a:buClr>
            </a:pPr>
            <a:r>
              <a:rPr lang="en-IE" sz="2400" b="1" dirty="0"/>
              <a:t>Fumaric acid esters (FAE) </a:t>
            </a:r>
            <a:r>
              <a:rPr lang="en-IE" sz="2400" dirty="0"/>
              <a:t>and </a:t>
            </a:r>
            <a:r>
              <a:rPr lang="en-IE" sz="2400" b="1" dirty="0"/>
              <a:t>methotrexate</a:t>
            </a:r>
            <a:r>
              <a:rPr lang="en-IE" sz="2400" dirty="0"/>
              <a:t> are two commonly used conventional systemic therapies for chronic plaque psoriasis</a:t>
            </a:r>
          </a:p>
          <a:p>
            <a:pPr>
              <a:buClr>
                <a:srgbClr val="A7CD72"/>
              </a:buClr>
            </a:pPr>
            <a:r>
              <a:rPr lang="en-IE" sz="2400" dirty="0"/>
              <a:t>Interleukin-17 antagonists such as </a:t>
            </a:r>
            <a:r>
              <a:rPr lang="en-IE" sz="2400" b="1" dirty="0" err="1"/>
              <a:t>ixekizumab</a:t>
            </a:r>
            <a:r>
              <a:rPr lang="en-IE" sz="2400" dirty="0"/>
              <a:t> have received a first-line label for moderate-to-severe plaque psoriasis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7F91D2B-642A-DD4A-A5FB-8D656033D8D5}"/>
              </a:ext>
            </a:extLst>
          </p:cNvPr>
          <p:cNvSpPr txBox="1">
            <a:spLocks/>
          </p:cNvSpPr>
          <p:nvPr/>
        </p:nvSpPr>
        <p:spPr bwMode="auto">
          <a:xfrm>
            <a:off x="719667" y="3865417"/>
            <a:ext cx="10767484" cy="504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0098A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sz="2800" dirty="0"/>
              <a:t>Objective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62A1D2B-4586-2543-9C25-84F92A0C729F}"/>
              </a:ext>
            </a:extLst>
          </p:cNvPr>
          <p:cNvSpPr txBox="1">
            <a:spLocks/>
          </p:cNvSpPr>
          <p:nvPr/>
        </p:nvSpPr>
        <p:spPr bwMode="auto">
          <a:xfrm>
            <a:off x="719405" y="4497241"/>
            <a:ext cx="10993170" cy="1404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/>
          <a:lstStyle>
            <a:lvl1pPr marL="180975" indent="-180975" algn="l" rtl="0" eaLnBrk="0" fontAlgn="base" hangingPunct="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49580" indent="-231775" algn="l" rtl="0" eaLnBrk="0" fontAlgn="base" hangingPunct="0">
              <a:lnSpc>
                <a:spcPts val="18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62420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A7CD72"/>
              </a:buClr>
            </a:pPr>
            <a:r>
              <a:rPr lang="en-IE" sz="2400" dirty="0"/>
              <a:t>To assess if </a:t>
            </a:r>
            <a:r>
              <a:rPr lang="en-IE" sz="2400" dirty="0" err="1"/>
              <a:t>ixekizumab</a:t>
            </a:r>
            <a:r>
              <a:rPr lang="en-IE" sz="2400" dirty="0"/>
              <a:t> is superior to FAE and methotrexate in treating adult patients with chronic moderate-to-severe plaque psoriasis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Method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19405" y="1484784"/>
            <a:ext cx="11027118" cy="4376754"/>
          </a:xfrm>
        </p:spPr>
        <p:txBody>
          <a:bodyPr/>
          <a:lstStyle/>
          <a:p>
            <a:pPr>
              <a:buClr>
                <a:srgbClr val="A7CD72"/>
              </a:buClr>
            </a:pPr>
            <a:r>
              <a:rPr lang="en-IE" sz="2400" dirty="0"/>
              <a:t>162 patients were randomised 1:1:1 to FAE (N=54), methotrexate (N=54) or </a:t>
            </a:r>
            <a:r>
              <a:rPr lang="en-IE" sz="2400" dirty="0" err="1"/>
              <a:t>ixekizumab</a:t>
            </a:r>
            <a:r>
              <a:rPr lang="en-IE" sz="2400" dirty="0"/>
              <a:t> (N=54) treatment</a:t>
            </a:r>
            <a:r>
              <a:rPr lang="en-GB" sz="2400" dirty="0"/>
              <a:t> over 24 weeks </a:t>
            </a:r>
          </a:p>
          <a:p>
            <a:pPr>
              <a:buClr>
                <a:srgbClr val="A7CD72"/>
              </a:buClr>
            </a:pPr>
            <a:r>
              <a:rPr lang="en-GB" sz="2400" dirty="0"/>
              <a:t>Comparison of proportion of patients that achieved:</a:t>
            </a:r>
          </a:p>
          <a:p>
            <a:pPr lvl="1">
              <a:lnSpc>
                <a:spcPct val="100000"/>
              </a:lnSpc>
              <a:buClr>
                <a:srgbClr val="A7CD72"/>
              </a:buClr>
            </a:pPr>
            <a:r>
              <a:rPr lang="en-HK" dirty="0"/>
              <a:t>Psoriasis Area and Severity Index (PASI): Improvement of 75%, 90%, 100%</a:t>
            </a:r>
          </a:p>
          <a:p>
            <a:pPr lvl="1">
              <a:lnSpc>
                <a:spcPct val="100000"/>
              </a:lnSpc>
              <a:buClr>
                <a:srgbClr val="A7CD72"/>
              </a:buClr>
            </a:pPr>
            <a:r>
              <a:rPr lang="en-HK" dirty="0"/>
              <a:t>Static Physician’s Global Assessment (</a:t>
            </a:r>
            <a:r>
              <a:rPr lang="en-HK" dirty="0" err="1"/>
              <a:t>sPGA</a:t>
            </a:r>
            <a:r>
              <a:rPr lang="en-HK" dirty="0"/>
              <a:t>): score of 0 or 1</a:t>
            </a:r>
          </a:p>
          <a:p>
            <a:pPr lvl="1">
              <a:lnSpc>
                <a:spcPct val="100000"/>
              </a:lnSpc>
              <a:buClr>
                <a:srgbClr val="A7CD72"/>
              </a:buClr>
            </a:pPr>
            <a:r>
              <a:rPr lang="en-HK" dirty="0"/>
              <a:t>Dermatology Life Quality Index (DLQI): score of 0 or 1 </a:t>
            </a:r>
            <a:endParaRPr lang="en-GB" sz="2400" dirty="0"/>
          </a:p>
          <a:p>
            <a:pPr>
              <a:buClr>
                <a:srgbClr val="A7CD72"/>
              </a:buClr>
            </a:pPr>
            <a:r>
              <a:rPr lang="en-GB" sz="2400" dirty="0"/>
              <a:t>Safety events at week 24 were analysed using Fisher’s exact test </a:t>
            </a:r>
            <a:endParaRPr lang="en-IE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BE2901-8BF7-6249-A973-C658319164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258" y="1192561"/>
            <a:ext cx="8961829" cy="4838400"/>
          </a:xfrm>
          <a:prstGeom prst="rect">
            <a:avLst/>
          </a:prstGeom>
          <a:ln>
            <a:noFill/>
          </a:ln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F74E1E4-BD2E-5744-9B36-6E1275AEB643}"/>
              </a:ext>
            </a:extLst>
          </p:cNvPr>
          <p:cNvSpPr txBox="1">
            <a:spLocks/>
          </p:cNvSpPr>
          <p:nvPr/>
        </p:nvSpPr>
        <p:spPr bwMode="auto">
          <a:xfrm>
            <a:off x="712258" y="688281"/>
            <a:ext cx="10767484" cy="504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kern="1200">
                <a:solidFill>
                  <a:srgbClr val="0098A0"/>
                </a:solidFill>
                <a:latin typeface="Arial" panose="020B060402020202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200">
                <a:solidFill>
                  <a:srgbClr val="0098A0"/>
                </a:solidFill>
                <a:latin typeface="Arial" panose="020B0604020202020204" pitchFamily="34" charset="0"/>
              </a:defRPr>
            </a:lvl9pPr>
          </a:lstStyle>
          <a:p>
            <a:r>
              <a:rPr lang="en-GB" b="1" dirty="0"/>
              <a:t>Method</a:t>
            </a:r>
          </a:p>
        </p:txBody>
      </p:sp>
    </p:spTree>
    <p:extLst>
      <p:ext uri="{BB962C8B-B14F-4D97-AF65-F5344CB8AC3E}">
        <p14:creationId xmlns:p14="http://schemas.microsoft.com/office/powerpoint/2010/main" val="2568132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A15DAF-A066-1945-8BC0-38BED5AB69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Dosing Regimens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38430B6-916B-1C4D-83A4-0C03AC55F9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1828932"/>
              </p:ext>
            </p:extLst>
          </p:nvPr>
        </p:nvGraphicFramePr>
        <p:xfrm>
          <a:off x="8136999" y="1522079"/>
          <a:ext cx="3750201" cy="3958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9803">
                  <a:extLst>
                    <a:ext uri="{9D8B030D-6E8A-4147-A177-3AD203B41FA5}">
                      <a16:colId xmlns:a16="http://schemas.microsoft.com/office/drawing/2014/main" val="678727858"/>
                    </a:ext>
                  </a:extLst>
                </a:gridCol>
                <a:gridCol w="2630398">
                  <a:extLst>
                    <a:ext uri="{9D8B030D-6E8A-4147-A177-3AD203B41FA5}">
                      <a16:colId xmlns:a16="http://schemas.microsoft.com/office/drawing/2014/main" val="3790326355"/>
                    </a:ext>
                  </a:extLst>
                </a:gridCol>
              </a:tblGrid>
              <a:tr h="395888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Week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Daily Dose (mg)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918883"/>
                  </a:ext>
                </a:extLst>
              </a:tr>
              <a:tr h="395888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799313"/>
                  </a:ext>
                </a:extLst>
              </a:tr>
              <a:tr h="395888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5068382"/>
                  </a:ext>
                </a:extLst>
              </a:tr>
              <a:tr h="395888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602187"/>
                  </a:ext>
                </a:extLst>
              </a:tr>
              <a:tr h="395888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120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2702325"/>
                  </a:ext>
                </a:extLst>
              </a:tr>
              <a:tr h="395888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240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708386"/>
                  </a:ext>
                </a:extLst>
              </a:tr>
              <a:tr h="395888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360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1770646"/>
                  </a:ext>
                </a:extLst>
              </a:tr>
              <a:tr h="395888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480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977342"/>
                  </a:ext>
                </a:extLst>
              </a:tr>
              <a:tr h="395888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0670016"/>
                  </a:ext>
                </a:extLst>
              </a:tr>
              <a:tr h="395888">
                <a:tc>
                  <a:txBody>
                    <a:bodyPr/>
                    <a:lstStyle/>
                    <a:p>
                      <a:pPr algn="l"/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9 - 24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rgbClr val="6D6E71"/>
                          </a:solidFill>
                        </a:rPr>
                        <a:t>720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1389280"/>
                  </a:ext>
                </a:extLst>
              </a:tr>
            </a:tbl>
          </a:graphicData>
        </a:graphic>
      </p:graphicFrame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4CA7D56-BAB6-5D49-8F11-1176AF6E6B2C}"/>
              </a:ext>
            </a:extLst>
          </p:cNvPr>
          <p:cNvSpPr txBox="1">
            <a:spLocks/>
          </p:cNvSpPr>
          <p:nvPr/>
        </p:nvSpPr>
        <p:spPr bwMode="auto">
          <a:xfrm>
            <a:off x="719667" y="1514075"/>
            <a:ext cx="7258473" cy="382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/>
          <a:lstStyle>
            <a:lvl1pPr marL="180975" indent="-180975" algn="l" rtl="0" eaLnBrk="0" fontAlgn="base" hangingPunct="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49580" indent="-231775" algn="l" rtl="0" eaLnBrk="0" fontAlgn="base" hangingPunct="0">
              <a:lnSpc>
                <a:spcPts val="18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62420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A7CD72"/>
              </a:buClr>
              <a:buNone/>
            </a:pPr>
            <a:r>
              <a:rPr lang="en-IE" b="1" dirty="0"/>
              <a:t>Fumaric Acid Esters </a:t>
            </a:r>
          </a:p>
          <a:p>
            <a:pPr>
              <a:buClr>
                <a:srgbClr val="A7CD72"/>
              </a:buClr>
            </a:pPr>
            <a:r>
              <a:rPr lang="en-IE" sz="2400" dirty="0"/>
              <a:t>Daily oral administration of dimethyl fumarate (DMF)</a:t>
            </a:r>
          </a:p>
          <a:p>
            <a:pPr>
              <a:buClr>
                <a:srgbClr val="A7CD72"/>
              </a:buClr>
            </a:pPr>
            <a:r>
              <a:rPr lang="en-IE" sz="2400" dirty="0"/>
              <a:t>Daily dosage reduced to individual maintenance dose if appropriate</a:t>
            </a:r>
          </a:p>
          <a:p>
            <a:pPr>
              <a:buClr>
                <a:srgbClr val="A7CD72"/>
              </a:buClr>
            </a:pPr>
            <a:endParaRPr lang="en-IE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972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6A63A-EEC1-0F4D-B9AE-333C4F83D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Dosing Regimens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31396F3-882A-2B4D-8BBD-8F7EC04E7A7B}"/>
              </a:ext>
            </a:extLst>
          </p:cNvPr>
          <p:cNvSpPr txBox="1">
            <a:spLocks/>
          </p:cNvSpPr>
          <p:nvPr/>
        </p:nvSpPr>
        <p:spPr bwMode="auto">
          <a:xfrm>
            <a:off x="719666" y="1514074"/>
            <a:ext cx="10767485" cy="4338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/>
          <a:lstStyle>
            <a:lvl1pPr marL="180975" indent="-180975" algn="l" rtl="0" eaLnBrk="0" fontAlgn="base" hangingPunct="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49580" indent="-231775" algn="l" rtl="0" eaLnBrk="0" fontAlgn="base" hangingPunct="0">
              <a:lnSpc>
                <a:spcPts val="18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62420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A7CD72"/>
              </a:buClr>
              <a:buNone/>
            </a:pPr>
            <a:r>
              <a:rPr lang="en-IE" b="1" dirty="0"/>
              <a:t>Methotrexate</a:t>
            </a:r>
          </a:p>
          <a:p>
            <a:pPr>
              <a:buClr>
                <a:srgbClr val="A7CD72"/>
              </a:buClr>
            </a:pPr>
            <a:r>
              <a:rPr lang="en-IE" sz="2400" dirty="0"/>
              <a:t>Weekly oral administration</a:t>
            </a:r>
          </a:p>
          <a:p>
            <a:pPr>
              <a:buClr>
                <a:srgbClr val="A7CD72"/>
              </a:buClr>
            </a:pPr>
            <a:r>
              <a:rPr lang="en-IE" sz="2400" dirty="0"/>
              <a:t>Starting dose of 7.5 mg/week with a stepwise increase in dosage of 5 – 7.5  mg/week until </a:t>
            </a:r>
            <a:r>
              <a:rPr lang="en-HK" sz="2400" dirty="0"/>
              <a:t>≥ 15 mg/week reached</a:t>
            </a:r>
          </a:p>
          <a:p>
            <a:pPr>
              <a:buClr>
                <a:srgbClr val="A7CD72"/>
              </a:buClr>
            </a:pPr>
            <a:r>
              <a:rPr lang="en-HK" sz="2400" dirty="0"/>
              <a:t>Increase to 20 mg/week if PASI 50 not reached by week 8</a:t>
            </a:r>
          </a:p>
          <a:p>
            <a:pPr>
              <a:buClr>
                <a:srgbClr val="A7CD72"/>
              </a:buClr>
            </a:pPr>
            <a:r>
              <a:rPr lang="en-HK" sz="2400" dirty="0"/>
              <a:t>Increase to 25 mg/week if PASI 50 not reached by week 16</a:t>
            </a:r>
            <a:endParaRPr lang="en-IE" sz="2400" dirty="0"/>
          </a:p>
          <a:p>
            <a:pPr>
              <a:buClr>
                <a:srgbClr val="A7CD72"/>
              </a:buClr>
            </a:pPr>
            <a:r>
              <a:rPr lang="en-IE" sz="2400" dirty="0"/>
              <a:t>Maximum dose of 30 mg/week </a:t>
            </a:r>
          </a:p>
          <a:p>
            <a:pPr>
              <a:buClr>
                <a:srgbClr val="A7CD72"/>
              </a:buClr>
            </a:pPr>
            <a:r>
              <a:rPr lang="en-IE" sz="2400" dirty="0"/>
              <a:t>Daily dosage reduced to individual maintenance dose after PASI 75 achieved if appropriate</a:t>
            </a:r>
          </a:p>
          <a:p>
            <a:pPr>
              <a:buClr>
                <a:srgbClr val="A7CD72"/>
              </a:buClr>
            </a:pPr>
            <a:endParaRPr lang="en-IE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8159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Dosing Regimens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652C391-4DEF-684C-9C9A-F9B0F663002D}"/>
              </a:ext>
            </a:extLst>
          </p:cNvPr>
          <p:cNvSpPr txBox="1">
            <a:spLocks/>
          </p:cNvSpPr>
          <p:nvPr/>
        </p:nvSpPr>
        <p:spPr bwMode="auto">
          <a:xfrm>
            <a:off x="719666" y="1514074"/>
            <a:ext cx="10767485" cy="4338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/>
          <a:lstStyle>
            <a:lvl1pPr marL="180975" indent="-180975" algn="l" rtl="0" eaLnBrk="0" fontAlgn="base" hangingPunct="0"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49580" indent="-231775" algn="l" rtl="0" eaLnBrk="0" fontAlgn="base" hangingPunct="0">
              <a:lnSpc>
                <a:spcPts val="1800"/>
              </a:lnSpc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62420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A7CD72"/>
              </a:buClr>
              <a:buNone/>
            </a:pPr>
            <a:r>
              <a:rPr lang="en-IE" b="1" dirty="0" err="1"/>
              <a:t>Ixekizumab</a:t>
            </a:r>
            <a:endParaRPr lang="en-IE" b="1" dirty="0"/>
          </a:p>
          <a:p>
            <a:pPr>
              <a:buClr>
                <a:srgbClr val="A7CD72"/>
              </a:buClr>
            </a:pPr>
            <a:r>
              <a:rPr lang="en-US" sz="2400" dirty="0"/>
              <a:t>Subcutaneous injection</a:t>
            </a:r>
          </a:p>
          <a:p>
            <a:pPr>
              <a:buClr>
                <a:srgbClr val="A7CD72"/>
              </a:buClr>
            </a:pPr>
            <a:r>
              <a:rPr lang="en-US" sz="2400" dirty="0"/>
              <a:t>Starting dose: 160 mg</a:t>
            </a:r>
          </a:p>
          <a:p>
            <a:pPr>
              <a:buClr>
                <a:srgbClr val="A7CD72"/>
              </a:buClr>
            </a:pPr>
            <a:r>
              <a:rPr lang="en-US" sz="2400" dirty="0"/>
              <a:t>Week 2 – 12: 80 mg every 2 weeks</a:t>
            </a:r>
          </a:p>
          <a:p>
            <a:pPr>
              <a:buClr>
                <a:srgbClr val="A7CD72"/>
              </a:buClr>
            </a:pPr>
            <a:r>
              <a:rPr lang="en-US" sz="2400" dirty="0"/>
              <a:t>Week 16 – 24: 80 mg every 4 weeks</a:t>
            </a:r>
            <a:endParaRPr lang="en-IE" sz="2400" dirty="0"/>
          </a:p>
          <a:p>
            <a:pPr>
              <a:buClr>
                <a:srgbClr val="A7CD72"/>
              </a:buClr>
            </a:pPr>
            <a:endParaRPr lang="en-IE" sz="2400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071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GB" b="1" dirty="0"/>
              <a:t>Results</a:t>
            </a:r>
            <a:br>
              <a:rPr lang="en-GB" dirty="0"/>
            </a:br>
            <a:endParaRPr lang="en-GB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667" y="1438596"/>
            <a:ext cx="10993170" cy="3702511"/>
          </a:xfrm>
        </p:spPr>
        <p:txBody>
          <a:bodyPr/>
          <a:lstStyle/>
          <a:p>
            <a:pPr>
              <a:buClr>
                <a:srgbClr val="A7CD72"/>
              </a:buClr>
            </a:pPr>
            <a:r>
              <a:rPr lang="en-IE" sz="2400" dirty="0"/>
              <a:t>In patients with chronic moderate-to-severe plaque psoriasis, ixekizumab treatment was superior to both FAE and methotrexate treatment in inducing PASI 75, PASI 90, PASI 100, </a:t>
            </a:r>
            <a:r>
              <a:rPr lang="en-IE" sz="2400" dirty="0" err="1"/>
              <a:t>sPGA</a:t>
            </a:r>
            <a:r>
              <a:rPr lang="en-IE" sz="2400" dirty="0"/>
              <a:t> (0,1) and DLQI (0,1) responses at Week 24</a:t>
            </a:r>
          </a:p>
          <a:p>
            <a:pPr>
              <a:buClr>
                <a:srgbClr val="A7CD72"/>
              </a:buClr>
            </a:pPr>
            <a:r>
              <a:rPr lang="en-GB" sz="2400" dirty="0"/>
              <a:t>Safety profiles for all treatments were consistent with prior studies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1154518027"/>
      </p:ext>
    </p:extLst>
  </p:cSld>
  <p:clrMapOvr>
    <a:masterClrMapping/>
  </p:clrMapOvr>
</p:sld>
</file>

<file path=ppt/theme/theme1.xml><?xml version="1.0" encoding="utf-8"?>
<a:theme xmlns:a="http://schemas.openxmlformats.org/drawingml/2006/main" name="wb_pres4_medical">
  <a:themeElements>
    <a:clrScheme name="Wiley-Blackwell">
      <a:dk1>
        <a:sysClr val="windowText" lastClr="000000"/>
      </a:dk1>
      <a:lt1>
        <a:sysClr val="window" lastClr="FFFFFF"/>
      </a:lt1>
      <a:dk2>
        <a:srgbClr val="0098A0"/>
      </a:dk2>
      <a:lt2>
        <a:srgbClr val="FFFFFF"/>
      </a:lt2>
      <a:accent1>
        <a:srgbClr val="8DBD48"/>
      </a:accent1>
      <a:accent2>
        <a:srgbClr val="691872"/>
      </a:accent2>
      <a:accent3>
        <a:srgbClr val="EF8100"/>
      </a:accent3>
      <a:accent4>
        <a:srgbClr val="00B2DC"/>
      </a:accent4>
      <a:accent5>
        <a:srgbClr val="00367C"/>
      </a:accent5>
      <a:accent6>
        <a:srgbClr val="FDCA1B"/>
      </a:accent6>
      <a:hlink>
        <a:srgbClr val="0098A0"/>
      </a:hlink>
      <a:folHlink>
        <a:srgbClr val="0098A0"/>
      </a:folHlink>
    </a:clrScheme>
    <a:fontScheme name="Wiley-Blackwe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7ECE5C61E7F9645B0109B136389A50C" ma:contentTypeVersion="10" ma:contentTypeDescription="Create a new document." ma:contentTypeScope="" ma:versionID="d260ddd044fbca5cf0e1485091e31173">
  <xsd:schema xmlns:xsd="http://www.w3.org/2001/XMLSchema" xmlns:xs="http://www.w3.org/2001/XMLSchema" xmlns:p="http://schemas.microsoft.com/office/2006/metadata/properties" xmlns:ns3="e818c9b9-4f69-4b86-a2c7-2d683dfd5301" targetNamespace="http://schemas.microsoft.com/office/2006/metadata/properties" ma:root="true" ma:fieldsID="e694bd905f18b1970d65c850a7a81cb9" ns3:_="">
    <xsd:import namespace="e818c9b9-4f69-4b86-a2c7-2d683dfd530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818c9b9-4f69-4b86-a2c7-2d683dfd530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64FABA-0742-4879-B8F0-60C280BB9B3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818c9b9-4f69-4b86-a2c7-2d683dfd530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8B69725-47CF-4025-900C-BBDE37CAC436}">
  <ds:schemaRefs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e818c9b9-4f69-4b86-a2c7-2d683dfd5301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D81069C-3819-4A1E-BE9D-703C98B7A71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629120</TotalTime>
  <Words>1203</Words>
  <Application>Microsoft Macintosh PowerPoint</Application>
  <PresentationFormat>Widescreen</PresentationFormat>
  <Paragraphs>175</Paragraphs>
  <Slides>16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Arial Narrow</vt:lpstr>
      <vt:lpstr>Calibri</vt:lpstr>
      <vt:lpstr>Times New Roman</vt:lpstr>
      <vt:lpstr>wb_pres4_medical</vt:lpstr>
      <vt:lpstr>A 24-week multicentre, randomised, open-label, parallel-group study comparing the efficacy and safety of ixekizumab vs. fumaric acid esters and methotrexate in patients with moderate-to-severe plaque psoriasis naïve to systemic treatment </vt:lpstr>
      <vt:lpstr>Lead Authors</vt:lpstr>
      <vt:lpstr>Introduction  What is already known?</vt:lpstr>
      <vt:lpstr>Method</vt:lpstr>
      <vt:lpstr>PowerPoint Presentation</vt:lpstr>
      <vt:lpstr>Dosing Regimens</vt:lpstr>
      <vt:lpstr>Dosing Regimens</vt:lpstr>
      <vt:lpstr>Dosing Regimens</vt:lpstr>
      <vt:lpstr>Results </vt:lpstr>
      <vt:lpstr>PASI 75 response rates at Week 24 (NRI)</vt:lpstr>
      <vt:lpstr>PASI 90 and PASI 100 response rates at Week 24 (NRI)</vt:lpstr>
      <vt:lpstr>DLQI (0,1) and sPGA (0,1) response rates at Week 24 (NRI)</vt:lpstr>
      <vt:lpstr>Week 24 Safety Summary </vt:lpstr>
      <vt:lpstr>  Conclusion What does this study add?</vt:lpstr>
      <vt:lpstr>Authors</vt:lpstr>
      <vt:lpstr>Call for correspondence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paper</dc:title>
  <dc:creator>Susannah George</dc:creator>
  <cp:lastModifiedBy>Stephenie Yung</cp:lastModifiedBy>
  <cp:revision>147</cp:revision>
  <dcterms:created xsi:type="dcterms:W3CDTF">2017-06-01T22:51:00Z</dcterms:created>
  <dcterms:modified xsi:type="dcterms:W3CDTF">2020-03-10T05:44:59Z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1033-10.2.0.5996</vt:lpwstr>
  </property>
  <property fmtid="{D5CDD505-2E9C-101B-9397-08002B2CF9AE}" pid="3" name="ContentTypeId">
    <vt:lpwstr>0x01010057ECE5C61E7F9645B0109B136389A50C</vt:lpwstr>
  </property>
</Properties>
</file>