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4" r:id="rId3"/>
    <p:sldId id="283" r:id="rId4"/>
  </p:sldIdLst>
  <p:sldSz cx="6858000" cy="9906000" type="A4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0000"/>
    <a:srgbClr val="60A0DA"/>
    <a:srgbClr val="EC7728"/>
    <a:srgbClr val="EE8640"/>
    <a:srgbClr val="9D99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9" autoAdjust="0"/>
    <p:restoredTop sz="94660"/>
  </p:normalViewPr>
  <p:slideViewPr>
    <p:cSldViewPr snapToGrid="0">
      <p:cViewPr varScale="1">
        <p:scale>
          <a:sx n="49" d="100"/>
          <a:sy n="49" d="100"/>
        </p:scale>
        <p:origin x="24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enghsunho\Desktop\&#21152;&#20837;2017-2018&#20998;&#26512;\12&#24180;&#20998;&#2651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enghsunho\Desktop\&#21152;&#20837;2017-2018&#20998;&#26512;\12&#24180;&#20998;&#2651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enghsunho\Desktop\&#21152;&#20837;2017-2018&#20998;&#26512;\12&#24180;&#20998;&#2651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Respiratory tract specimens (n = 1915)</a:t>
            </a:r>
            <a:endParaRPr lang="en-US" altLang="zh-TW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0.14551296472556316"/>
          <c:y val="0.10028031687995125"/>
          <c:w val="0.83434051512791674"/>
          <c:h val="0.56327973628524952"/>
        </c:manualLayout>
      </c:layout>
      <c:lineChart>
        <c:grouping val="standard"/>
        <c:varyColors val="0"/>
        <c:ser>
          <c:idx val="0"/>
          <c:order val="0"/>
          <c:tx>
            <c:strRef>
              <c:f>'每一年每一種抗生素抗藥性比例 (分檢體別和檢體來源)'!$AS$2</c:f>
              <c:strCache>
                <c:ptCount val="1"/>
                <c:pt idx="0">
                  <c:v>Ampicillin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</c:dPt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(分檢體別和檢體來源)'!$D$50:$D$61</c:f>
              <c:numCache>
                <c:formatCode>0.00%</c:formatCode>
                <c:ptCount val="12"/>
                <c:pt idx="0">
                  <c:v>0.71264367816091956</c:v>
                </c:pt>
                <c:pt idx="1">
                  <c:v>0.49429657794676807</c:v>
                </c:pt>
                <c:pt idx="2">
                  <c:v>0.52820512820512822</c:v>
                </c:pt>
                <c:pt idx="3">
                  <c:v>0.47142857142857142</c:v>
                </c:pt>
                <c:pt idx="4">
                  <c:v>0.51383399209486169</c:v>
                </c:pt>
                <c:pt idx="5">
                  <c:v>0.53892215568862278</c:v>
                </c:pt>
                <c:pt idx="6">
                  <c:v>0.54482758620689653</c:v>
                </c:pt>
                <c:pt idx="7">
                  <c:v>0.54545454545454541</c:v>
                </c:pt>
                <c:pt idx="8">
                  <c:v>0.62727272727272732</c:v>
                </c:pt>
                <c:pt idx="9">
                  <c:v>0.55038759689922478</c:v>
                </c:pt>
                <c:pt idx="10">
                  <c:v>0.55813953488372092</c:v>
                </c:pt>
                <c:pt idx="11">
                  <c:v>0.63636363636363635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'每一年每一種抗生素抗藥性比例 (分檢體別和檢體來源)'!$AT$2</c:f>
              <c:strCache>
                <c:ptCount val="1"/>
                <c:pt idx="0">
                  <c:v>Amoxicillin-clavulanate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(分檢體別和檢體來源)'!$J$50:$J$61</c:f>
              <c:numCache>
                <c:formatCode>0.00%</c:formatCode>
                <c:ptCount val="12"/>
                <c:pt idx="0">
                  <c:v>0.28735632183908044</c:v>
                </c:pt>
                <c:pt idx="1">
                  <c:v>0.155893536121673</c:v>
                </c:pt>
                <c:pt idx="2">
                  <c:v>0.14358974358974358</c:v>
                </c:pt>
                <c:pt idx="3">
                  <c:v>0.19285714285714287</c:v>
                </c:pt>
                <c:pt idx="4">
                  <c:v>0.16600790513833993</c:v>
                </c:pt>
                <c:pt idx="5">
                  <c:v>9.580838323353294E-2</c:v>
                </c:pt>
                <c:pt idx="6">
                  <c:v>0.12413793103448276</c:v>
                </c:pt>
                <c:pt idx="7">
                  <c:v>9.0909090909090912E-2</c:v>
                </c:pt>
                <c:pt idx="8">
                  <c:v>0.12727272727272726</c:v>
                </c:pt>
                <c:pt idx="9">
                  <c:v>0.13953488372093023</c:v>
                </c:pt>
                <c:pt idx="10">
                  <c:v>0.33720930232558138</c:v>
                </c:pt>
                <c:pt idx="11">
                  <c:v>0.27272727272727271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'每一年每一種抗生素抗藥性比例 (分檢體別和檢體來源)'!$AU$2</c:f>
              <c:strCache>
                <c:ptCount val="1"/>
                <c:pt idx="0">
                  <c:v>Chloramphenicol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(分檢體別和檢體來源)'!$P$50:$P$61</c:f>
              <c:numCache>
                <c:formatCode>0.00%</c:formatCode>
                <c:ptCount val="12"/>
                <c:pt idx="0">
                  <c:v>0.18390804597701149</c:v>
                </c:pt>
                <c:pt idx="1">
                  <c:v>0.14828897338403041</c:v>
                </c:pt>
                <c:pt idx="2">
                  <c:v>0.17948717948717949</c:v>
                </c:pt>
                <c:pt idx="3">
                  <c:v>0.16428571428571428</c:v>
                </c:pt>
                <c:pt idx="4">
                  <c:v>0.25691699604743085</c:v>
                </c:pt>
                <c:pt idx="5">
                  <c:v>0.29341317365269459</c:v>
                </c:pt>
                <c:pt idx="6">
                  <c:v>0.23448275862068965</c:v>
                </c:pt>
                <c:pt idx="7">
                  <c:v>0.29220779220779219</c:v>
                </c:pt>
                <c:pt idx="8">
                  <c:v>0.29090909090909089</c:v>
                </c:pt>
                <c:pt idx="9">
                  <c:v>0.23255813953488372</c:v>
                </c:pt>
                <c:pt idx="10">
                  <c:v>5.8139534883720929E-2</c:v>
                </c:pt>
                <c:pt idx="11">
                  <c:v>4.0404040404040407E-2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'每一年每一種抗生素抗藥性比例 (分檢體別和檢體來源)'!$AV$2</c:f>
              <c:strCache>
                <c:ptCount val="1"/>
                <c:pt idx="0">
                  <c:v>Cefotaxime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(分檢體別和檢體來源)'!$V$50:$V$61</c:f>
              <c:numCache>
                <c:formatCode>0.00%</c:formatCode>
                <c:ptCount val="12"/>
                <c:pt idx="0">
                  <c:v>4.5977011494252873E-2</c:v>
                </c:pt>
                <c:pt idx="1">
                  <c:v>2.2813688212927757E-2</c:v>
                </c:pt>
                <c:pt idx="2">
                  <c:v>4.6153846153846156E-2</c:v>
                </c:pt>
                <c:pt idx="3">
                  <c:v>0.05</c:v>
                </c:pt>
                <c:pt idx="4">
                  <c:v>1.9762845849802372E-2</c:v>
                </c:pt>
                <c:pt idx="5">
                  <c:v>2.3952095808383235E-2</c:v>
                </c:pt>
                <c:pt idx="6">
                  <c:v>4.1379310344827586E-2</c:v>
                </c:pt>
                <c:pt idx="7">
                  <c:v>1.948051948051948E-2</c:v>
                </c:pt>
                <c:pt idx="8">
                  <c:v>1.8181818181818181E-2</c:v>
                </c:pt>
                <c:pt idx="9">
                  <c:v>2.3255813953488372E-2</c:v>
                </c:pt>
                <c:pt idx="10">
                  <c:v>1.1627906976744186E-2</c:v>
                </c:pt>
                <c:pt idx="11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'每一年每一種抗生素抗藥性比例 (分檢體別和檢體來源)'!$AW$2</c:f>
              <c:strCache>
                <c:ptCount val="1"/>
                <c:pt idx="0">
                  <c:v>Cefuroxime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(分檢體別和檢體來源)'!$AB$50:$AB$61</c:f>
              <c:numCache>
                <c:formatCode>0.00%</c:formatCode>
                <c:ptCount val="12"/>
                <c:pt idx="0">
                  <c:v>8.6206896551724144E-2</c:v>
                </c:pt>
                <c:pt idx="1">
                  <c:v>6.8441064638783272E-2</c:v>
                </c:pt>
                <c:pt idx="2">
                  <c:v>5.6410256410256411E-2</c:v>
                </c:pt>
                <c:pt idx="3">
                  <c:v>0.12857142857142856</c:v>
                </c:pt>
                <c:pt idx="4">
                  <c:v>6.7193675889328064E-2</c:v>
                </c:pt>
                <c:pt idx="5">
                  <c:v>6.5868263473053898E-2</c:v>
                </c:pt>
                <c:pt idx="6">
                  <c:v>6.8965517241379309E-2</c:v>
                </c:pt>
                <c:pt idx="7">
                  <c:v>3.896103896103896E-2</c:v>
                </c:pt>
                <c:pt idx="8">
                  <c:v>5.4545454545454543E-2</c:v>
                </c:pt>
                <c:pt idx="9">
                  <c:v>5.4263565891472867E-2</c:v>
                </c:pt>
                <c:pt idx="10">
                  <c:v>0.10465116279069768</c:v>
                </c:pt>
                <c:pt idx="11">
                  <c:v>0.21212121212121213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'每一年每一種抗生素抗藥性比例 (分檢體別和檢體來源)'!$AX$2</c:f>
              <c:strCache>
                <c:ptCount val="1"/>
                <c:pt idx="0">
                  <c:v>Levofloxacin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(分檢體別和檢體來源)'!$AH$50:$AH$61</c:f>
              <c:numCache>
                <c:formatCode>0.00%</c:formatCode>
                <c:ptCount val="12"/>
                <c:pt idx="0">
                  <c:v>0.10919540229885058</c:v>
                </c:pt>
                <c:pt idx="1">
                  <c:v>0.14068441064638784</c:v>
                </c:pt>
                <c:pt idx="2">
                  <c:v>0.17435897435897435</c:v>
                </c:pt>
                <c:pt idx="3">
                  <c:v>0.18571428571428572</c:v>
                </c:pt>
                <c:pt idx="4">
                  <c:v>0.15019762845849802</c:v>
                </c:pt>
                <c:pt idx="5">
                  <c:v>0.10179640718562874</c:v>
                </c:pt>
                <c:pt idx="6">
                  <c:v>6.2068965517241378E-2</c:v>
                </c:pt>
                <c:pt idx="7">
                  <c:v>0.16233766233766234</c:v>
                </c:pt>
                <c:pt idx="8">
                  <c:v>0.17272727272727273</c:v>
                </c:pt>
                <c:pt idx="9">
                  <c:v>0.20930232558139536</c:v>
                </c:pt>
                <c:pt idx="10">
                  <c:v>0.1744186046511628</c:v>
                </c:pt>
                <c:pt idx="11">
                  <c:v>0.10101010101010101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'每一年每一種抗生素抗藥性比例 (分檢體別和檢體來源)'!$AY$2</c:f>
              <c:strCache>
                <c:ptCount val="1"/>
                <c:pt idx="0">
                  <c:v>Trimethoprim-sulfamethoxazole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(分檢體別和檢體來源)'!$AN$50:$AN$61</c:f>
              <c:numCache>
                <c:formatCode>0.00%</c:formatCode>
                <c:ptCount val="12"/>
                <c:pt idx="0">
                  <c:v>0.51724137931034486</c:v>
                </c:pt>
                <c:pt idx="1">
                  <c:v>0.54372623574144485</c:v>
                </c:pt>
                <c:pt idx="2">
                  <c:v>0.55384615384615388</c:v>
                </c:pt>
                <c:pt idx="3">
                  <c:v>0.51428571428571423</c:v>
                </c:pt>
                <c:pt idx="4">
                  <c:v>0.54150197628458496</c:v>
                </c:pt>
                <c:pt idx="5">
                  <c:v>0.59281437125748504</c:v>
                </c:pt>
                <c:pt idx="6">
                  <c:v>0.58620689655172409</c:v>
                </c:pt>
                <c:pt idx="7">
                  <c:v>0.56493506493506496</c:v>
                </c:pt>
                <c:pt idx="8">
                  <c:v>0.54545454545454541</c:v>
                </c:pt>
                <c:pt idx="9">
                  <c:v>0.55813953488372092</c:v>
                </c:pt>
                <c:pt idx="10">
                  <c:v>0.56976744186046513</c:v>
                </c:pt>
                <c:pt idx="11">
                  <c:v>0.50505050505050508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0450808"/>
        <c:axId val="460459824"/>
      </c:lineChart>
      <c:catAx>
        <c:axId val="460450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60459824"/>
        <c:crosses val="autoZero"/>
        <c:auto val="1"/>
        <c:lblAlgn val="ctr"/>
        <c:lblOffset val="100"/>
        <c:noMultiLvlLbl val="0"/>
      </c:catAx>
      <c:valAx>
        <c:axId val="46045982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Non-susceptible rate</a:t>
                </a:r>
                <a:endParaRPr lang="zh-TW" b="1"/>
              </a:p>
            </c:rich>
          </c:tx>
          <c:layout>
            <c:manualLayout>
              <c:xMode val="edge"/>
              <c:yMode val="edge"/>
              <c:x val="1.8659882501511522E-2"/>
              <c:y val="0.20570973140016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TW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6045080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Blood specimens (n = 45)</a:t>
            </a:r>
            <a:endParaRPr lang="en-US" altLang="zh-TW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0.14551296472556316"/>
          <c:y val="0.10028031687995125"/>
          <c:w val="0.83434051512791674"/>
          <c:h val="0.56327973628524952"/>
        </c:manualLayout>
      </c:layout>
      <c:lineChart>
        <c:grouping val="standard"/>
        <c:varyColors val="0"/>
        <c:ser>
          <c:idx val="0"/>
          <c:order val="0"/>
          <c:tx>
            <c:strRef>
              <c:f>'每一年每一種抗生素抗藥性比例 (分檢體別和檢體來源)'!$AS$2</c:f>
              <c:strCache>
                <c:ptCount val="1"/>
                <c:pt idx="0">
                  <c:v>Ampicillin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</c:dPt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(分檢體別和檢體來源)'!$D$81:$D$92</c:f>
              <c:numCache>
                <c:formatCode>0.00%</c:formatCode>
                <c:ptCount val="12"/>
                <c:pt idx="0">
                  <c:v>0</c:v>
                </c:pt>
                <c:pt idx="1">
                  <c:v>0.66666666666666663</c:v>
                </c:pt>
                <c:pt idx="2">
                  <c:v>1</c:v>
                </c:pt>
                <c:pt idx="3">
                  <c:v>1</c:v>
                </c:pt>
                <c:pt idx="4">
                  <c:v>0.33333333333333331</c:v>
                </c:pt>
                <c:pt idx="5">
                  <c:v>0.5</c:v>
                </c:pt>
                <c:pt idx="6">
                  <c:v>0.66666666666666663</c:v>
                </c:pt>
                <c:pt idx="7">
                  <c:v>0.4</c:v>
                </c:pt>
                <c:pt idx="8">
                  <c:v>0.33333333333333331</c:v>
                </c:pt>
                <c:pt idx="9">
                  <c:v>0.2</c:v>
                </c:pt>
                <c:pt idx="10">
                  <c:v>0.33333333333333331</c:v>
                </c:pt>
                <c:pt idx="11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'每一年每一種抗生素抗藥性比例 (分檢體別和檢體來源)'!$AT$2</c:f>
              <c:strCache>
                <c:ptCount val="1"/>
                <c:pt idx="0">
                  <c:v>Amoxicillin-clavulanate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(分檢體別和檢體來源)'!$J$81:$J$92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</c:v>
                </c:pt>
                <c:pt idx="6">
                  <c:v>0.16666666666666666</c:v>
                </c:pt>
                <c:pt idx="7">
                  <c:v>0</c:v>
                </c:pt>
                <c:pt idx="8">
                  <c:v>0</c:v>
                </c:pt>
                <c:pt idx="9">
                  <c:v>0.2</c:v>
                </c:pt>
                <c:pt idx="10">
                  <c:v>0.33333333333333331</c:v>
                </c:pt>
                <c:pt idx="11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'每一年每一種抗生素抗藥性比例 (分檢體別和檢體來源)'!$AU$2</c:f>
              <c:strCache>
                <c:ptCount val="1"/>
                <c:pt idx="0">
                  <c:v>Chloramphenicol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(分檢體別和檢體來源)'!$P$81:$P$92</c:f>
              <c:numCache>
                <c:formatCode>0.00%</c:formatCode>
                <c:ptCount val="12"/>
                <c:pt idx="0">
                  <c:v>0</c:v>
                </c:pt>
                <c:pt idx="1">
                  <c:v>0.33333333333333331</c:v>
                </c:pt>
                <c:pt idx="2">
                  <c:v>1</c:v>
                </c:pt>
                <c:pt idx="3">
                  <c:v>1</c:v>
                </c:pt>
                <c:pt idx="4">
                  <c:v>0.16666666666666666</c:v>
                </c:pt>
                <c:pt idx="5">
                  <c:v>0</c:v>
                </c:pt>
                <c:pt idx="6">
                  <c:v>0.66666666666666663</c:v>
                </c:pt>
                <c:pt idx="7">
                  <c:v>0.2</c:v>
                </c:pt>
                <c:pt idx="8">
                  <c:v>0.33333333333333331</c:v>
                </c:pt>
                <c:pt idx="9">
                  <c:v>0.4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'每一年每一種抗生素抗藥性比例 (分檢體別和檢體來源)'!$AV$2</c:f>
              <c:strCache>
                <c:ptCount val="1"/>
                <c:pt idx="0">
                  <c:v>Cefotaxime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(分檢體別和檢體來源)'!$V$81:$V$92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'每一年每一種抗生素抗藥性比例 (分檢體別和檢體來源)'!$AW$2</c:f>
              <c:strCache>
                <c:ptCount val="1"/>
                <c:pt idx="0">
                  <c:v>Cefuroxime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(分檢體別和檢體來源)'!$AB$81:$AB$92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0.16666666666666666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0.25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'每一年每一種抗生素抗藥性比例 (分檢體別和檢體來源)'!$AX$2</c:f>
              <c:strCache>
                <c:ptCount val="1"/>
                <c:pt idx="0">
                  <c:v>Levofloxacin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(分檢體別和檢體來源)'!$AH$81:$AH$92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0.33333333333333331</c:v>
                </c:pt>
                <c:pt idx="5">
                  <c:v>0</c:v>
                </c:pt>
                <c:pt idx="6">
                  <c:v>0.33333333333333331</c:v>
                </c:pt>
                <c:pt idx="7">
                  <c:v>0.2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0.25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'每一年每一種抗生素抗藥性比例 (分檢體別和檢體來源)'!$AY$2</c:f>
              <c:strCache>
                <c:ptCount val="1"/>
                <c:pt idx="0">
                  <c:v>Trimethoprim-sulfamethoxazole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(分檢體別和檢體來源)'!$AN$81:$AN$92</c:f>
              <c:numCache>
                <c:formatCode>0.00%</c:formatCode>
                <c:ptCount val="12"/>
                <c:pt idx="0">
                  <c:v>0.4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0.5</c:v>
                </c:pt>
                <c:pt idx="5">
                  <c:v>0.5</c:v>
                </c:pt>
                <c:pt idx="6">
                  <c:v>0.83333333333333337</c:v>
                </c:pt>
                <c:pt idx="7">
                  <c:v>0.6</c:v>
                </c:pt>
                <c:pt idx="8">
                  <c:v>0.66666666666666663</c:v>
                </c:pt>
                <c:pt idx="9">
                  <c:v>0.8</c:v>
                </c:pt>
                <c:pt idx="10">
                  <c:v>0</c:v>
                </c:pt>
                <c:pt idx="11">
                  <c:v>0.25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1337552"/>
        <c:axId val="401340688"/>
      </c:lineChart>
      <c:catAx>
        <c:axId val="40133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01340688"/>
        <c:crosses val="autoZero"/>
        <c:auto val="1"/>
        <c:lblAlgn val="ctr"/>
        <c:lblOffset val="100"/>
        <c:noMultiLvlLbl val="0"/>
      </c:catAx>
      <c:valAx>
        <c:axId val="40134068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Non-susceptible rate</a:t>
                </a:r>
                <a:endParaRPr lang="zh-TW" b="1"/>
              </a:p>
            </c:rich>
          </c:tx>
          <c:layout>
            <c:manualLayout>
              <c:xMode val="edge"/>
              <c:yMode val="edge"/>
              <c:x val="1.8659882501511522E-2"/>
              <c:y val="0.20570973140016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TW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01337552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Body fluid/tissue/wound specimens (n = 131)</a:t>
            </a:r>
            <a:endParaRPr lang="en-US" altLang="zh-TW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0.14551296472556316"/>
          <c:y val="0.10028031687995125"/>
          <c:w val="0.83434051512791674"/>
          <c:h val="0.56327973628524952"/>
        </c:manualLayout>
      </c:layout>
      <c:lineChart>
        <c:grouping val="standard"/>
        <c:varyColors val="0"/>
        <c:ser>
          <c:idx val="0"/>
          <c:order val="0"/>
          <c:tx>
            <c:strRef>
              <c:f>'每一年每一種抗生素抗藥性比例 (分檢體別和檢體來源)'!$AS$2</c:f>
              <c:strCache>
                <c:ptCount val="1"/>
                <c:pt idx="0">
                  <c:v>Ampicillin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</c:dPt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(分檢體別和檢體來源)'!$D$112:$D$123</c:f>
              <c:numCache>
                <c:formatCode>0.00%</c:formatCode>
                <c:ptCount val="12"/>
                <c:pt idx="0">
                  <c:v>0.8</c:v>
                </c:pt>
                <c:pt idx="1">
                  <c:v>0.53846153846153844</c:v>
                </c:pt>
                <c:pt idx="2">
                  <c:v>0.5</c:v>
                </c:pt>
                <c:pt idx="3">
                  <c:v>0.375</c:v>
                </c:pt>
                <c:pt idx="4">
                  <c:v>0.41666666666666669</c:v>
                </c:pt>
                <c:pt idx="5">
                  <c:v>0.42857142857142855</c:v>
                </c:pt>
                <c:pt idx="6">
                  <c:v>0.75</c:v>
                </c:pt>
                <c:pt idx="7">
                  <c:v>0.27272727272727271</c:v>
                </c:pt>
                <c:pt idx="8">
                  <c:v>0.7</c:v>
                </c:pt>
                <c:pt idx="9">
                  <c:v>0.5</c:v>
                </c:pt>
                <c:pt idx="10">
                  <c:v>0.75</c:v>
                </c:pt>
                <c:pt idx="11">
                  <c:v>0.6875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'每一年每一種抗生素抗藥性比例 (分檢體別和檢體來源)'!$AT$2</c:f>
              <c:strCache>
                <c:ptCount val="1"/>
                <c:pt idx="0">
                  <c:v>Amoxicillin-clavulanate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(分檢體別和檢體來源)'!$J$112:$J$123</c:f>
              <c:numCache>
                <c:formatCode>0.00%</c:formatCode>
                <c:ptCount val="12"/>
                <c:pt idx="0">
                  <c:v>0.2</c:v>
                </c:pt>
                <c:pt idx="1">
                  <c:v>0</c:v>
                </c:pt>
                <c:pt idx="2">
                  <c:v>0</c:v>
                </c:pt>
                <c:pt idx="3">
                  <c:v>0.125</c:v>
                </c:pt>
                <c:pt idx="4">
                  <c:v>0</c:v>
                </c:pt>
                <c:pt idx="5">
                  <c:v>7.1428571428571425E-2</c:v>
                </c:pt>
                <c:pt idx="6">
                  <c:v>0.125</c:v>
                </c:pt>
                <c:pt idx="7">
                  <c:v>0</c:v>
                </c:pt>
                <c:pt idx="8">
                  <c:v>0.1</c:v>
                </c:pt>
                <c:pt idx="9">
                  <c:v>0.2</c:v>
                </c:pt>
                <c:pt idx="10">
                  <c:v>0.375</c:v>
                </c:pt>
                <c:pt idx="11">
                  <c:v>0.25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'每一年每一種抗生素抗藥性比例 (分檢體別和檢體來源)'!$AU$2</c:f>
              <c:strCache>
                <c:ptCount val="1"/>
                <c:pt idx="0">
                  <c:v>Chloramphenicol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(分檢體別和檢體來源)'!$P$112:$P$123</c:f>
              <c:numCache>
                <c:formatCode>0.00%</c:formatCode>
                <c:ptCount val="12"/>
                <c:pt idx="0">
                  <c:v>0.4</c:v>
                </c:pt>
                <c:pt idx="1">
                  <c:v>0.38461538461538464</c:v>
                </c:pt>
                <c:pt idx="2">
                  <c:v>0.33333333333333331</c:v>
                </c:pt>
                <c:pt idx="3">
                  <c:v>0.125</c:v>
                </c:pt>
                <c:pt idx="4">
                  <c:v>0.33333333333333331</c:v>
                </c:pt>
                <c:pt idx="5">
                  <c:v>7.1428571428571425E-2</c:v>
                </c:pt>
                <c:pt idx="6">
                  <c:v>0.25</c:v>
                </c:pt>
                <c:pt idx="7">
                  <c:v>0.27272727272727271</c:v>
                </c:pt>
                <c:pt idx="8">
                  <c:v>0.6</c:v>
                </c:pt>
                <c:pt idx="9">
                  <c:v>0.35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'每一年每一種抗生素抗藥性比例 (分檢體別和檢體來源)'!$AV$2</c:f>
              <c:strCache>
                <c:ptCount val="1"/>
                <c:pt idx="0">
                  <c:v>Cefotaxime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(分檢體別和檢體來源)'!$V$112:$V$123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0.125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'每一年每一種抗生素抗藥性比例 (分檢體別和檢體來源)'!$AW$2</c:f>
              <c:strCache>
                <c:ptCount val="1"/>
                <c:pt idx="0">
                  <c:v>Cefuroxime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(分檢體別和檢體來源)'!$AB$112:$AB$123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0.16666666666666666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</c:v>
                </c:pt>
                <c:pt idx="9">
                  <c:v>0.1</c:v>
                </c:pt>
                <c:pt idx="10">
                  <c:v>0</c:v>
                </c:pt>
                <c:pt idx="11">
                  <c:v>0.1875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'每一年每一種抗生素抗藥性比例 (分檢體別和檢體來源)'!$AX$2</c:f>
              <c:strCache>
                <c:ptCount val="1"/>
                <c:pt idx="0">
                  <c:v>Levofloxacin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(分檢體別和檢體來源)'!$AH$112:$AH$123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</c:v>
                </c:pt>
                <c:pt idx="5">
                  <c:v>0</c:v>
                </c:pt>
                <c:pt idx="6">
                  <c:v>0</c:v>
                </c:pt>
                <c:pt idx="7">
                  <c:v>0.36363636363636365</c:v>
                </c:pt>
                <c:pt idx="8">
                  <c:v>0.1</c:v>
                </c:pt>
                <c:pt idx="9">
                  <c:v>0.2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'每一年每一種抗生素抗藥性比例 (分檢體別和檢體來源)'!$AY$2</c:f>
              <c:strCache>
                <c:ptCount val="1"/>
                <c:pt idx="0">
                  <c:v>Trimethoprim-sulfamethoxazole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numRef>
              <c:f>'每一年每一種抗生素抗藥性比例 (分檢體別和檢體來源)'!$AS$1:$BD$1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'每一年每一種抗生素抗藥性比例 (分檢體別和檢體來源)'!$AN$112:$AN$123</c:f>
              <c:numCache>
                <c:formatCode>0.00%</c:formatCode>
                <c:ptCount val="12"/>
                <c:pt idx="0">
                  <c:v>1</c:v>
                </c:pt>
                <c:pt idx="1">
                  <c:v>0.53846153846153844</c:v>
                </c:pt>
                <c:pt idx="2">
                  <c:v>0.66666666666666663</c:v>
                </c:pt>
                <c:pt idx="3">
                  <c:v>0.625</c:v>
                </c:pt>
                <c:pt idx="4">
                  <c:v>0.41666666666666669</c:v>
                </c:pt>
                <c:pt idx="5">
                  <c:v>0.5</c:v>
                </c:pt>
                <c:pt idx="6">
                  <c:v>0.5</c:v>
                </c:pt>
                <c:pt idx="7">
                  <c:v>0.63636363636363635</c:v>
                </c:pt>
                <c:pt idx="8">
                  <c:v>0.8</c:v>
                </c:pt>
                <c:pt idx="9">
                  <c:v>0.45</c:v>
                </c:pt>
                <c:pt idx="10">
                  <c:v>0.25</c:v>
                </c:pt>
                <c:pt idx="11">
                  <c:v>0.3125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1334416"/>
        <c:axId val="401335200"/>
      </c:lineChart>
      <c:catAx>
        <c:axId val="40133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01335200"/>
        <c:crosses val="autoZero"/>
        <c:auto val="1"/>
        <c:lblAlgn val="ctr"/>
        <c:lblOffset val="100"/>
        <c:noMultiLvlLbl val="0"/>
      </c:catAx>
      <c:valAx>
        <c:axId val="401335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Non-susceptible rate</a:t>
                </a:r>
                <a:endParaRPr lang="zh-TW" b="1"/>
              </a:p>
            </c:rich>
          </c:tx>
          <c:layout>
            <c:manualLayout>
              <c:xMode val="edge"/>
              <c:yMode val="edge"/>
              <c:x val="1.8659882501511522E-2"/>
              <c:y val="0.20570973140016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TW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40133441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395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93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947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565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008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578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464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16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924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262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34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16FF3-EC6F-4384-83EE-D1B9E4DE6173}" type="datetimeFigureOut">
              <a:rPr lang="zh-TW" altLang="en-US" smtClean="0"/>
              <a:t>2020/3/29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756B7-59D5-49D3-8B1A-DF5E309A7E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28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7"/>
          <p:cNvSpPr txBox="1"/>
          <p:nvPr/>
        </p:nvSpPr>
        <p:spPr>
          <a:xfrm>
            <a:off x="-1" y="0"/>
            <a:ext cx="76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S1A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681281" y="4477241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55.4%)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5556136" y="4494604"/>
            <a:ext cx="1139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TW" sz="1400" dirty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16.9%)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2291636" y="4758544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20.5%)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652588" y="4772318"/>
            <a:ext cx="1096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2.8%)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1866049" y="5042684"/>
            <a:ext cx="1067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7.8%)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4747795" y="5042683"/>
            <a:ext cx="1143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14.4%)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3451089" y="5322573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54.9%)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1015840" y="1550982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60A0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TW" altLang="en-US" sz="1600" dirty="0">
              <a:solidFill>
                <a:srgbClr val="60A0D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6151510" y="3043717"/>
            <a:ext cx="496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TW" alt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4297368" y="3365480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EE8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rgbClr val="EE8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367717" y="2772525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1019325" y="2790829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TW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3381275" y="3349254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5689440" y="2643182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zh-TW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172040" y="2833682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4291866" y="2773517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5822154" y="3531231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6183123" y="3553456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altLang="zh-TW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8" name="圖表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816726"/>
              </p:ext>
            </p:extLst>
          </p:nvPr>
        </p:nvGraphicFramePr>
        <p:xfrm>
          <a:off x="57610" y="435490"/>
          <a:ext cx="6723530" cy="5220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文字方塊 38"/>
          <p:cNvSpPr txBox="1"/>
          <p:nvPr/>
        </p:nvSpPr>
        <p:spPr>
          <a:xfrm>
            <a:off x="1495799" y="3183949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4765825" y="2784826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2418355" y="3502379"/>
            <a:ext cx="496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3837204" y="3480465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16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3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字方塊 13"/>
          <p:cNvSpPr txBox="1"/>
          <p:nvPr/>
        </p:nvSpPr>
        <p:spPr>
          <a:xfrm>
            <a:off x="-1" y="0"/>
            <a:ext cx="97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S1B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1708461" y="4487091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37.8%)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5538384" y="4487091"/>
            <a:ext cx="1162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TW" sz="1400" dirty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11.1%)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2293807" y="4750622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28.9%)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652133" y="4760146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2.2%)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1869732" y="5036276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4.4%)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4733300" y="5033201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15.6%)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3447199" y="5302880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60.0%)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圖表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8409969"/>
              </p:ext>
            </p:extLst>
          </p:nvPr>
        </p:nvGraphicFramePr>
        <p:xfrm>
          <a:off x="81428" y="434170"/>
          <a:ext cx="6694714" cy="5221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61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1704124" y="4479055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54.2%)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538810" y="4490885"/>
            <a:ext cx="1128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TW" sz="1400" dirty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12.2%)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299862" y="4756129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25.2%)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659472" y="4756128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0.8%)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874275" y="5029504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5.3%)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734373" y="5030896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9.2%)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446348" y="5305664"/>
            <a:ext cx="1381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altLang="zh-TW" sz="1400" dirty="0" smtClean="0"/>
              <a:t>̄ = 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51.9%)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-1" y="0"/>
            <a:ext cx="97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mtClean="0">
                <a:latin typeface="Arial" panose="020B0604020202020204" pitchFamily="34" charset="0"/>
                <a:cs typeface="Arial" panose="020B0604020202020204" pitchFamily="34" charset="0"/>
              </a:rPr>
              <a:t>S1C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168029" y="3594283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圖表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324633"/>
              </p:ext>
            </p:extLst>
          </p:nvPr>
        </p:nvGraphicFramePr>
        <p:xfrm>
          <a:off x="56441" y="421842"/>
          <a:ext cx="6723530" cy="5220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文字方塊 19"/>
          <p:cNvSpPr txBox="1"/>
          <p:nvPr/>
        </p:nvSpPr>
        <p:spPr>
          <a:xfrm>
            <a:off x="4780339" y="2140756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4307104" y="2578765"/>
            <a:ext cx="455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16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3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4119</TotalTime>
  <Words>176</Words>
  <Application>Microsoft Office PowerPoint</Application>
  <PresentationFormat>A4 紙張 (210x297 公釐)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chenghsunho</dc:creator>
  <cp:lastModifiedBy>HP 250</cp:lastModifiedBy>
  <cp:revision>235</cp:revision>
  <cp:lastPrinted>2018-07-02T08:11:55Z</cp:lastPrinted>
  <dcterms:created xsi:type="dcterms:W3CDTF">2017-10-31T07:54:33Z</dcterms:created>
  <dcterms:modified xsi:type="dcterms:W3CDTF">2020-03-29T02:20:05Z</dcterms:modified>
</cp:coreProperties>
</file>