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4"/>
  </p:normalViewPr>
  <p:slideViewPr>
    <p:cSldViewPr snapToGrid="0" snapToObjects="1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3A73A-EEE8-7547-ADF4-E4811B3F196F}" type="datetimeFigureOut">
              <a:rPr lang="en-US" smtClean="0"/>
              <a:t>3/7/20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4206-D054-314C-9E7F-CECAA57D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8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Video S2. 3D maximum intensity projection SPECT (rainbow) and CT (gray) of lumbar ITH dose 99mTc-DTPA in representative subjects of the 5mL and 15mL groups. Subjects are shown on relative color scales with within-subject data decay corrected to 8 hours post-administration. Color scales were selected for similarity in visual assessment across subjects.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EA3-0BAF-EC44-8603-ED2B8C3331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9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6DE36-181E-3340-ABB8-A2031909E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019B1-489D-8047-A3FB-7C5A763CC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AC021-A35A-634D-8704-52A367FCB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375D4-2D07-144E-A755-999B3C546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2B05B-58B0-EB45-86CD-DDD90010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6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8FF7B-15EC-B445-9ABF-C9410554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F8902-9C04-DF4D-9D2B-F5642C105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156D9-F064-004B-8691-86DCB8E39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72E32-2C0B-D748-A7AE-D70570AF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7A5B1-32E0-4643-93FE-45FDDC221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8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DD5934-4803-D943-A309-2FDBF348BF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AABA0D-F7A2-DF4E-9EC7-E7D67F96C8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839CB-988E-7649-A116-2284868B8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1F817-906F-5848-B390-D25AB2DD2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3612A-0AB2-CA43-8EC7-C5A23B9C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5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1125D-4AC4-DE47-9F87-0CAE7119E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3EA56-7DE9-D646-B16F-00A0EB5FC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DD835-0EE5-8141-B034-769840BD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5A0AC-98A8-FA4D-9444-F434D861F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AF6AF-C569-4145-8F9F-3EE12AA3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2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51080-BD26-C44E-80A8-73E33B0E5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15C39-3F3E-BC42-9EF1-731806B4C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F3735-6B82-064B-9FA5-EBD5F2890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13493-BEFC-094D-AEC9-7FBC1904E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5F54B-290D-8B4A-9456-3B1D0221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92FA2-4C06-4342-A941-737D08FA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09DF5-2AFC-CB4E-8A68-EAF995F58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0CF6A4-C26A-4D45-8845-60DB7BA72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4FB07B-E51A-EF4B-B594-43429E3B6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FBF7E-C31A-7847-A00E-2ED059FED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C4885-0192-3744-89B0-7CB819236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A95CD-AF75-6141-B0F1-2934E5F4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490FC-BF0B-0D48-8E7F-13CE56F08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EABC2-5744-1D48-8D78-7219ACBE6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6E79C3-EF4B-2D49-998B-3189B94EF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C7AE52-C7B1-ED47-8E89-D6842F6CF5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73D91A-E8CC-C747-A224-89BAF96B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A20526-4C2F-AE49-9095-4011C58C4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D89A9C-A99B-FC49-8890-398FF5B3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4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96B52-BE2D-D543-A006-88A12823F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04E6F3-F977-BC44-9B10-F68D09C7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A339F-DF02-3548-8513-A23F70E1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B17F02-921C-0A4E-9D3D-19F7954A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39E7AE-603E-AF4A-A55A-F67F0A6E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72058-9CAB-FF48-9287-B8DAC13FE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02FBB-2060-0C4C-921F-DF8B7088E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7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87CF3-CE56-E141-A6F0-CA366B962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23DEE-15B4-9845-A7D9-A5D4CBBED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3BD1B-DEEE-8D4C-80EA-B7719C68A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8DD44-BBE9-404C-8041-ECA002F75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55690-864D-CC40-84A8-A5F7CC01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15923-77AD-B44F-A16E-5B285D9D5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1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29AA1-008D-9C4C-B8A0-D0B0BB95A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87327A-0762-E74D-853F-05192C0914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80A6E4-2560-564A-A507-EF0EC694D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A50F8-477C-1F45-BA41-8AEF980F4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5D941-1FF1-2840-BE6C-E0CB403B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0BBA6-7E53-D44F-8B77-D157E367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1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A3F2BD-B4AD-2540-A7DD-B19114DE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C2A4F-8E3D-C14B-B93C-185488B9E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41319-8E95-F740-A2AF-B4CB622663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0DCD-B944-8A42-A329-C3FCF4747FFD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9B250-2CB3-BA4D-9D3B-EE030D074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A4397-E0CB-C249-9458-3615BFBBF6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85C2F-3E52-2449-878E-CDDB1DC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9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F5E6C44-744B-447C-BD68-C7865388CC60}"/>
              </a:ext>
            </a:extLst>
          </p:cNvPr>
          <p:cNvSpPr/>
          <p:nvPr/>
        </p:nvSpPr>
        <p:spPr>
          <a:xfrm>
            <a:off x="6180005" y="887035"/>
            <a:ext cx="5958673" cy="566449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F66376-444F-448F-A844-8B8F5B52BF7F}"/>
              </a:ext>
            </a:extLst>
          </p:cNvPr>
          <p:cNvSpPr/>
          <p:nvPr/>
        </p:nvSpPr>
        <p:spPr>
          <a:xfrm>
            <a:off x="125677" y="887035"/>
            <a:ext cx="5958673" cy="566449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30CB5C6-4AF8-4C4B-BA3F-E727D2574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98" y="2404330"/>
            <a:ext cx="2746202" cy="369316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3F95DA4-79D9-48D0-9694-DC4A716B4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537" y="2390273"/>
            <a:ext cx="2763096" cy="370722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4743E51-A142-4708-AB79-72AB5494B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8728" y="2404330"/>
            <a:ext cx="2737595" cy="369317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4CD548F-B36E-47BF-808F-FFE584F4EB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008" y="2401176"/>
            <a:ext cx="2737594" cy="36931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C9A38C-EE49-A14B-92DE-37E93438D385}"/>
              </a:ext>
            </a:extLst>
          </p:cNvPr>
          <p:cNvSpPr/>
          <p:nvPr/>
        </p:nvSpPr>
        <p:spPr>
          <a:xfrm>
            <a:off x="1303211" y="284647"/>
            <a:ext cx="8319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VIDEO 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43DD83-073A-D545-9E56-7C5ACCDED5BB}"/>
              </a:ext>
            </a:extLst>
          </p:cNvPr>
          <p:cNvSpPr txBox="1"/>
          <p:nvPr/>
        </p:nvSpPr>
        <p:spPr>
          <a:xfrm>
            <a:off x="6529322" y="2426071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8hr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0A8D6A-D07B-4745-A2D8-0C238C5C3325}"/>
              </a:ext>
            </a:extLst>
          </p:cNvPr>
          <p:cNvSpPr txBox="1"/>
          <p:nvPr/>
        </p:nvSpPr>
        <p:spPr>
          <a:xfrm>
            <a:off x="9427846" y="239027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22hr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42EF40-949A-3447-9D79-43CF5F7615AF}"/>
              </a:ext>
            </a:extLst>
          </p:cNvPr>
          <p:cNvSpPr txBox="1"/>
          <p:nvPr/>
        </p:nvSpPr>
        <p:spPr>
          <a:xfrm>
            <a:off x="3402783" y="242250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22hr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0DEBAB-A97C-DA41-A1FE-A0682FDB879C}"/>
              </a:ext>
            </a:extLst>
          </p:cNvPr>
          <p:cNvSpPr txBox="1"/>
          <p:nvPr/>
        </p:nvSpPr>
        <p:spPr>
          <a:xfrm>
            <a:off x="2209030" y="1461017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ml dose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AB7570-E7E7-4447-A620-8BC8CEBF7BE7}"/>
              </a:ext>
            </a:extLst>
          </p:cNvPr>
          <p:cNvSpPr txBox="1"/>
          <p:nvPr/>
        </p:nvSpPr>
        <p:spPr>
          <a:xfrm>
            <a:off x="8204849" y="1453988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ml dose volume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67B75F-C260-B14F-8E12-4D02ED7785F3}"/>
              </a:ext>
            </a:extLst>
          </p:cNvPr>
          <p:cNvSpPr txBox="1"/>
          <p:nvPr/>
        </p:nvSpPr>
        <p:spPr>
          <a:xfrm>
            <a:off x="533072" y="2401176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8hr</a:t>
            </a:r>
          </a:p>
        </p:txBody>
      </p:sp>
      <p:pic>
        <p:nvPicPr>
          <p:cNvPr id="23" name="Picture 22" descr="Screen Shot 2015-02-28 at 1.07.44 PM.png">
            <a:extLst>
              <a:ext uri="{FF2B5EF4-FFF2-40B4-BE49-F238E27FC236}">
                <a16:creationId xmlns:a16="http://schemas.microsoft.com/office/drawing/2014/main" id="{43937ED3-05AA-4B68-A4A4-DE9032504B88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53" y="4821465"/>
            <a:ext cx="127305" cy="1272877"/>
          </a:xfrm>
          <a:prstGeom prst="rect">
            <a:avLst/>
          </a:prstGeom>
        </p:spPr>
      </p:pic>
      <p:pic>
        <p:nvPicPr>
          <p:cNvPr id="24" name="Picture 23" descr="Screen Shot 2015-02-28 at 1.07.44 PM.png">
            <a:extLst>
              <a:ext uri="{FF2B5EF4-FFF2-40B4-BE49-F238E27FC236}">
                <a16:creationId xmlns:a16="http://schemas.microsoft.com/office/drawing/2014/main" id="{D12473E2-5191-48BE-B0D7-F4CF9AE22045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613" y="4821465"/>
            <a:ext cx="127305" cy="1272877"/>
          </a:xfrm>
          <a:prstGeom prst="rect">
            <a:avLst/>
          </a:prstGeom>
        </p:spPr>
      </p:pic>
      <p:pic>
        <p:nvPicPr>
          <p:cNvPr id="25" name="Picture 24" descr="Screen Shot 2015-02-28 at 1.07.44 PM.png">
            <a:extLst>
              <a:ext uri="{FF2B5EF4-FFF2-40B4-BE49-F238E27FC236}">
                <a16:creationId xmlns:a16="http://schemas.microsoft.com/office/drawing/2014/main" id="{7AC94725-F658-42E5-A133-3297BAB1DC04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988" y="4821465"/>
            <a:ext cx="127305" cy="1272877"/>
          </a:xfrm>
          <a:prstGeom prst="rect">
            <a:avLst/>
          </a:prstGeom>
        </p:spPr>
      </p:pic>
      <p:pic>
        <p:nvPicPr>
          <p:cNvPr id="26" name="Picture 25" descr="Screen Shot 2015-02-28 at 1.07.44 PM.png">
            <a:extLst>
              <a:ext uri="{FF2B5EF4-FFF2-40B4-BE49-F238E27FC236}">
                <a16:creationId xmlns:a16="http://schemas.microsoft.com/office/drawing/2014/main" id="{44122C4B-60C3-45DC-A139-28BAC2C7F842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0009" y="4821464"/>
            <a:ext cx="127305" cy="127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39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Ajay Verma</dc:creator>
  <cp:lastModifiedBy>Ajay Verma</cp:lastModifiedBy>
  <cp:revision>1</cp:revision>
  <dcterms:created xsi:type="dcterms:W3CDTF">2020-03-08T00:30:25Z</dcterms:created>
  <dcterms:modified xsi:type="dcterms:W3CDTF">2020-03-08T00:30:48Z</dcterms:modified>
</cp:coreProperties>
</file>