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2" r:id="rId2"/>
    <p:sldId id="269" r:id="rId3"/>
    <p:sldId id="280" r:id="rId4"/>
    <p:sldId id="261" r:id="rId5"/>
    <p:sldId id="268" r:id="rId6"/>
    <p:sldId id="28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331" autoAdjust="0"/>
  </p:normalViewPr>
  <p:slideViewPr>
    <p:cSldViewPr>
      <p:cViewPr>
        <p:scale>
          <a:sx n="100" d="100"/>
          <a:sy n="100" d="100"/>
        </p:scale>
        <p:origin x="-294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viewProps" Target="viewProps.xml"/>
   <Relationship Id="rId11" Type="http://schemas.openxmlformats.org/officeDocument/2006/relationships/theme" Target="theme/theme1.xml"/>
   <Relationship Id="rId12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slide" Target="slides/slide6.xml"/>
   <Relationship Id="rId8" Type="http://schemas.openxmlformats.org/officeDocument/2006/relationships/notesMaster" Target="notesMasters/notesMaster1.xml"/>
   <Relationship Id="rId9" Type="http://schemas.openxmlformats.org/officeDocument/2006/relationships/presProps" Target="presProps.xml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760CB-6FFB-483E-BE6B-128C0E277F81}" type="datetimeFigureOut">
              <a:rPr lang="en-GB" smtClean="0"/>
              <a:t>11/02/2019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672F0F-14F4-4D13-BEA8-B04743400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635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59520-B64A-43A0-A777-21FE22BD1592}" type="datetimeFigureOut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BE-5C01-4A43-9793-3BAA745A02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272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59520-B64A-43A0-A777-21FE22BD1592}" type="datetimeFigureOut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BE-5C01-4A43-9793-3BAA745A02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368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59520-B64A-43A0-A777-21FE22BD1592}" type="datetimeFigureOut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BE-5C01-4A43-9793-3BAA745A02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813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59520-B64A-43A0-A777-21FE22BD1592}" type="datetimeFigureOut">
              <a:rPr lang="en-GB" smtClean="0"/>
              <a:t>11/02/2019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BE-5C01-4A43-9793-3BAA745A02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588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59520-B64A-43A0-A777-21FE22BD1592}" type="datetimeFigureOut">
              <a:rPr lang="en-GB" smtClean="0"/>
              <a:t>11/02/2019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BE-5C01-4A43-9793-3BAA745A02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913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59520-B64A-43A0-A777-21FE22BD1592}" type="datetimeFigureOut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BE-5C01-4A43-9793-3BAA745A02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937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59520-B64A-43A0-A777-21FE22BD1592}" type="datetimeFigureOut">
              <a:rPr lang="en-GB" smtClean="0"/>
              <a:t>11/02/2019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BE-5C01-4A43-9793-3BAA745A02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983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59520-B64A-43A0-A777-21FE22BD1592}" type="datetimeFigureOut">
              <a:rPr lang="en-GB" smtClean="0"/>
              <a:t>11/02/2019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BE-5C01-4A43-9793-3BAA745A02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259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59520-B64A-43A0-A777-21FE22BD1592}" type="datetimeFigureOut">
              <a:rPr lang="en-GB" smtClean="0"/>
              <a:t>11/02/2019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BE-5C01-4A43-9793-3BAA745A02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717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59520-B64A-43A0-A777-21FE22BD1592}" type="datetimeFigureOut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BE-5C01-4A43-9793-3BAA745A02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970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59520-B64A-43A0-A777-21FE22BD1592}" type="datetimeFigureOut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BE-5C01-4A43-9793-3BAA745A02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729365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59520-B64A-43A0-A777-21FE22BD1592}" type="datetimeFigureOut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8FCBE-5C01-4A43-9793-3BAA745A02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821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png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2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85004"/>
            <a:ext cx="14756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</a:t>
            </a:r>
            <a:endParaRPr lang="en-GB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125079"/>
              </p:ext>
            </p:extLst>
          </p:nvPr>
        </p:nvGraphicFramePr>
        <p:xfrm>
          <a:off x="3131840" y="2060848"/>
          <a:ext cx="3024336" cy="23805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6064"/>
                <a:gridCol w="792088"/>
                <a:gridCol w="1656184"/>
              </a:tblGrid>
              <a:tr h="310912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GB" sz="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</a:t>
                      </a:r>
                      <a:r>
                        <a:rPr lang="en-GB" sz="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GB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Primer/probe</a:t>
                      </a:r>
                    </a:p>
                    <a:p>
                      <a:pPr algn="ctr"/>
                      <a:r>
                        <a:rPr lang="en-GB" sz="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GB" sz="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Oligonucleotide sequence (5’-3’)</a:t>
                      </a:r>
                      <a:endParaRPr lang="en-GB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176">
                <a:tc>
                  <a:txBody>
                    <a:bodyPr/>
                    <a:lstStyle/>
                    <a:p>
                      <a:pPr algn="ctr"/>
                      <a:r>
                        <a:rPr lang="en-GB" sz="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MITF</a:t>
                      </a:r>
                      <a:endParaRPr lang="en-GB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</a:p>
                    <a:p>
                      <a:pPr algn="ctr"/>
                      <a:r>
                        <a:rPr lang="en-GB" sz="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GB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5’-CATCGCATAAAACCTGATGGC-3’ </a:t>
                      </a:r>
                    </a:p>
                    <a:p>
                      <a:pPr algn="ctr"/>
                      <a:r>
                        <a:rPr lang="en-US" sz="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5’-GTCGTCACCCTGAAAATCCTAACT-3’ </a:t>
                      </a:r>
                      <a:endParaRPr lang="en-GB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74888">
                <a:tc>
                  <a:txBody>
                    <a:bodyPr/>
                    <a:lstStyle/>
                    <a:p>
                      <a:pPr algn="ctr"/>
                      <a:r>
                        <a:rPr lang="en-GB" sz="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TYR</a:t>
                      </a:r>
                      <a:endParaRPr lang="en-GB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</a:p>
                    <a:p>
                      <a:pPr algn="ctr"/>
                      <a:r>
                        <a:rPr lang="en-GB" sz="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5’-TGGGTCATCTTGTCTTGCTG-3’ </a:t>
                      </a:r>
                    </a:p>
                    <a:p>
                      <a:pPr algn="ctr"/>
                      <a:r>
                        <a:rPr lang="en-US" sz="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5’-TACCATCTGTTGTGGCTGGA-3’ </a:t>
                      </a:r>
                      <a:endParaRPr lang="en-GB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TRP-1</a:t>
                      </a:r>
                      <a:endParaRPr lang="en-GB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</a:p>
                    <a:p>
                      <a:pPr algn="ctr"/>
                      <a:r>
                        <a:rPr lang="en-GB" sz="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5’-ACCCACACTGTGCCCATCTA-3’</a:t>
                      </a:r>
                    </a:p>
                    <a:p>
                      <a:pPr algn="ctr"/>
                      <a:r>
                        <a:rPr lang="en-US" sz="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5’-CGGAACCGCTCATTGCC-3’ </a:t>
                      </a:r>
                      <a:endParaRPr lang="en-GB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30304">
                <a:tc>
                  <a:txBody>
                    <a:bodyPr/>
                    <a:lstStyle/>
                    <a:p>
                      <a:pPr algn="ctr"/>
                      <a:r>
                        <a:rPr lang="en-GB" sz="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TRP-2</a:t>
                      </a:r>
                      <a:endParaRPr lang="en-GB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</a:p>
                    <a:p>
                      <a:pPr algn="ctr"/>
                      <a:r>
                        <a:rPr lang="en-GB" sz="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5’-GTCCAATAGGTGCGTTTTCC-3’ </a:t>
                      </a:r>
                    </a:p>
                    <a:p>
                      <a:pPr algn="ctr"/>
                      <a:r>
                        <a:rPr lang="en-US" sz="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5’-ACCCATTTGTCTCCCAATGA-3’ </a:t>
                      </a:r>
                      <a:endParaRPr lang="en-GB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endParaRPr lang="en-GB" sz="600" kern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GB" sz="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MMP-2</a:t>
                      </a:r>
                      <a:endParaRPr lang="en-GB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</a:p>
                    <a:p>
                      <a:pPr algn="ctr"/>
                      <a:r>
                        <a:rPr lang="en-GB" sz="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</a:p>
                    <a:p>
                      <a:pPr algn="ctr"/>
                      <a:endParaRPr lang="en-GB" sz="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5'-</a:t>
                      </a:r>
                      <a:r>
                        <a:rPr lang="en-GB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CAGGGAATGAGTACTGGGTCTATT-3’</a:t>
                      </a:r>
                    </a:p>
                    <a:p>
                      <a:pPr algn="ctr" fontAlgn="base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5'-ACTCCAGTTAAAGGCAGCATCTAC-3</a:t>
                      </a:r>
                      <a:endParaRPr lang="en-GB" sz="60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 anchor="ctr"/>
                </a:tc>
              </a:tr>
              <a:tr h="210304">
                <a:tc>
                  <a:txBody>
                    <a:bodyPr/>
                    <a:lstStyle/>
                    <a:p>
                      <a:pPr algn="ctr"/>
                      <a:endParaRPr lang="en-GB" sz="600" kern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GB" sz="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MMP-9</a:t>
                      </a:r>
                      <a:endParaRPr lang="en-GB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</a:p>
                    <a:p>
                      <a:pPr algn="ctr"/>
                      <a:r>
                        <a:rPr lang="en-GB" sz="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5'-</a:t>
                      </a:r>
                      <a:r>
                        <a:rPr lang="en-GB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AATCTCTTCTAGAGACTGGGAAGGAG-3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5'-AGCTGATTGACTAAAGTAGCTGGA-3'</a:t>
                      </a:r>
                    </a:p>
                  </a:txBody>
                  <a:tcPr marL="17780" marR="17780" marT="17780" marB="17780" anchor="ctr"/>
                </a:tc>
              </a:tr>
              <a:tr h="185966">
                <a:tc>
                  <a:txBody>
                    <a:bodyPr/>
                    <a:lstStyle/>
                    <a:p>
                      <a:pPr algn="ctr"/>
                      <a:r>
                        <a:rPr lang="en-GB" sz="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IL-1</a:t>
                      </a:r>
                      <a:r>
                        <a:rPr lang="en-US" altLang="ko-KR" sz="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endParaRPr lang="en-GB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FAM</a:t>
                      </a:r>
                      <a:endParaRPr lang="en-GB" sz="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5'CTGTGTAATGAAAGACGGCACACCCACC-3'</a:t>
                      </a:r>
                      <a:endParaRPr lang="en-GB" sz="600" dirty="0">
                        <a:effectLst/>
                        <a:latin typeface="Times New Roman" panose="02020603050405020304" pitchFamily="18" charset="0"/>
                        <a:ea typeface="Malgun Gothic"/>
                        <a:cs typeface="Times New Roman" panose="02020603050405020304" pitchFamily="18" charset="0"/>
                      </a:endParaRPr>
                    </a:p>
                  </a:txBody>
                  <a:tcPr marL="17780" marR="17780" marT="17780" marB="1778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611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255322"/>
              </p:ext>
            </p:extLst>
          </p:nvPr>
        </p:nvGraphicFramePr>
        <p:xfrm>
          <a:off x="4128120" y="2780928"/>
          <a:ext cx="887760" cy="106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3880"/>
                <a:gridCol w="443880"/>
              </a:tblGrid>
              <a:tr h="175974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Days</a:t>
                      </a:r>
                      <a:endParaRPr lang="en-GB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endParaRPr lang="en-GB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6680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5.67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9344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5.54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2008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5.62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5.70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147989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</a:t>
            </a:r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741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505" y="2757264"/>
            <a:ext cx="2134988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3508" y="194885"/>
            <a:ext cx="1692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</a:t>
            </a:r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1</a:t>
            </a: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3504506" y="2565484"/>
            <a:ext cx="21349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 Day            7 day           15 day           30 day                                      </a:t>
            </a:r>
            <a:endParaRPr lang="en-GB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007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264835"/>
              </p:ext>
            </p:extLst>
          </p:nvPr>
        </p:nvGraphicFramePr>
        <p:xfrm>
          <a:off x="3537638" y="1351048"/>
          <a:ext cx="2088232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792088"/>
              </a:tblGrid>
              <a:tr h="192979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 signs</a:t>
                      </a:r>
                      <a:endParaRPr lang="en-GB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 score</a:t>
                      </a:r>
                      <a:endParaRPr lang="en-GB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3635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erythema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8307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Very mild erythema (only visible to the naked eye)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1059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Clear erythema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3723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Severe erythema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0256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Severe erythema (blushing redness) and a slight degree of scarring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170" y="55657"/>
            <a:ext cx="191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</a:t>
            </a:r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70483"/>
              </p:ext>
            </p:extLst>
          </p:nvPr>
        </p:nvGraphicFramePr>
        <p:xfrm>
          <a:off x="3537638" y="3200212"/>
          <a:ext cx="2160240" cy="2255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2148"/>
                <a:gridCol w="828092"/>
              </a:tblGrid>
              <a:tr h="149854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 signs</a:t>
                      </a:r>
                      <a:endParaRPr lang="en-GB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 score</a:t>
                      </a:r>
                      <a:endParaRPr lang="en-GB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6680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oedema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1352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light oedema (only visible to the naked eye)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128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Light oedema (pronounced swelling to make sure the marginal zone is clear If differentiated)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048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Normal swelling (about 1mm swollen)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06748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Severe oedema (swelling greater than 1 mm and extending beyond the exposed area condition)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97701" y="1315350"/>
            <a:ext cx="327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97701" y="3200212"/>
            <a:ext cx="327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575386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736437"/>
              </p:ext>
            </p:extLst>
          </p:nvPr>
        </p:nvGraphicFramePr>
        <p:xfrm>
          <a:off x="3300028" y="2834640"/>
          <a:ext cx="2543944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1972"/>
                <a:gridCol w="1271972"/>
              </a:tblGrid>
              <a:tr h="309330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Primary skin irritation index (P.I.I.)</a:t>
                      </a:r>
                      <a:endParaRPr lang="en-GB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 of skin condition</a:t>
                      </a:r>
                      <a:endParaRPr lang="en-GB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8776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0.0-0.5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 irritant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0.6-2.0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Mild irritant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2.1-5.0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 irritant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5.1-8.0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Severe irritant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78458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4</a:t>
            </a:r>
          </a:p>
        </p:txBody>
      </p:sp>
    </p:spTree>
    <p:extLst>
      <p:ext uri="{BB962C8B-B14F-4D97-AF65-F5344CB8AC3E}">
        <p14:creationId xmlns:p14="http://schemas.microsoft.com/office/powerpoint/2010/main" val="29248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56" y="2964691"/>
            <a:ext cx="792088" cy="928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702" y="92531"/>
            <a:ext cx="1952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</a:t>
            </a:r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98715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2119</TotalTime>
  <Words>242</Words>
  <Application>Microsoft Office PowerPoint</Application>
  <PresentationFormat>On-screen Show (4:3)</PresentationFormat>
  <Paragraphs>95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  <Company/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