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2" r:id="rId2"/>
    <p:sldId id="264" r:id="rId3"/>
  </p:sldIdLst>
  <p:sldSz cx="6858000" cy="9144000" type="letter"/>
  <p:notesSz cx="7010400" cy="9296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Temel, Ryan" initials="TR" lastIdx="2" clrIdx="0">
    <p:extLst>
      <p:ext uri="{19B8F6BF-5375-455C-9EA6-DF929625EA0E}">
        <p15:presenceInfo xmlns:p15="http://schemas.microsoft.com/office/powerpoint/2012/main" userId="S::rete222@uky.edu::d77c520e-a5f9-40be-a0a6-24de30b02f36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759" autoAdjust="0"/>
    <p:restoredTop sz="94660"/>
  </p:normalViewPr>
  <p:slideViewPr>
    <p:cSldViewPr snapToGrid="0">
      <p:cViewPr varScale="1">
        <p:scale>
          <a:sx n="82" d="100"/>
          <a:sy n="82" d="100"/>
        </p:scale>
        <p:origin x="1302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DA3093-90A7-4DE6-8B80-3BE2487E589B}" type="datetimeFigureOut">
              <a:rPr lang="en-US" smtClean="0"/>
              <a:t>12/4/2019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F4CCF-8BF9-483C-90CF-A89AC65720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29923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DA3093-90A7-4DE6-8B80-3BE2487E589B}" type="datetimeFigureOut">
              <a:rPr lang="en-US" smtClean="0"/>
              <a:t>12/4/2019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F4CCF-8BF9-483C-90CF-A89AC65720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72146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DA3093-90A7-4DE6-8B80-3BE2487E589B}" type="datetimeFigureOut">
              <a:rPr lang="en-US" smtClean="0"/>
              <a:t>12/4/2019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F4CCF-8BF9-483C-90CF-A89AC65720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76701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DA3093-90A7-4DE6-8B80-3BE2487E589B}" type="datetimeFigureOut">
              <a:rPr lang="en-US" smtClean="0"/>
              <a:t>12/4/2019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F4CCF-8BF9-483C-90CF-A89AC65720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58535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DA3093-90A7-4DE6-8B80-3BE2487E589B}" type="datetimeFigureOut">
              <a:rPr lang="en-US" smtClean="0"/>
              <a:t>12/4/2019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F4CCF-8BF9-483C-90CF-A89AC65720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36084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DA3093-90A7-4DE6-8B80-3BE2487E589B}" type="datetimeFigureOut">
              <a:rPr lang="en-US" smtClean="0"/>
              <a:t>12/4/2019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F4CCF-8BF9-483C-90CF-A89AC65720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84708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DA3093-90A7-4DE6-8B80-3BE2487E589B}" type="datetimeFigureOut">
              <a:rPr lang="en-US" smtClean="0"/>
              <a:t>12/4/2019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F4CCF-8BF9-483C-90CF-A89AC65720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62494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DA3093-90A7-4DE6-8B80-3BE2487E589B}" type="datetimeFigureOut">
              <a:rPr lang="en-US" smtClean="0"/>
              <a:t>12/4/2019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F4CCF-8BF9-483C-90CF-A89AC65720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8442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DA3093-90A7-4DE6-8B80-3BE2487E589B}" type="datetimeFigureOut">
              <a:rPr lang="en-US" smtClean="0"/>
              <a:t>12/4/2019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F4CCF-8BF9-483C-90CF-A89AC65720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51772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DA3093-90A7-4DE6-8B80-3BE2487E589B}" type="datetimeFigureOut">
              <a:rPr lang="en-US" smtClean="0"/>
              <a:t>12/4/2019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F4CCF-8BF9-483C-90CF-A89AC65720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65215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DA3093-90A7-4DE6-8B80-3BE2487E589B}" type="datetimeFigureOut">
              <a:rPr lang="en-US" smtClean="0"/>
              <a:t>12/4/2019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F4CCF-8BF9-483C-90CF-A89AC65720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95629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DA3093-90A7-4DE6-8B80-3BE2487E589B}" type="datetimeFigureOut">
              <a:rPr lang="en-US" smtClean="0"/>
              <a:t>12/4/2019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9F4CCF-8BF9-483C-90CF-A89AC65720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36255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tiff"/><Relationship Id="rId7" Type="http://schemas.openxmlformats.org/officeDocument/2006/relationships/image" Target="../media/image7.tiff"/><Relationship Id="rId2" Type="http://schemas.openxmlformats.org/officeDocument/2006/relationships/image" Target="../media/image2.tif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tiff"/><Relationship Id="rId5" Type="http://schemas.openxmlformats.org/officeDocument/2006/relationships/image" Target="../media/image5.tiff"/><Relationship Id="rId4" Type="http://schemas.openxmlformats.org/officeDocument/2006/relationships/image" Target="../media/image4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17636436-6C5D-422E-9BC8-5ACA89BC92DB}"/>
              </a:ext>
            </a:extLst>
          </p:cNvPr>
          <p:cNvSpPr txBox="1"/>
          <p:nvPr/>
        </p:nvSpPr>
        <p:spPr>
          <a:xfrm>
            <a:off x="254985" y="7563007"/>
            <a:ext cx="653365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Figure S1.  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Hepatic (A) and Intestinal (B) expression of LXR-regulated and cholesterol metabolizing genes within biological sex.  RNA was isolated from liver and duodenal tissue and the relative abundance of transcripts determined by </a:t>
            </a:r>
            <a:r>
              <a:rPr lang="en-US" sz="1200" dirty="0" err="1">
                <a:latin typeface="Arial" panose="020B0604020202020204" pitchFamily="34" charset="0"/>
                <a:cs typeface="Arial" panose="020B0604020202020204" pitchFamily="34" charset="0"/>
              </a:rPr>
              <a:t>rtPCR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.  Transcript levels were normalized to GAPDH.  The relative abundance of transcripts was calculated by the </a:t>
            </a:r>
            <a:r>
              <a:rPr lang="en-US" sz="1200" dirty="0" err="1">
                <a:latin typeface="Symbol" panose="05050102010706020507" pitchFamily="18" charset="2"/>
                <a:cs typeface="Arial" panose="020B0604020202020204" pitchFamily="34" charset="0"/>
              </a:rPr>
              <a:t>DD</a:t>
            </a:r>
            <a:r>
              <a:rPr lang="en-US" sz="1200" dirty="0" err="1">
                <a:latin typeface="Arial" panose="020B0604020202020204" pitchFamily="34" charset="0"/>
                <a:cs typeface="Arial" panose="020B0604020202020204" pitchFamily="34" charset="0"/>
              </a:rPr>
              <a:t>Ct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method and are expressed relative to the control group. Data are mean ± SEM (n=16). Data were analyzed by one way ANOVA within sex.  </a:t>
            </a:r>
            <a:r>
              <a:rPr lang="en-US" sz="1200" dirty="0" err="1">
                <a:latin typeface="Arial" panose="020B0604020202020204" pitchFamily="34" charset="0"/>
                <a:cs typeface="Arial" panose="020B0604020202020204" pitchFamily="34" charset="0"/>
              </a:rPr>
              <a:t>Dunnet’s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post-hoc tests were used to determine significant differences from control. At ** p &lt; 0.01, **** p &lt; 0.0001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xmlns="" id="{4403FCEF-2621-465E-B573-90A62B378E91}"/>
              </a:ext>
            </a:extLst>
          </p:cNvPr>
          <p:cNvSpPr/>
          <p:nvPr/>
        </p:nvSpPr>
        <p:spPr>
          <a:xfrm>
            <a:off x="121146" y="99814"/>
            <a:ext cx="149432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Figure S1. </a:t>
            </a:r>
            <a:endParaRPr lang="en-US" sz="2000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xmlns="" id="{2205DC01-F0C2-442D-A399-282D06434DB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26206" y="916604"/>
            <a:ext cx="3005588" cy="62184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59584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17636436-6C5D-422E-9BC8-5ACA89BC92DB}"/>
              </a:ext>
            </a:extLst>
          </p:cNvPr>
          <p:cNvSpPr txBox="1"/>
          <p:nvPr/>
        </p:nvSpPr>
        <p:spPr>
          <a:xfrm>
            <a:off x="352123" y="7321946"/>
            <a:ext cx="578147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Figure S2.  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Histological analysis of proximal small intestine sections reveals no effect of LXR agonist or stigmasterol.  Sections of the proximal small intestine were dissected, fixed in 10% buffered formalin, paraffin embedded, sectioned (5</a:t>
            </a:r>
            <a:r>
              <a:rPr lang="en-US" sz="1200" dirty="0">
                <a:latin typeface="Symbol" panose="05050102010706020507" pitchFamily="18" charset="2"/>
                <a:cs typeface="Arial" panose="020B0604020202020204" pitchFamily="34" charset="0"/>
              </a:rPr>
              <a:t>m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M), and processed for staining with </a:t>
            </a:r>
            <a:r>
              <a:rPr lang="en-US" sz="1200" dirty="0" err="1">
                <a:latin typeface="Arial" panose="020B0604020202020204" pitchFamily="34" charset="0"/>
                <a:cs typeface="Arial" panose="020B0604020202020204" pitchFamily="34" charset="0"/>
              </a:rPr>
              <a:t>Haemotoxylin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and Eosin.  Sections were imaged on a Zeiss 200IM microscope with 4X and 20X objectives.  Images are representative of 3 female mice imaged from each </a:t>
            </a:r>
            <a:r>
              <a:rPr lang="en-US" sz="1200">
                <a:latin typeface="Arial" panose="020B0604020202020204" pitchFamily="34" charset="0"/>
                <a:cs typeface="Arial" panose="020B0604020202020204" pitchFamily="34" charset="0"/>
              </a:rPr>
              <a:t>treatment group.   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xmlns="" id="{4403FCEF-2621-465E-B573-90A62B378E91}"/>
              </a:ext>
            </a:extLst>
          </p:cNvPr>
          <p:cNvSpPr/>
          <p:nvPr/>
        </p:nvSpPr>
        <p:spPr>
          <a:xfrm>
            <a:off x="121146" y="99814"/>
            <a:ext cx="149432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Figure S2. </a:t>
            </a:r>
            <a:endParaRPr lang="en-US" sz="2000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xmlns="" id="{37B1E74D-4BEB-4615-8AFD-93C92FEF0A2D}"/>
              </a:ext>
            </a:extLst>
          </p:cNvPr>
          <p:cNvPicPr>
            <a:picLocks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462" r="29770"/>
          <a:stretch/>
        </p:blipFill>
        <p:spPr>
          <a:xfrm rot="5400000">
            <a:off x="1168958" y="3019149"/>
            <a:ext cx="1828800" cy="265176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xmlns="" id="{B75C0255-434E-49E2-B0BF-30C59B1A2AA7}"/>
              </a:ext>
            </a:extLst>
          </p:cNvPr>
          <p:cNvPicPr>
            <a:picLocks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008" r="33954"/>
          <a:stretch/>
        </p:blipFill>
        <p:spPr>
          <a:xfrm rot="5400000">
            <a:off x="1168958" y="1096597"/>
            <a:ext cx="1828800" cy="265176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xmlns="" id="{F9F3F1EA-4B1F-47C0-ADEC-32A10F87A8FA}"/>
              </a:ext>
            </a:extLst>
          </p:cNvPr>
          <p:cNvPicPr>
            <a:picLocks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922" r="29767"/>
          <a:stretch/>
        </p:blipFill>
        <p:spPr>
          <a:xfrm rot="16200000">
            <a:off x="1168958" y="4941701"/>
            <a:ext cx="1828800" cy="265176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xmlns="" id="{5BB829AA-D8AC-4950-9508-B5B0088CEB68}"/>
              </a:ext>
            </a:extLst>
          </p:cNvPr>
          <p:cNvPicPr>
            <a:picLocks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3481839" y="5353181"/>
            <a:ext cx="2651760" cy="1828800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xmlns="" id="{6616FE39-5412-44F8-BC5E-47F0F1F167F2}"/>
              </a:ext>
            </a:extLst>
          </p:cNvPr>
          <p:cNvPicPr>
            <a:picLocks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3481840" y="3430629"/>
            <a:ext cx="2651760" cy="1828800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xmlns="" id="{C5BDBAB5-BE3F-4617-81F2-0CD996D01BDF}"/>
              </a:ext>
            </a:extLst>
          </p:cNvPr>
          <p:cNvPicPr>
            <a:picLocks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3481840" y="1508076"/>
            <a:ext cx="2651760" cy="1828800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xmlns="" id="{77035B4C-239F-4439-BFFD-5FB733CC2821}"/>
              </a:ext>
            </a:extLst>
          </p:cNvPr>
          <p:cNvSpPr txBox="1"/>
          <p:nvPr/>
        </p:nvSpPr>
        <p:spPr>
          <a:xfrm>
            <a:off x="2511120" y="499924"/>
            <a:ext cx="183575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Magnification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xmlns="" id="{71D0B818-5E5D-46AB-BA84-421C1A96FDE9}"/>
              </a:ext>
            </a:extLst>
          </p:cNvPr>
          <p:cNvSpPr txBox="1"/>
          <p:nvPr/>
        </p:nvSpPr>
        <p:spPr>
          <a:xfrm>
            <a:off x="1833929" y="1061090"/>
            <a:ext cx="49885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4X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xmlns="" id="{1E9D1732-4D71-4DF4-9D49-E399E3AC078E}"/>
              </a:ext>
            </a:extLst>
          </p:cNvPr>
          <p:cNvSpPr txBox="1"/>
          <p:nvPr/>
        </p:nvSpPr>
        <p:spPr>
          <a:xfrm>
            <a:off x="4346879" y="1061090"/>
            <a:ext cx="64152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20X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xmlns="" id="{CD2AD729-A854-4D19-8CF2-1DF0DDB675BE}"/>
              </a:ext>
            </a:extLst>
          </p:cNvPr>
          <p:cNvSpPr txBox="1"/>
          <p:nvPr/>
        </p:nvSpPr>
        <p:spPr>
          <a:xfrm rot="16200000">
            <a:off x="9035" y="2222421"/>
            <a:ext cx="109677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Control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xmlns="" id="{186C7799-06A5-4DC3-B069-93DD7BE40D3F}"/>
              </a:ext>
            </a:extLst>
          </p:cNvPr>
          <p:cNvSpPr txBox="1"/>
          <p:nvPr/>
        </p:nvSpPr>
        <p:spPr>
          <a:xfrm rot="16200000">
            <a:off x="-118038" y="4144975"/>
            <a:ext cx="134043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T0901317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xmlns="" id="{1F13B91D-BF10-4A9C-82A2-A28D0E8AE395}"/>
              </a:ext>
            </a:extLst>
          </p:cNvPr>
          <p:cNvSpPr txBox="1"/>
          <p:nvPr/>
        </p:nvSpPr>
        <p:spPr>
          <a:xfrm rot="16200000">
            <a:off x="-316007" y="6067526"/>
            <a:ext cx="173637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Stigmasterol</a:t>
            </a:r>
          </a:p>
        </p:txBody>
      </p:sp>
    </p:spTree>
    <p:extLst>
      <p:ext uri="{BB962C8B-B14F-4D97-AF65-F5344CB8AC3E}">
        <p14:creationId xmlns:p14="http://schemas.microsoft.com/office/powerpoint/2010/main" val="10028516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1307</TotalTime>
  <Words>198</Words>
  <Application>Microsoft Office PowerPoint</Application>
  <PresentationFormat>Letter Paper (8.5x11 in)</PresentationFormat>
  <Paragraphs>10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Symbol</vt:lpstr>
      <vt:lpstr>Office Theme</vt:lpstr>
      <vt:lpstr>PowerPoint Presentation</vt:lpstr>
      <vt:lpstr>PowerPoint Presentation</vt:lpstr>
    </vt:vector>
  </TitlesOfParts>
  <Manager/>
  <Company/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Charlo Catubig</cp:lastModifiedBy>
  <cp:revision>1</cp:revision>
  <cp:lastPrinted>2019-06-21T15:19:00Z</cp:lastPrinted>
  <dcterms:modified xsi:type="dcterms:W3CDTF">2019-12-04T03:28:41Z</dcterms:modified>
</cp:coreProperties>
</file>