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20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581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957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17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26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33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5920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160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58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437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896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83E01-AAA0-4138-BD9E-EB4E716DFAF5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3BEB4-E8B9-4DF8-9EE5-2A7EB6D7BF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28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4867943-5FD7-42F3-A604-0D521CF855FD}"/>
              </a:ext>
            </a:extLst>
          </p:cNvPr>
          <p:cNvSpPr/>
          <p:nvPr/>
        </p:nvSpPr>
        <p:spPr>
          <a:xfrm>
            <a:off x="948905" y="1835175"/>
            <a:ext cx="10161917" cy="2306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file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Telomeric and sub-telomeric regions undergo rapid turnover within a </a:t>
            </a:r>
            <a:r>
              <a:rPr lang="en-US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Streptomyces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population</a:t>
            </a:r>
            <a:endParaRPr lang="fr-F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Abdoul-</a:t>
            </a:r>
            <a:r>
              <a:rPr lang="fr-FR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Razak</a:t>
            </a: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Tidjani</a:t>
            </a: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1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Cyril Bontemps, Pierre Leblond</a:t>
            </a:r>
            <a:endParaRPr lang="fr-F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Université de Lorraine, INRAE, </a:t>
            </a:r>
            <a:r>
              <a:rPr lang="fr-FR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DynAMic</a:t>
            </a: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F-54000 Nancy, France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579117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e 73"/>
          <p:cNvGrpSpPr/>
          <p:nvPr/>
        </p:nvGrpSpPr>
        <p:grpSpPr>
          <a:xfrm>
            <a:off x="332805" y="637947"/>
            <a:ext cx="649537" cy="1781980"/>
            <a:chOff x="-14861" y="642710"/>
            <a:chExt cx="649537" cy="1781980"/>
          </a:xfrm>
        </p:grpSpPr>
        <p:sp>
          <p:nvSpPr>
            <p:cNvPr id="2" name="ZoneTexte 1"/>
            <p:cNvSpPr txBox="1"/>
            <p:nvPr/>
          </p:nvSpPr>
          <p:spPr>
            <a:xfrm>
              <a:off x="106165" y="813511"/>
              <a:ext cx="40748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RLB1-8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106165" y="904535"/>
              <a:ext cx="40748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RLB3-5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91738" y="986034"/>
              <a:ext cx="43633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S1D4-14</a:t>
              </a: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91738" y="1081819"/>
              <a:ext cx="43633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S1D4-20</a:t>
              </a: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46053" y="1175223"/>
              <a:ext cx="527709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pS1D4-14.1</a:t>
              </a: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-14861" y="1261484"/>
              <a:ext cx="649537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S. </a:t>
              </a:r>
              <a:r>
                <a:rPr lang="fr-FR" sz="5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dengpaensis</a:t>
              </a:r>
              <a:endParaRPr lang="fr-FR" sz="5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72502" y="1435491"/>
              <a:ext cx="474810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pS1D4-20</a:t>
              </a: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106165" y="1651511"/>
              <a:ext cx="40748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RLB1-9</a:t>
              </a: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09371" y="1745041"/>
              <a:ext cx="40107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S1A1-3</a:t>
              </a: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109371" y="1833809"/>
              <a:ext cx="40107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S1A1-8</a:t>
              </a:r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28420" y="2040622"/>
              <a:ext cx="562975" cy="204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S. </a:t>
              </a:r>
              <a:r>
                <a:rPr lang="fr-FR" sz="5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coelicolor</a:t>
              </a:r>
              <a:endParaRPr lang="fr-FR" sz="5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60480" y="2134152"/>
              <a:ext cx="498855" cy="204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S. </a:t>
              </a:r>
              <a:r>
                <a:rPr lang="fr-FR" sz="5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lividans</a:t>
              </a:r>
              <a:endParaRPr lang="fr-FR" sz="5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20405" y="2219864"/>
              <a:ext cx="579005" cy="204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5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S. </a:t>
              </a:r>
              <a:r>
                <a:rPr lang="fr-FR" sz="5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avermitilis</a:t>
              </a:r>
              <a:endParaRPr lang="fr-FR" sz="5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309907" y="813511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/>
            <p:nvPr/>
          </p:nvCxnSpPr>
          <p:spPr>
            <a:xfrm>
              <a:off x="85191" y="813511"/>
              <a:ext cx="44943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57"/>
            <p:cNvSpPr txBox="1"/>
            <p:nvPr/>
          </p:nvSpPr>
          <p:spPr>
            <a:xfrm>
              <a:off x="132182" y="642710"/>
              <a:ext cx="37542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" b="1" dirty="0" err="1"/>
                <a:t>Strain</a:t>
              </a:r>
              <a:endParaRPr lang="fr-FR" sz="600" b="1" dirty="0"/>
            </a:p>
          </p:txBody>
        </p:sp>
      </p:grpSp>
      <p:grpSp>
        <p:nvGrpSpPr>
          <p:cNvPr id="73" name="Groupe 72"/>
          <p:cNvGrpSpPr/>
          <p:nvPr/>
        </p:nvGrpSpPr>
        <p:grpSpPr>
          <a:xfrm>
            <a:off x="-3558" y="552205"/>
            <a:ext cx="498855" cy="1463631"/>
            <a:chOff x="467934" y="556968"/>
            <a:chExt cx="498855" cy="1463631"/>
          </a:xfrm>
        </p:grpSpPr>
        <p:sp>
          <p:nvSpPr>
            <p:cNvPr id="59" name="ZoneTexte 58"/>
            <p:cNvSpPr txBox="1"/>
            <p:nvPr/>
          </p:nvSpPr>
          <p:spPr>
            <a:xfrm>
              <a:off x="467934" y="556968"/>
              <a:ext cx="4988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" b="1" dirty="0" err="1"/>
                <a:t>Telomere</a:t>
              </a:r>
              <a:endParaRPr lang="fr-FR" sz="600" b="1" dirty="0"/>
            </a:p>
            <a:p>
              <a:r>
                <a:rPr lang="fr-FR" sz="600" b="1" dirty="0" err="1"/>
                <a:t>sub</a:t>
              </a:r>
              <a:r>
                <a:rPr lang="fr-FR" sz="600" b="1" dirty="0"/>
                <a:t>-clade</a:t>
              </a:r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608934" y="795362"/>
              <a:ext cx="20710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I</a:t>
              </a:r>
            </a:p>
          </p:txBody>
        </p:sp>
        <p:cxnSp>
          <p:nvCxnSpPr>
            <p:cNvPr id="21" name="Connecteur droit 20"/>
            <p:cNvCxnSpPr/>
            <p:nvPr/>
          </p:nvCxnSpPr>
          <p:spPr>
            <a:xfrm>
              <a:off x="619904" y="813508"/>
              <a:ext cx="1651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ZoneTexte 60"/>
            <p:cNvSpPr txBox="1"/>
            <p:nvPr/>
          </p:nvSpPr>
          <p:spPr>
            <a:xfrm>
              <a:off x="608926" y="887032"/>
              <a:ext cx="20710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I</a:t>
              </a:r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608918" y="978702"/>
              <a:ext cx="20710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I</a:t>
              </a:r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608910" y="1070372"/>
              <a:ext cx="20710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I</a:t>
              </a:r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608902" y="1162042"/>
              <a:ext cx="20710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I</a:t>
              </a:r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599284" y="1644368"/>
              <a:ext cx="22955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II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599284" y="1732456"/>
              <a:ext cx="22955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II</a:t>
              </a: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599284" y="1820544"/>
              <a:ext cx="22955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II</a:t>
              </a:r>
            </a:p>
          </p:txBody>
        </p:sp>
      </p:grpSp>
      <p:grpSp>
        <p:nvGrpSpPr>
          <p:cNvPr id="72" name="Groupe 71"/>
          <p:cNvGrpSpPr/>
          <p:nvPr/>
        </p:nvGrpSpPr>
        <p:grpSpPr>
          <a:xfrm>
            <a:off x="953945" y="697721"/>
            <a:ext cx="10581138" cy="1656148"/>
            <a:chOff x="953945" y="697721"/>
            <a:chExt cx="10581138" cy="1656148"/>
          </a:xfrm>
        </p:grpSpPr>
        <p:grpSp>
          <p:nvGrpSpPr>
            <p:cNvPr id="42" name="Groupe 41"/>
            <p:cNvGrpSpPr/>
            <p:nvPr/>
          </p:nvGrpSpPr>
          <p:grpSpPr>
            <a:xfrm>
              <a:off x="953945" y="697721"/>
              <a:ext cx="10581138" cy="1647681"/>
              <a:chOff x="1117544" y="2351411"/>
              <a:chExt cx="11084758" cy="1730256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 rotWithShape="1">
              <a:blip r:embed="rId2"/>
              <a:srcRect l="9083" t="25944" r="4205" b="70446"/>
              <a:stretch/>
            </p:blipFill>
            <p:spPr>
              <a:xfrm>
                <a:off x="1132661" y="3398044"/>
                <a:ext cx="11039515" cy="258477"/>
              </a:xfrm>
              <a:prstGeom prst="rect">
                <a:avLst/>
              </a:prstGeom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3273028" y="3388707"/>
                <a:ext cx="1310084" cy="267815"/>
              </a:xfrm>
              <a:prstGeom prst="rect">
                <a:avLst/>
              </a:prstGeom>
              <a:solidFill>
                <a:srgbClr val="7030A0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471194" y="3400265"/>
                <a:ext cx="654843" cy="249685"/>
              </a:xfrm>
              <a:prstGeom prst="rect">
                <a:avLst/>
              </a:prstGeom>
              <a:solidFill>
                <a:srgbClr val="FFC000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39" name="Groupe 38"/>
              <p:cNvGrpSpPr/>
              <p:nvPr/>
            </p:nvGrpSpPr>
            <p:grpSpPr>
              <a:xfrm>
                <a:off x="1117544" y="3163461"/>
                <a:ext cx="11050642" cy="84328"/>
                <a:chOff x="1008062" y="3744937"/>
                <a:chExt cx="11014153" cy="86869"/>
              </a:xfrm>
            </p:grpSpPr>
            <p:pic>
              <p:nvPicPr>
                <p:cNvPr id="14" name="Image 13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9065" t="24701" r="4236" b="74302"/>
                <a:stretch/>
              </p:blipFill>
              <p:spPr>
                <a:xfrm>
                  <a:off x="1008062" y="3759172"/>
                  <a:ext cx="11014153" cy="71437"/>
                </a:xfrm>
                <a:prstGeom prst="rect">
                  <a:avLst/>
                </a:prstGeom>
              </p:spPr>
            </p:pic>
            <p:sp>
              <p:nvSpPr>
                <p:cNvPr id="15" name="Rectangle 14"/>
                <p:cNvSpPr/>
                <p:nvPr/>
              </p:nvSpPr>
              <p:spPr>
                <a:xfrm>
                  <a:off x="3167063" y="3744937"/>
                  <a:ext cx="1290637" cy="80076"/>
                </a:xfrm>
                <a:prstGeom prst="rect">
                  <a:avLst/>
                </a:prstGeom>
                <a:solidFill>
                  <a:srgbClr val="7030A0">
                    <a:alpha val="3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4351338" y="3752431"/>
                  <a:ext cx="649287" cy="79375"/>
                </a:xfrm>
                <a:prstGeom prst="rect">
                  <a:avLst/>
                </a:prstGeom>
                <a:solidFill>
                  <a:srgbClr val="FFC000">
                    <a:alpha val="3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8" name="Groupe 37"/>
              <p:cNvGrpSpPr/>
              <p:nvPr/>
            </p:nvGrpSpPr>
            <p:grpSpPr>
              <a:xfrm>
                <a:off x="1119356" y="2351411"/>
                <a:ext cx="11082946" cy="738785"/>
                <a:chOff x="1119356" y="2351411"/>
                <a:chExt cx="11082946" cy="738785"/>
              </a:xfrm>
            </p:grpSpPr>
            <p:pic>
              <p:nvPicPr>
                <p:cNvPr id="33" name="Image 32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5946" t="15679" r="7142" b="74022"/>
                <a:stretch/>
              </p:blipFill>
              <p:spPr>
                <a:xfrm>
                  <a:off x="1119356" y="2351411"/>
                  <a:ext cx="11082946" cy="738785"/>
                </a:xfrm>
                <a:prstGeom prst="rect">
                  <a:avLst/>
                </a:prstGeom>
              </p:spPr>
            </p:pic>
            <p:sp>
              <p:nvSpPr>
                <p:cNvPr id="34" name="Rectangle 33"/>
                <p:cNvSpPr/>
                <p:nvPr/>
              </p:nvSpPr>
              <p:spPr>
                <a:xfrm>
                  <a:off x="3208990" y="2524666"/>
                  <a:ext cx="1320544" cy="554106"/>
                </a:xfrm>
                <a:prstGeom prst="rect">
                  <a:avLst/>
                </a:prstGeom>
                <a:solidFill>
                  <a:srgbClr val="7030A0">
                    <a:alpha val="3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5906606" y="2512158"/>
                  <a:ext cx="615240" cy="563994"/>
                </a:xfrm>
                <a:prstGeom prst="rect">
                  <a:avLst/>
                </a:prstGeom>
                <a:solidFill>
                  <a:srgbClr val="FFC000">
                    <a:alpha val="3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1" name="Groupe 40"/>
              <p:cNvGrpSpPr/>
              <p:nvPr/>
            </p:nvGrpSpPr>
            <p:grpSpPr>
              <a:xfrm>
                <a:off x="1135987" y="3810280"/>
                <a:ext cx="11032199" cy="271387"/>
                <a:chOff x="1010575" y="4384777"/>
                <a:chExt cx="11032199" cy="271387"/>
              </a:xfrm>
            </p:grpSpPr>
            <p:pic>
              <p:nvPicPr>
                <p:cNvPr id="9" name="Image 8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9109" t="29900" r="4237" b="66621"/>
                <a:stretch/>
              </p:blipFill>
              <p:spPr>
                <a:xfrm>
                  <a:off x="1010575" y="4402204"/>
                  <a:ext cx="11032199" cy="249094"/>
                </a:xfrm>
                <a:prstGeom prst="rect">
                  <a:avLst/>
                </a:prstGeom>
              </p:spPr>
            </p:pic>
            <p:sp>
              <p:nvSpPr>
                <p:cNvPr id="19" name="Rectangle 18"/>
                <p:cNvSpPr/>
                <p:nvPr/>
              </p:nvSpPr>
              <p:spPr>
                <a:xfrm>
                  <a:off x="3094038" y="4384777"/>
                  <a:ext cx="1310084" cy="267815"/>
                </a:xfrm>
                <a:prstGeom prst="rect">
                  <a:avLst/>
                </a:prstGeom>
                <a:solidFill>
                  <a:srgbClr val="7030A0">
                    <a:alpha val="3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4269582" y="4389309"/>
                  <a:ext cx="673893" cy="266855"/>
                </a:xfrm>
                <a:prstGeom prst="rect">
                  <a:avLst/>
                </a:prstGeom>
                <a:solidFill>
                  <a:srgbClr val="FFC000">
                    <a:alpha val="3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71" name="Rectangle 70"/>
            <p:cNvSpPr/>
            <p:nvPr/>
          </p:nvSpPr>
          <p:spPr>
            <a:xfrm>
              <a:off x="953945" y="2264569"/>
              <a:ext cx="65230" cy="76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0" name="Image 69"/>
            <p:cNvPicPr>
              <a:picLocks noChangeAspect="1"/>
            </p:cNvPicPr>
            <p:nvPr/>
          </p:nvPicPr>
          <p:blipFill rotWithShape="1">
            <a:blip r:embed="rId2"/>
            <a:srcRect l="9109" t="29765" r="90515" b="69017"/>
            <a:stretch/>
          </p:blipFill>
          <p:spPr>
            <a:xfrm>
              <a:off x="971551" y="2270792"/>
              <a:ext cx="45719" cy="83077"/>
            </a:xfrm>
            <a:prstGeom prst="rect">
              <a:avLst/>
            </a:prstGeom>
          </p:spPr>
        </p:pic>
      </p:grpSp>
      <p:sp>
        <p:nvSpPr>
          <p:cNvPr id="75" name="ZoneTexte 74"/>
          <p:cNvSpPr txBox="1"/>
          <p:nvPr/>
        </p:nvSpPr>
        <p:spPr>
          <a:xfrm>
            <a:off x="46780" y="6505575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Fig. S1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485860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5347</TotalTime>
  <Words>69</Words>
  <Application>Microsoft Office PowerPoint</Application>
  <PresentationFormat>Grand écran</PresentationFormat>
  <Paragraphs>32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Cyril Bontemps</dc:creator>
  <cp:lastModifiedBy>Pierre Leblond</cp:lastModifiedBy>
  <cp:revision>36</cp:revision>
  <dcterms:created xsi:type="dcterms:W3CDTF">2020-02-18T14:22:03Z</dcterms:created>
  <dcterms:modified xsi:type="dcterms:W3CDTF">2020-03-19T13:03:16Z</dcterms:modified>
</cp:coreProperties>
</file>