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61" r:id="rId3"/>
    <p:sldId id="263" r:id="rId4"/>
    <p:sldId id="267" r:id="rId5"/>
    <p:sldId id="258" r:id="rId6"/>
    <p:sldId id="268" r:id="rId7"/>
    <p:sldId id="264" r:id="rId8"/>
    <p:sldId id="269" r:id="rId9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yl jasny 3 — Ak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yl jasny 3 — Ak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Styl jasny 3 — Ak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04" autoAdjust="0"/>
    <p:restoredTop sz="94660"/>
  </p:normalViewPr>
  <p:slideViewPr>
    <p:cSldViewPr snapToGrid="0">
      <p:cViewPr varScale="1">
        <p:scale>
          <a:sx n="65" d="100"/>
          <a:sy n="65" d="100"/>
        </p:scale>
        <p:origin x="244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3tchup\Desktop\MS_10_2019\nowe\walidacja_pTAC_SIG_rps10_aox1a_rpotmp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osia\Desktop\ms%20chloro\run-on%20to%20mRNA%20leve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dane%20gko\Dokumenty\ola%20koncowe%20wyniki\03.11.2016%20dane%20Ola\Ola\DNA-geny%20chloroplastowe.xls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osia\Desktop\ms%20chloro\new%20inhibitors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3tchup\Desktop\MS_10_2019\nowe\nac017%20+KCN+SHAM.xls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Arkusz3!$C$39:$AA$39</c:f>
                <c:numCache>
                  <c:formatCode>General</c:formatCode>
                  <c:ptCount val="25"/>
                  <c:pt idx="0">
                    <c:v>7.5754402200000001E-2</c:v>
                  </c:pt>
                  <c:pt idx="1">
                    <c:v>0.16154554240000002</c:v>
                  </c:pt>
                  <c:pt idx="2">
                    <c:v>5.2468931354653137E-2</c:v>
                  </c:pt>
                  <c:pt idx="3">
                    <c:v>0.15615002519466395</c:v>
                  </c:pt>
                  <c:pt idx="4">
                    <c:v>6.281532368671347E-2</c:v>
                  </c:pt>
                  <c:pt idx="5">
                    <c:v>9.2404642220950961E-2</c:v>
                  </c:pt>
                  <c:pt idx="6">
                    <c:v>8.2147875800000006E-2</c:v>
                  </c:pt>
                  <c:pt idx="7">
                    <c:v>0.1443947709</c:v>
                  </c:pt>
                  <c:pt idx="8">
                    <c:v>0.15459371042064493</c:v>
                  </c:pt>
                  <c:pt idx="9">
                    <c:v>4.904995116694285E-2</c:v>
                  </c:pt>
                  <c:pt idx="10">
                    <c:v>6.6978464397029661E-2</c:v>
                  </c:pt>
                  <c:pt idx="11">
                    <c:v>2.9913481504852801E-2</c:v>
                  </c:pt>
                  <c:pt idx="12">
                    <c:v>9.9216526900000004E-2</c:v>
                  </c:pt>
                  <c:pt idx="13">
                    <c:v>6.6882248599999999E-2</c:v>
                  </c:pt>
                  <c:pt idx="14">
                    <c:v>8.7545646599999999E-2</c:v>
                  </c:pt>
                  <c:pt idx="16">
                    <c:v>4.6037715E-2</c:v>
                  </c:pt>
                  <c:pt idx="17">
                    <c:v>9.63517859E-2</c:v>
                  </c:pt>
                  <c:pt idx="18">
                    <c:v>8.6580823099999996E-2</c:v>
                  </c:pt>
                  <c:pt idx="19">
                    <c:v>6.6978464400000007E-2</c:v>
                  </c:pt>
                  <c:pt idx="20">
                    <c:v>6.1740788800000002E-2</c:v>
                  </c:pt>
                  <c:pt idx="21">
                    <c:v>8.3046697399999994E-2</c:v>
                  </c:pt>
                  <c:pt idx="23">
                    <c:v>0.224</c:v>
                  </c:pt>
                  <c:pt idx="24">
                    <c:v>0.15739127480000001</c:v>
                  </c:pt>
                </c:numCache>
              </c:numRef>
            </c:plus>
            <c:minus>
              <c:numRef>
                <c:f>Arkusz3!$C$44:$AA$44</c:f>
                <c:numCache>
                  <c:formatCode>General</c:formatCode>
                  <c:ptCount val="25"/>
                  <c:pt idx="0">
                    <c:v>7.9953705600000008E-2</c:v>
                  </c:pt>
                  <c:pt idx="1">
                    <c:v>0.18194251140000001</c:v>
                  </c:pt>
                  <c:pt idx="2">
                    <c:v>5.4449411750858517E-2</c:v>
                  </c:pt>
                  <c:pt idx="3">
                    <c:v>0.17512548516504906</c:v>
                  </c:pt>
                  <c:pt idx="4">
                    <c:v>6.567531669227189E-2</c:v>
                  </c:pt>
                  <c:pt idx="5">
                    <c:v>9.8730652411106692E-2</c:v>
                  </c:pt>
                  <c:pt idx="6">
                    <c:v>8.7109353200000003E-2</c:v>
                  </c:pt>
                  <c:pt idx="7">
                    <c:v>0.16047067770000001</c:v>
                  </c:pt>
                  <c:pt idx="8">
                    <c:v>0.17316982815505524</c:v>
                  </c:pt>
                  <c:pt idx="9">
                    <c:v>5.0776463958081844E-2</c:v>
                  </c:pt>
                  <c:pt idx="10">
                    <c:v>7.0240038031460991E-2</c:v>
                  </c:pt>
                  <c:pt idx="11">
                    <c:v>3.0546877234258224E-2</c:v>
                  </c:pt>
                  <c:pt idx="12">
                    <c:v>0.10654704550000001</c:v>
                  </c:pt>
                  <c:pt idx="13">
                    <c:v>7.0134229000000006E-2</c:v>
                  </c:pt>
                  <c:pt idx="14">
                    <c:v>9.3203256200000001E-2</c:v>
                  </c:pt>
                  <c:pt idx="16">
                    <c:v>4.7555383700000002E-2</c:v>
                  </c:pt>
                  <c:pt idx="17">
                    <c:v>0.10325019739999999</c:v>
                  </c:pt>
                  <c:pt idx="18">
                    <c:v>9.2110435300000001E-2</c:v>
                  </c:pt>
                  <c:pt idx="19">
                    <c:v>7.0240038000000005E-2</c:v>
                  </c:pt>
                  <c:pt idx="20">
                    <c:v>6.4501604399999996E-2</c:v>
                  </c:pt>
                  <c:pt idx="21">
                    <c:v>8.8120728800000006E-2</c:v>
                  </c:pt>
                  <c:pt idx="23">
                    <c:v>0.24199999999999999</c:v>
                  </c:pt>
                  <c:pt idx="24">
                    <c:v>0.2125932056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Arkusz3!$C$34:$AA$34</c:f>
              <c:numCache>
                <c:formatCode>General</c:formatCode>
                <c:ptCount val="25"/>
                <c:pt idx="0">
                  <c:v>1.0000000000000001E-5</c:v>
                </c:pt>
                <c:pt idx="1">
                  <c:v>1.0000000000000001E-5</c:v>
                </c:pt>
                <c:pt idx="2">
                  <c:v>1.0000000000000001E-5</c:v>
                </c:pt>
                <c:pt idx="3">
                  <c:v>1.0000000000000001E-5</c:v>
                </c:pt>
                <c:pt idx="4">
                  <c:v>1.0000000000000001E-5</c:v>
                </c:pt>
                <c:pt idx="5">
                  <c:v>1.0000000000000001E-5</c:v>
                </c:pt>
                <c:pt idx="6">
                  <c:v>1.0000000000000001E-5</c:v>
                </c:pt>
                <c:pt idx="7">
                  <c:v>1.0000000000000001E-5</c:v>
                </c:pt>
                <c:pt idx="8">
                  <c:v>1.0000000000000001E-5</c:v>
                </c:pt>
                <c:pt idx="9">
                  <c:v>9.9999999999999995E-7</c:v>
                </c:pt>
                <c:pt idx="10">
                  <c:v>9.9999999999999995E-7</c:v>
                </c:pt>
                <c:pt idx="11">
                  <c:v>9.9999999999999995E-7</c:v>
                </c:pt>
                <c:pt idx="12">
                  <c:v>9.9999999999999995E-7</c:v>
                </c:pt>
                <c:pt idx="13">
                  <c:v>9.9999999999999995E-7</c:v>
                </c:pt>
                <c:pt idx="14">
                  <c:v>9.9999999999999995E-7</c:v>
                </c:pt>
                <c:pt idx="16">
                  <c:v>9.9999999999999995E-7</c:v>
                </c:pt>
                <c:pt idx="17">
                  <c:v>9.9999999999999995E-7</c:v>
                </c:pt>
                <c:pt idx="18">
                  <c:v>9.9999999999999995E-7</c:v>
                </c:pt>
                <c:pt idx="19">
                  <c:v>9.9999999999999995E-7</c:v>
                </c:pt>
                <c:pt idx="20">
                  <c:v>9.9999999999999995E-7</c:v>
                </c:pt>
                <c:pt idx="21">
                  <c:v>9.9999999999999995E-7</c:v>
                </c:pt>
                <c:pt idx="23">
                  <c:v>1E-8</c:v>
                </c:pt>
                <c:pt idx="24">
                  <c:v>1E-8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00-4222-ACE0-7008EBE7C507}"/>
            </c:ext>
          </c:extLst>
        </c:ser>
        <c:ser>
          <c:idx val="1"/>
          <c:order val="1"/>
          <c:spPr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Arkusz3!$C$40:$AA$40</c:f>
                <c:numCache>
                  <c:formatCode>General</c:formatCode>
                  <c:ptCount val="25"/>
                  <c:pt idx="0">
                    <c:v>0.22348540750000001</c:v>
                  </c:pt>
                  <c:pt idx="1">
                    <c:v>0.21424873320000001</c:v>
                  </c:pt>
                  <c:pt idx="2">
                    <c:v>4.7960206931197513E-2</c:v>
                  </c:pt>
                  <c:pt idx="3">
                    <c:v>7.204828351407444E-2</c:v>
                  </c:pt>
                  <c:pt idx="4">
                    <c:v>0.13559941318505531</c:v>
                  </c:pt>
                  <c:pt idx="5">
                    <c:v>3.8306780549228536E-2</c:v>
                  </c:pt>
                  <c:pt idx="6">
                    <c:v>0.1285488866</c:v>
                  </c:pt>
                  <c:pt idx="7">
                    <c:v>0.27552472210000001</c:v>
                  </c:pt>
                  <c:pt idx="8">
                    <c:v>0.13597468875145102</c:v>
                  </c:pt>
                  <c:pt idx="9">
                    <c:v>4.4547865887076821E-2</c:v>
                  </c:pt>
                  <c:pt idx="10">
                    <c:v>8.9021808895086485E-2</c:v>
                  </c:pt>
                  <c:pt idx="11">
                    <c:v>8.5832103201056054E-2</c:v>
                  </c:pt>
                  <c:pt idx="12">
                    <c:v>0.17848264020000001</c:v>
                  </c:pt>
                  <c:pt idx="13">
                    <c:v>0.13806470870000001</c:v>
                  </c:pt>
                  <c:pt idx="14">
                    <c:v>7.1237554199999997E-2</c:v>
                  </c:pt>
                  <c:pt idx="16">
                    <c:v>0.1405505212</c:v>
                  </c:pt>
                  <c:pt idx="17">
                    <c:v>0.1084162885</c:v>
                  </c:pt>
                  <c:pt idx="18">
                    <c:v>8.4944670299999997E-2</c:v>
                  </c:pt>
                  <c:pt idx="19">
                    <c:v>3.3985092100000003E-2</c:v>
                  </c:pt>
                  <c:pt idx="20">
                    <c:v>9.8767035899999994E-2</c:v>
                  </c:pt>
                  <c:pt idx="21">
                    <c:v>5.51998514E-2</c:v>
                  </c:pt>
                  <c:pt idx="23">
                    <c:v>0.19400000000000001</c:v>
                  </c:pt>
                  <c:pt idx="24">
                    <c:v>0.24934526270000001</c:v>
                  </c:pt>
                </c:numCache>
              </c:numRef>
            </c:plus>
            <c:minus>
              <c:numRef>
                <c:f>Arkusz3!$C$45:$AA$45</c:f>
                <c:numCache>
                  <c:formatCode>General</c:formatCode>
                  <c:ptCount val="25"/>
                  <c:pt idx="0">
                    <c:v>0.2645659789</c:v>
                  </c:pt>
                  <c:pt idx="1">
                    <c:v>0.251709923</c:v>
                  </c:pt>
                  <c:pt idx="2">
                    <c:v>4.9609558517636487E-2</c:v>
                  </c:pt>
                  <c:pt idx="3">
                    <c:v>7.5836386116652776E-2</c:v>
                  </c:pt>
                  <c:pt idx="4">
                    <c:v>0.14967925488792377</c:v>
                  </c:pt>
                  <c:pt idx="5">
                    <c:v>3.9351719801574481E-2</c:v>
                  </c:pt>
                  <c:pt idx="6">
                    <c:v>0.14113348280000002</c:v>
                  </c:pt>
                  <c:pt idx="7">
                    <c:v>0.34086869600000003</c:v>
                  </c:pt>
                  <c:pt idx="8">
                    <c:v>0.15013671482289026</c:v>
                  </c:pt>
                  <c:pt idx="9">
                    <c:v>4.5967373278944512E-2</c:v>
                  </c:pt>
                  <c:pt idx="10">
                    <c:v>9.4878273295861071E-2</c:v>
                  </c:pt>
                  <c:pt idx="11">
                    <c:v>9.1263460197139823E-2</c:v>
                  </c:pt>
                  <c:pt idx="12">
                    <c:v>0.2037228754</c:v>
                  </c:pt>
                  <c:pt idx="13">
                    <c:v>0.15268928270000001</c:v>
                  </c:pt>
                  <c:pt idx="14">
                    <c:v>7.4938675300000007E-2</c:v>
                  </c:pt>
                  <c:pt idx="16">
                    <c:v>0.1557359619</c:v>
                  </c:pt>
                  <c:pt idx="17">
                    <c:v>0.1172304591</c:v>
                  </c:pt>
                  <c:pt idx="18">
                    <c:v>9.0260780799999996E-2</c:v>
                  </c:pt>
                  <c:pt idx="19">
                    <c:v>3.4805021399999997E-2</c:v>
                  </c:pt>
                  <c:pt idx="20">
                    <c:v>0.1060288229</c:v>
                  </c:pt>
                  <c:pt idx="21">
                    <c:v>5.7396201700000003E-2</c:v>
                  </c:pt>
                  <c:pt idx="23">
                    <c:v>0.20700000000000002</c:v>
                  </c:pt>
                  <c:pt idx="24">
                    <c:v>0.37404891500000004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Arkusz3!$C$35:$AA$35</c:f>
              <c:numCache>
                <c:formatCode>General</c:formatCode>
                <c:ptCount val="25"/>
                <c:pt idx="0">
                  <c:v>-0.80800000000000005</c:v>
                </c:pt>
                <c:pt idx="1">
                  <c:v>-0.90100000000000002</c:v>
                </c:pt>
                <c:pt idx="2">
                  <c:v>-0.74</c:v>
                </c:pt>
                <c:pt idx="3">
                  <c:v>-0.37</c:v>
                </c:pt>
                <c:pt idx="4">
                  <c:v>-1.23</c:v>
                </c:pt>
                <c:pt idx="5">
                  <c:v>-1.06</c:v>
                </c:pt>
                <c:pt idx="6">
                  <c:v>-1.04</c:v>
                </c:pt>
                <c:pt idx="7">
                  <c:v>-0.84</c:v>
                </c:pt>
                <c:pt idx="8">
                  <c:v>-0.95</c:v>
                </c:pt>
                <c:pt idx="9">
                  <c:v>-1.21</c:v>
                </c:pt>
                <c:pt idx="10">
                  <c:v>-1.1000000000000001</c:v>
                </c:pt>
                <c:pt idx="11">
                  <c:v>-1.1100000000000001</c:v>
                </c:pt>
                <c:pt idx="12">
                  <c:v>-1.53</c:v>
                </c:pt>
                <c:pt idx="13">
                  <c:v>-0.84</c:v>
                </c:pt>
                <c:pt idx="14">
                  <c:v>-1.28</c:v>
                </c:pt>
                <c:pt idx="16">
                  <c:v>-0.496</c:v>
                </c:pt>
                <c:pt idx="17">
                  <c:v>-0.67</c:v>
                </c:pt>
                <c:pt idx="18">
                  <c:v>-0.55700000000000005</c:v>
                </c:pt>
                <c:pt idx="19">
                  <c:v>-0.48799999999999999</c:v>
                </c:pt>
                <c:pt idx="20">
                  <c:v>-0.2</c:v>
                </c:pt>
                <c:pt idx="21">
                  <c:v>-0.84388079810000005</c:v>
                </c:pt>
                <c:pt idx="23">
                  <c:v>-1.1890000000000001</c:v>
                </c:pt>
                <c:pt idx="24">
                  <c:v>0.77162500000000001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C00-4222-ACE0-7008EBE7C507}"/>
            </c:ext>
          </c:extLst>
        </c:ser>
        <c:ser>
          <c:idx val="2"/>
          <c:order val="2"/>
          <c:spPr>
            <a:solidFill>
              <a:schemeClr val="bg2">
                <a:lumMod val="90000"/>
              </a:schemeClr>
            </a:solidFill>
            <a:ln w="635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Arkusz3!$C$41:$AA$41</c:f>
                <c:numCache>
                  <c:formatCode>General</c:formatCode>
                  <c:ptCount val="25"/>
                  <c:pt idx="0">
                    <c:v>0.13283745320000001</c:v>
                  </c:pt>
                  <c:pt idx="1">
                    <c:v>0.1112521209</c:v>
                  </c:pt>
                  <c:pt idx="2">
                    <c:v>0.12860540780779051</c:v>
                  </c:pt>
                  <c:pt idx="3">
                    <c:v>0.19723151861710908</c:v>
                  </c:pt>
                  <c:pt idx="4">
                    <c:v>0.11693961264094083</c:v>
                  </c:pt>
                  <c:pt idx="5">
                    <c:v>0.1136294973228662</c:v>
                  </c:pt>
                  <c:pt idx="6">
                    <c:v>6.5482236999999999E-2</c:v>
                  </c:pt>
                  <c:pt idx="7">
                    <c:v>0.23860892900000003</c:v>
                  </c:pt>
                  <c:pt idx="8">
                    <c:v>0.17231717859588924</c:v>
                  </c:pt>
                  <c:pt idx="9">
                    <c:v>0.11199641792964232</c:v>
                  </c:pt>
                  <c:pt idx="10">
                    <c:v>0.14293545539292762</c:v>
                  </c:pt>
                  <c:pt idx="11">
                    <c:v>0.17438389600820836</c:v>
                  </c:pt>
                  <c:pt idx="12">
                    <c:v>0.1235746851</c:v>
                  </c:pt>
                  <c:pt idx="13">
                    <c:v>9.2770451300000001E-2</c:v>
                  </c:pt>
                  <c:pt idx="14">
                    <c:v>0.16420143780000002</c:v>
                  </c:pt>
                  <c:pt idx="16">
                    <c:v>3.6945656200000003E-2</c:v>
                  </c:pt>
                  <c:pt idx="17">
                    <c:v>0.1685103896</c:v>
                  </c:pt>
                  <c:pt idx="18">
                    <c:v>6.8360177800000005E-2</c:v>
                  </c:pt>
                  <c:pt idx="19">
                    <c:v>6.8869041699999994E-2</c:v>
                  </c:pt>
                  <c:pt idx="20">
                    <c:v>7.3267325800000005E-2</c:v>
                  </c:pt>
                  <c:pt idx="21">
                    <c:v>0.1970544494</c:v>
                  </c:pt>
                  <c:pt idx="23">
                    <c:v>0.188</c:v>
                  </c:pt>
                  <c:pt idx="24">
                    <c:v>0.20005037050000002</c:v>
                  </c:pt>
                </c:numCache>
              </c:numRef>
            </c:plus>
            <c:minus>
              <c:numRef>
                <c:f>Arkusz3!$C$46:$AA$46</c:f>
                <c:numCache>
                  <c:formatCode>General</c:formatCode>
                  <c:ptCount val="25"/>
                  <c:pt idx="0">
                    <c:v>0.14632053689999999</c:v>
                  </c:pt>
                  <c:pt idx="1">
                    <c:v>0.1205534868</c:v>
                  </c:pt>
                  <c:pt idx="2">
                    <c:v>0.22853044509304443</c:v>
                  </c:pt>
                  <c:pt idx="3">
                    <c:v>0.12726108066731037</c:v>
                  </c:pt>
                  <c:pt idx="4">
                    <c:v>0.12335025946775091</c:v>
                  </c:pt>
                  <c:pt idx="5">
                    <c:v>5.3675662808370883E-2</c:v>
                  </c:pt>
                  <c:pt idx="6">
                    <c:v>6.8596302800000009E-2</c:v>
                  </c:pt>
                  <c:pt idx="7">
                    <c:v>0.28604817720000003</c:v>
                  </c:pt>
                  <c:pt idx="8">
                    <c:v>0.19572657420201212</c:v>
                  </c:pt>
                  <c:pt idx="9">
                    <c:v>0.12142800811863386</c:v>
                  </c:pt>
                  <c:pt idx="10">
                    <c:v>0.15867001585520268</c:v>
                  </c:pt>
                  <c:pt idx="11">
                    <c:v>0.19839826678393901</c:v>
                  </c:pt>
                  <c:pt idx="12">
                    <c:v>0.1351595833</c:v>
                  </c:pt>
                  <c:pt idx="13">
                    <c:v>9.9148396E-2</c:v>
                  </c:pt>
                  <c:pt idx="14">
                    <c:v>0.1853194189</c:v>
                  </c:pt>
                  <c:pt idx="16">
                    <c:v>3.7916711300000003E-2</c:v>
                  </c:pt>
                  <c:pt idx="17">
                    <c:v>0.1908283271</c:v>
                  </c:pt>
                  <c:pt idx="18">
                    <c:v>7.1761151999999995E-2</c:v>
                  </c:pt>
                  <c:pt idx="19">
                    <c:v>7.2322126900000006E-2</c:v>
                  </c:pt>
                  <c:pt idx="20">
                    <c:v>7.7188220299999999E-2</c:v>
                  </c:pt>
                  <c:pt idx="21">
                    <c:v>0.2282926254</c:v>
                  </c:pt>
                  <c:pt idx="23">
                    <c:v>0.22</c:v>
                  </c:pt>
                  <c:pt idx="24">
                    <c:v>0.28031399020000003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Arkusz3!$C$36:$AA$36</c:f>
              <c:numCache>
                <c:formatCode>General</c:formatCode>
                <c:ptCount val="25"/>
                <c:pt idx="0">
                  <c:v>-0.91400000000000003</c:v>
                </c:pt>
                <c:pt idx="1">
                  <c:v>-0.90400000000000003</c:v>
                </c:pt>
                <c:pt idx="2">
                  <c:v>-0.69</c:v>
                </c:pt>
                <c:pt idx="3">
                  <c:v>-7.3999999999999996E-2</c:v>
                </c:pt>
                <c:pt idx="4">
                  <c:v>-1.26</c:v>
                </c:pt>
                <c:pt idx="5">
                  <c:v>-0.71099999999999997</c:v>
                </c:pt>
                <c:pt idx="6">
                  <c:v>-1.1100000000000001</c:v>
                </c:pt>
                <c:pt idx="7">
                  <c:v>-0.76</c:v>
                </c:pt>
                <c:pt idx="8">
                  <c:v>-0.73</c:v>
                </c:pt>
                <c:pt idx="9">
                  <c:v>-0.99</c:v>
                </c:pt>
                <c:pt idx="10">
                  <c:v>-0.65</c:v>
                </c:pt>
                <c:pt idx="11">
                  <c:v>-0.81</c:v>
                </c:pt>
                <c:pt idx="12">
                  <c:v>-1.54</c:v>
                </c:pt>
                <c:pt idx="13">
                  <c:v>-1.0049999999999999</c:v>
                </c:pt>
                <c:pt idx="14">
                  <c:v>-0.97</c:v>
                </c:pt>
                <c:pt idx="16">
                  <c:v>-3.3000000000000002E-2</c:v>
                </c:pt>
                <c:pt idx="17">
                  <c:v>-0.93</c:v>
                </c:pt>
                <c:pt idx="18">
                  <c:v>6.5000000000000002E-2</c:v>
                </c:pt>
                <c:pt idx="19">
                  <c:v>-0.36499999999999999</c:v>
                </c:pt>
                <c:pt idx="20">
                  <c:v>0.114</c:v>
                </c:pt>
                <c:pt idx="21">
                  <c:v>-0.79175806699999995</c:v>
                </c:pt>
                <c:pt idx="23">
                  <c:v>-1.2270000000000001</c:v>
                </c:pt>
                <c:pt idx="24">
                  <c:v>0.64650000000000007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00-4222-ACE0-7008EBE7C507}"/>
            </c:ext>
          </c:extLst>
        </c:ser>
        <c:ser>
          <c:idx val="3"/>
          <c:order val="3"/>
          <c:spPr>
            <a:noFill/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Arkusz3!$C$42:$AA$42</c:f>
                <c:numCache>
                  <c:formatCode>General</c:formatCode>
                  <c:ptCount val="25"/>
                  <c:pt idx="1">
                    <c:v>0.20570645630000001</c:v>
                  </c:pt>
                  <c:pt idx="7">
                    <c:v>0.1956151163</c:v>
                  </c:pt>
                  <c:pt idx="16">
                    <c:v>1.4214274130588818E-2</c:v>
                  </c:pt>
                  <c:pt idx="17">
                    <c:v>0.11364573060000001</c:v>
                  </c:pt>
                  <c:pt idx="18">
                    <c:v>7.08831285893603E-2</c:v>
                  </c:pt>
                  <c:pt idx="19">
                    <c:v>0.14869076868504971</c:v>
                  </c:pt>
                  <c:pt idx="20">
                    <c:v>0.23951848145929461</c:v>
                  </c:pt>
                  <c:pt idx="21">
                    <c:v>5.1368070617167375E-2</c:v>
                  </c:pt>
                  <c:pt idx="23">
                    <c:v>9.8568695200000001E-2</c:v>
                  </c:pt>
                  <c:pt idx="24">
                    <c:v>0.16147345730000001</c:v>
                  </c:pt>
                </c:numCache>
              </c:numRef>
            </c:plus>
            <c:minus>
              <c:numRef>
                <c:f>Arkusz3!$C$47:$AA$47</c:f>
                <c:numCache>
                  <c:formatCode>General</c:formatCode>
                  <c:ptCount val="25"/>
                  <c:pt idx="1">
                    <c:v>0.2263620076</c:v>
                  </c:pt>
                  <c:pt idx="7">
                    <c:v>0.2263620076</c:v>
                  </c:pt>
                  <c:pt idx="16">
                    <c:v>1.4355716186298696E-2</c:v>
                  </c:pt>
                  <c:pt idx="17">
                    <c:v>0.12336939100000001</c:v>
                  </c:pt>
                  <c:pt idx="18">
                    <c:v>7.4546557874218974E-2</c:v>
                  </c:pt>
                  <c:pt idx="19">
                    <c:v>0.16579526126619717</c:v>
                  </c:pt>
                  <c:pt idx="20">
                    <c:v>0.28735765841042088</c:v>
                  </c:pt>
                  <c:pt idx="21">
                    <c:v>5.3264805520637164E-2</c:v>
                  </c:pt>
                  <c:pt idx="23">
                    <c:v>0.10580026440000001</c:v>
                  </c:pt>
                  <c:pt idx="24">
                    <c:v>0.18185105360000001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Arkusz3!$C$37:$AA$37</c:f>
              <c:numCache>
                <c:formatCode>General</c:formatCode>
                <c:ptCount val="25"/>
                <c:pt idx="1">
                  <c:v>1.0000000000000001E-5</c:v>
                </c:pt>
                <c:pt idx="7">
                  <c:v>1.0000000000000001E-5</c:v>
                </c:pt>
                <c:pt idx="16">
                  <c:v>9.9999999999999995E-7</c:v>
                </c:pt>
                <c:pt idx="17">
                  <c:v>1.0000000000000001E-5</c:v>
                </c:pt>
                <c:pt idx="18">
                  <c:v>9.9999999999999995E-7</c:v>
                </c:pt>
                <c:pt idx="19">
                  <c:v>9.9999999999999995E-7</c:v>
                </c:pt>
                <c:pt idx="20">
                  <c:v>9.9999999999999995E-7</c:v>
                </c:pt>
                <c:pt idx="21">
                  <c:v>9.9999999999999995E-7</c:v>
                </c:pt>
                <c:pt idx="23">
                  <c:v>9.9999999999999995E-7</c:v>
                </c:pt>
                <c:pt idx="24">
                  <c:v>9.9999999999999995E-7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C00-4222-ACE0-7008EBE7C507}"/>
            </c:ext>
          </c:extLst>
        </c:ser>
        <c:ser>
          <c:idx val="4"/>
          <c:order val="4"/>
          <c:spPr>
            <a:solidFill>
              <a:schemeClr val="tx1"/>
            </a:solidFill>
            <a:ln w="635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Arkusz3!$C$43:$AA$43</c:f>
                <c:numCache>
                  <c:formatCode>General</c:formatCode>
                  <c:ptCount val="25"/>
                  <c:pt idx="1">
                    <c:v>0.16025016240000001</c:v>
                  </c:pt>
                  <c:pt idx="7">
                    <c:v>0.1275500497</c:v>
                  </c:pt>
                  <c:pt idx="16">
                    <c:v>2.8305706497128269E-2</c:v>
                  </c:pt>
                  <c:pt idx="17">
                    <c:v>9.3862072099999999E-2</c:v>
                  </c:pt>
                  <c:pt idx="18">
                    <c:v>2.317544679704947E-2</c:v>
                  </c:pt>
                  <c:pt idx="19">
                    <c:v>0.15202742404435632</c:v>
                  </c:pt>
                  <c:pt idx="20">
                    <c:v>0.14960201578796822</c:v>
                  </c:pt>
                  <c:pt idx="21">
                    <c:v>7.9489856479810772E-3</c:v>
                  </c:pt>
                  <c:pt idx="23">
                    <c:v>5.5250794800000003E-2</c:v>
                  </c:pt>
                  <c:pt idx="24">
                    <c:v>0.1429294626</c:v>
                  </c:pt>
                </c:numCache>
              </c:numRef>
            </c:plus>
            <c:minus>
              <c:numRef>
                <c:f>Arkusz3!$C$48:$AA$48</c:f>
                <c:numCache>
                  <c:formatCode>General</c:formatCode>
                  <c:ptCount val="25"/>
                  <c:pt idx="1">
                    <c:v>0.13993026110000001</c:v>
                  </c:pt>
                  <c:pt idx="7">
                    <c:v>0.13993026110000001</c:v>
                  </c:pt>
                  <c:pt idx="16">
                    <c:v>2.8872198156922324E-2</c:v>
                  </c:pt>
                  <c:pt idx="17">
                    <c:v>0.10039634630000001</c:v>
                  </c:pt>
                  <c:pt idx="18">
                    <c:v>2.3553823585091394E-2</c:v>
                  </c:pt>
                  <c:pt idx="19">
                    <c:v>0.16995541526848026</c:v>
                  </c:pt>
                  <c:pt idx="20">
                    <c:v>0.16692926301810995</c:v>
                  </c:pt>
                  <c:pt idx="21">
                    <c:v>7.9930258697533674E-3</c:v>
                  </c:pt>
                  <c:pt idx="23">
                    <c:v>5.7451282300000003E-2</c:v>
                  </c:pt>
                  <c:pt idx="24">
                    <c:v>0.15866262959999999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Arkusz3!$C$38:$AA$38</c:f>
              <c:numCache>
                <c:formatCode>General</c:formatCode>
                <c:ptCount val="25"/>
                <c:pt idx="1">
                  <c:v>-1.4096326948</c:v>
                </c:pt>
                <c:pt idx="7">
                  <c:v>-1.1676781624000001</c:v>
                </c:pt>
                <c:pt idx="16">
                  <c:v>-0.46181426994829122</c:v>
                </c:pt>
                <c:pt idx="17">
                  <c:v>-1.0526617353000001</c:v>
                </c:pt>
                <c:pt idx="18">
                  <c:v>-0.30812229536233227</c:v>
                </c:pt>
                <c:pt idx="19">
                  <c:v>-0.19809950803450416</c:v>
                </c:pt>
                <c:pt idx="20">
                  <c:v>-5.6372931323312225E-2</c:v>
                </c:pt>
                <c:pt idx="21">
                  <c:v>-0.62943712986176115</c:v>
                </c:pt>
                <c:pt idx="23">
                  <c:v>-0.38332863960000002</c:v>
                </c:pt>
                <c:pt idx="24">
                  <c:v>-1.4223901656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C00-4222-ACE0-7008EBE7C5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604907696"/>
        <c:axId val="-604904976"/>
      </c:barChart>
      <c:catAx>
        <c:axId val="-604907696"/>
        <c:scaling>
          <c:orientation val="minMax"/>
        </c:scaling>
        <c:delete val="1"/>
        <c:axPos val="b"/>
        <c:majorTickMark val="none"/>
        <c:minorTickMark val="none"/>
        <c:tickLblPos val="nextTo"/>
        <c:crossAx val="-604904976"/>
        <c:crosses val="autoZero"/>
        <c:auto val="1"/>
        <c:lblAlgn val="ctr"/>
        <c:lblOffset val="100"/>
        <c:noMultiLvlLbl val="0"/>
      </c:catAx>
      <c:valAx>
        <c:axId val="-604904976"/>
        <c:scaling>
          <c:orientation val="minMax"/>
          <c:min val="-2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6350">
            <a:solidFill>
              <a:schemeClr val="bg2">
                <a:lumMod val="9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604907696"/>
        <c:crosses val="autoZero"/>
        <c:crossBetween val="between"/>
      </c:valAx>
      <c:spPr>
        <a:noFill/>
        <a:ln w="6350">
          <a:solidFill>
            <a:schemeClr val="bg2">
              <a:lumMod val="9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952270753586488E-2"/>
          <c:y val="5.7437301026306994E-2"/>
          <c:w val="0.93839468079429078"/>
          <c:h val="0.923451635351426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B95-4F67-B171-6339CDD59AE8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B95-4F67-B171-6339CDD59AE8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B95-4F67-B171-6339CDD59AE8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B95-4F67-B171-6339CDD59AE8}"/>
              </c:ext>
            </c:extLst>
          </c:dPt>
          <c:dPt>
            <c:idx val="1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B95-4F67-B171-6339CDD59AE8}"/>
              </c:ext>
            </c:extLst>
          </c:dPt>
          <c:dPt>
            <c:idx val="12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B95-4F67-B171-6339CDD59AE8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B95-4F67-B171-6339CDD59AE8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CB95-4F67-B171-6339CDD59AE8}"/>
              </c:ext>
            </c:extLst>
          </c:dPt>
          <c:dPt>
            <c:idx val="2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CB95-4F67-B171-6339CDD59AE8}"/>
              </c:ext>
            </c:extLst>
          </c:dPt>
          <c:dPt>
            <c:idx val="2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CB95-4F67-B171-6339CDD59AE8}"/>
              </c:ext>
            </c:extLst>
          </c:dPt>
          <c:dPt>
            <c:idx val="24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CB95-4F67-B171-6339CDD59AE8}"/>
              </c:ext>
            </c:extLst>
          </c:dPt>
          <c:dPt>
            <c:idx val="25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CB95-4F67-B171-6339CDD59AE8}"/>
              </c:ext>
            </c:extLst>
          </c:dPt>
          <c:dPt>
            <c:idx val="29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CB95-4F67-B171-6339CDD59AE8}"/>
              </c:ext>
            </c:extLst>
          </c:dPt>
          <c:dPt>
            <c:idx val="30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CB95-4F67-B171-6339CDD59AE8}"/>
              </c:ext>
            </c:extLst>
          </c:dPt>
          <c:dPt>
            <c:idx val="3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CB95-4F67-B171-6339CDD59AE8}"/>
              </c:ext>
            </c:extLst>
          </c:dPt>
          <c:dPt>
            <c:idx val="34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CB95-4F67-B171-6339CDD59AE8}"/>
              </c:ext>
            </c:extLst>
          </c:dPt>
          <c:dPt>
            <c:idx val="38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CB95-4F67-B171-6339CDD59AE8}"/>
              </c:ext>
            </c:extLst>
          </c:dPt>
          <c:dPt>
            <c:idx val="39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CB95-4F67-B171-6339CDD59AE8}"/>
              </c:ext>
            </c:extLst>
          </c:dPt>
          <c:dPt>
            <c:idx val="4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CB95-4F67-B171-6339CDD59AE8}"/>
              </c:ext>
            </c:extLst>
          </c:dPt>
          <c:dPt>
            <c:idx val="43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CB95-4F67-B171-6339CDD59AE8}"/>
              </c:ext>
            </c:extLst>
          </c:dPt>
          <c:dPt>
            <c:idx val="47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CB95-4F67-B171-6339CDD59AE8}"/>
              </c:ext>
            </c:extLst>
          </c:dPt>
          <c:dPt>
            <c:idx val="48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B-CB95-4F67-B171-6339CDD59AE8}"/>
              </c:ext>
            </c:extLst>
          </c:dPt>
          <c:dPt>
            <c:idx val="5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D-CB95-4F67-B171-6339CDD59AE8}"/>
              </c:ext>
            </c:extLst>
          </c:dPt>
          <c:dPt>
            <c:idx val="52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F-CB95-4F67-B171-6339CDD59AE8}"/>
              </c:ext>
            </c:extLst>
          </c:dPt>
          <c:dPt>
            <c:idx val="56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1-CB95-4F67-B171-6339CDD59AE8}"/>
              </c:ext>
            </c:extLst>
          </c:dPt>
          <c:dPt>
            <c:idx val="57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3-CB95-4F67-B171-6339CDD59AE8}"/>
              </c:ext>
            </c:extLst>
          </c:dPt>
          <c:dPt>
            <c:idx val="6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5-CB95-4F67-B171-6339CDD59AE8}"/>
              </c:ext>
            </c:extLst>
          </c:dPt>
          <c:dPt>
            <c:idx val="6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7-CB95-4F67-B171-6339CDD59AE8}"/>
              </c:ext>
            </c:extLst>
          </c:dPt>
          <c:dPt>
            <c:idx val="65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9-CB95-4F67-B171-6339CDD59AE8}"/>
              </c:ext>
            </c:extLst>
          </c:dPt>
          <c:dPt>
            <c:idx val="66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B-CB95-4F67-B171-6339CDD59AE8}"/>
              </c:ext>
            </c:extLst>
          </c:dPt>
          <c:dPt>
            <c:idx val="69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D-CB95-4F67-B171-6339CDD59AE8}"/>
              </c:ext>
            </c:extLst>
          </c:dPt>
          <c:dPt>
            <c:idx val="7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F-CB95-4F67-B171-6339CDD59AE8}"/>
              </c:ext>
            </c:extLst>
          </c:dPt>
          <c:dPt>
            <c:idx val="7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1-CB95-4F67-B171-6339CDD59AE8}"/>
              </c:ext>
            </c:extLst>
          </c:dPt>
          <c:dPt>
            <c:idx val="75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3-CB95-4F67-B171-6339CDD59AE8}"/>
              </c:ext>
            </c:extLst>
          </c:dPt>
          <c:dPt>
            <c:idx val="78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5-CB95-4F67-B171-6339CDD59AE8}"/>
              </c:ext>
            </c:extLst>
          </c:dPt>
          <c:dPt>
            <c:idx val="79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7-CB95-4F67-B171-6339CDD59AE8}"/>
              </c:ext>
            </c:extLst>
          </c:dPt>
          <c:dPt>
            <c:idx val="8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9-CB95-4F67-B171-6339CDD59AE8}"/>
              </c:ext>
            </c:extLst>
          </c:dPt>
          <c:dPt>
            <c:idx val="84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B-CB95-4F67-B171-6339CDD59AE8}"/>
              </c:ext>
            </c:extLst>
          </c:dPt>
          <c:dPt>
            <c:idx val="87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D-CB95-4F67-B171-6339CDD59AE8}"/>
              </c:ext>
            </c:extLst>
          </c:dPt>
          <c:dPt>
            <c:idx val="88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F-CB95-4F67-B171-6339CDD59AE8}"/>
              </c:ext>
            </c:extLst>
          </c:dPt>
          <c:dPt>
            <c:idx val="9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1-CB95-4F67-B171-6339CDD59AE8}"/>
              </c:ext>
            </c:extLst>
          </c:dPt>
          <c:dPt>
            <c:idx val="9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3-CB95-4F67-B171-6339CDD59AE8}"/>
              </c:ext>
            </c:extLst>
          </c:dPt>
          <c:dPt>
            <c:idx val="96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5-CB95-4F67-B171-6339CDD59AE8}"/>
              </c:ext>
            </c:extLst>
          </c:dPt>
          <c:dPt>
            <c:idx val="97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7-CB95-4F67-B171-6339CDD59AE8}"/>
              </c:ext>
            </c:extLst>
          </c:dPt>
          <c:dPt>
            <c:idx val="10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9-CB95-4F67-B171-6339CDD59AE8}"/>
              </c:ext>
            </c:extLst>
          </c:dPt>
          <c:dPt>
            <c:idx val="102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B-CB95-4F67-B171-6339CDD59AE8}"/>
              </c:ext>
            </c:extLst>
          </c:dPt>
          <c:dPt>
            <c:idx val="105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D-CB95-4F67-B171-6339CDD59AE8}"/>
              </c:ext>
            </c:extLst>
          </c:dPt>
          <c:dPt>
            <c:idx val="106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F-CB95-4F67-B171-6339CDD59AE8}"/>
              </c:ext>
            </c:extLst>
          </c:dPt>
          <c:dPt>
            <c:idx val="11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1-CB95-4F67-B171-6339CDD59AE8}"/>
              </c:ext>
            </c:extLst>
          </c:dPt>
          <c:dPt>
            <c:idx val="11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3-CB95-4F67-B171-6339CDD59AE8}"/>
              </c:ext>
            </c:extLst>
          </c:dPt>
          <c:dPt>
            <c:idx val="114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5-CB95-4F67-B171-6339CDD59AE8}"/>
              </c:ext>
            </c:extLst>
          </c:dPt>
          <c:dPt>
            <c:idx val="115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7-CB95-4F67-B171-6339CDD59AE8}"/>
              </c:ext>
            </c:extLst>
          </c:dPt>
          <c:dPt>
            <c:idx val="119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9-CB95-4F67-B171-6339CDD59AE8}"/>
              </c:ext>
            </c:extLst>
          </c:dPt>
          <c:dPt>
            <c:idx val="12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B-CB95-4F67-B171-6339CDD59AE8}"/>
              </c:ext>
            </c:extLst>
          </c:dPt>
          <c:dPt>
            <c:idx val="12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D-CB95-4F67-B171-6339CDD59AE8}"/>
              </c:ext>
            </c:extLst>
          </c:dPt>
          <c:dPt>
            <c:idx val="124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F-CB95-4F67-B171-6339CDD59AE8}"/>
              </c:ext>
            </c:extLst>
          </c:dPt>
          <c:errBars>
            <c:errBarType val="both"/>
            <c:errValType val="cust"/>
            <c:noEndCap val="0"/>
            <c:plus>
              <c:numRef>
                <c:f>Arkusz1!$E$1:$E$135</c:f>
                <c:numCache>
                  <c:formatCode>General</c:formatCode>
                  <c:ptCount val="135"/>
                  <c:pt idx="1">
                    <c:v>4.325072098203344E-3</c:v>
                  </c:pt>
                  <c:pt idx="2">
                    <c:v>0.19662792701395554</c:v>
                  </c:pt>
                  <c:pt idx="3">
                    <c:v>0.38054639966570392</c:v>
                  </c:pt>
                  <c:pt idx="5">
                    <c:v>0.28647</c:v>
                  </c:pt>
                  <c:pt idx="6">
                    <c:v>0.26564000000000004</c:v>
                  </c:pt>
                  <c:pt idx="7">
                    <c:v>0.10674000000000002</c:v>
                  </c:pt>
                  <c:pt idx="10">
                    <c:v>1.2319331916422645E-2</c:v>
                  </c:pt>
                  <c:pt idx="11">
                    <c:v>0.21003388679975554</c:v>
                  </c:pt>
                  <c:pt idx="12">
                    <c:v>0.13993248435325467</c:v>
                  </c:pt>
                  <c:pt idx="14">
                    <c:v>8.5980000000000001E-2</c:v>
                  </c:pt>
                  <c:pt idx="15">
                    <c:v>7.4380000000000002E-2</c:v>
                  </c:pt>
                  <c:pt idx="16">
                    <c:v>0.1356</c:v>
                  </c:pt>
                  <c:pt idx="19">
                    <c:v>2.3405302170443839E-2</c:v>
                  </c:pt>
                  <c:pt idx="20">
                    <c:v>0.14521460085592541</c:v>
                  </c:pt>
                  <c:pt idx="21">
                    <c:v>5.2568649075012408E-3</c:v>
                  </c:pt>
                  <c:pt idx="23">
                    <c:v>0.13451058734592802</c:v>
                  </c:pt>
                  <c:pt idx="24">
                    <c:v>0.1842366059500351</c:v>
                  </c:pt>
                  <c:pt idx="25">
                    <c:v>0.1490947631284063</c:v>
                  </c:pt>
                  <c:pt idx="28">
                    <c:v>3.7481014901973517E-2</c:v>
                  </c:pt>
                  <c:pt idx="29">
                    <c:v>0.39062480554295648</c:v>
                  </c:pt>
                  <c:pt idx="30">
                    <c:v>9.7025003458204306E-3</c:v>
                  </c:pt>
                  <c:pt idx="32">
                    <c:v>9.6503302981541958E-2</c:v>
                  </c:pt>
                  <c:pt idx="33">
                    <c:v>1.5853951200837324E-2</c:v>
                  </c:pt>
                  <c:pt idx="34">
                    <c:v>4.818285872474326E-2</c:v>
                  </c:pt>
                  <c:pt idx="37">
                    <c:v>1.4955680107445973E-2</c:v>
                  </c:pt>
                  <c:pt idx="38">
                    <c:v>0.41955512055464855</c:v>
                  </c:pt>
                  <c:pt idx="39">
                    <c:v>0.16614128428947339</c:v>
                  </c:pt>
                  <c:pt idx="41">
                    <c:v>0.30941463397629088</c:v>
                  </c:pt>
                  <c:pt idx="42">
                    <c:v>0.18484049451499285</c:v>
                  </c:pt>
                  <c:pt idx="43">
                    <c:v>0.19158938947711479</c:v>
                  </c:pt>
                  <c:pt idx="46">
                    <c:v>4.9174042853246018E-3</c:v>
                  </c:pt>
                  <c:pt idx="47">
                    <c:v>0.20355364693469158</c:v>
                  </c:pt>
                  <c:pt idx="48">
                    <c:v>0.2416343874390845</c:v>
                  </c:pt>
                  <c:pt idx="50">
                    <c:v>8.5510000000000003E-2</c:v>
                  </c:pt>
                  <c:pt idx="51">
                    <c:v>0.12786</c:v>
                  </c:pt>
                  <c:pt idx="52">
                    <c:v>0.17127000000000001</c:v>
                  </c:pt>
                  <c:pt idx="55">
                    <c:v>3.4483660267225005E-2</c:v>
                  </c:pt>
                  <c:pt idx="56">
                    <c:v>6.8774475712961358E-2</c:v>
                  </c:pt>
                  <c:pt idx="57">
                    <c:v>0.15130302760757286</c:v>
                  </c:pt>
                  <c:pt idx="59">
                    <c:v>0.2051528708</c:v>
                  </c:pt>
                  <c:pt idx="60">
                    <c:v>6.5577940700000004E-2</c:v>
                  </c:pt>
                  <c:pt idx="61">
                    <c:v>0.1036611982</c:v>
                  </c:pt>
                  <c:pt idx="64">
                    <c:v>7.408768423452507E-3</c:v>
                  </c:pt>
                  <c:pt idx="65">
                    <c:v>4.8618609419043501E-2</c:v>
                  </c:pt>
                  <c:pt idx="66">
                    <c:v>5.9908001709998104E-2</c:v>
                  </c:pt>
                  <c:pt idx="68">
                    <c:v>0.23988692910000001</c:v>
                  </c:pt>
                  <c:pt idx="69">
                    <c:v>5.4828745500000005E-2</c:v>
                  </c:pt>
                  <c:pt idx="70">
                    <c:v>0.108044107</c:v>
                  </c:pt>
                  <c:pt idx="73">
                    <c:v>2.06205943133311E-2</c:v>
                  </c:pt>
                  <c:pt idx="74">
                    <c:v>0.31934299417305068</c:v>
                  </c:pt>
                  <c:pt idx="75">
                    <c:v>9.6026990975337845E-2</c:v>
                  </c:pt>
                  <c:pt idx="77">
                    <c:v>0.36161005969999999</c:v>
                  </c:pt>
                  <c:pt idx="78">
                    <c:v>6.1314852600000004E-2</c:v>
                  </c:pt>
                  <c:pt idx="79">
                    <c:v>6.8590628000000001E-2</c:v>
                  </c:pt>
                  <c:pt idx="82">
                    <c:v>6.978897391234716E-3</c:v>
                  </c:pt>
                  <c:pt idx="83">
                    <c:v>0.17034683782060234</c:v>
                  </c:pt>
                  <c:pt idx="84">
                    <c:v>0.21829880693445536</c:v>
                  </c:pt>
                  <c:pt idx="86">
                    <c:v>2.5599775050884586E-2</c:v>
                  </c:pt>
                  <c:pt idx="87">
                    <c:v>9.1266756727581944E-2</c:v>
                  </c:pt>
                  <c:pt idx="88">
                    <c:v>0.10860927277293575</c:v>
                  </c:pt>
                  <c:pt idx="91">
                    <c:v>1.1256450705687281E-2</c:v>
                  </c:pt>
                  <c:pt idx="92">
                    <c:v>0.30035244759856461</c:v>
                  </c:pt>
                  <c:pt idx="93">
                    <c:v>0.18007506247229699</c:v>
                  </c:pt>
                  <c:pt idx="95">
                    <c:v>5.2871279587191733E-2</c:v>
                  </c:pt>
                  <c:pt idx="96">
                    <c:v>5.880651183047203E-2</c:v>
                  </c:pt>
                  <c:pt idx="97">
                    <c:v>4.8285112032378619E-2</c:v>
                  </c:pt>
                  <c:pt idx="100">
                    <c:v>1.2564558598202441E-2</c:v>
                  </c:pt>
                  <c:pt idx="101">
                    <c:v>7.0950592859105766E-2</c:v>
                  </c:pt>
                  <c:pt idx="102">
                    <c:v>0.2288905081200579</c:v>
                  </c:pt>
                  <c:pt idx="104">
                    <c:v>9.6070000000000003E-2</c:v>
                  </c:pt>
                  <c:pt idx="105">
                    <c:v>0.16586000000000001</c:v>
                  </c:pt>
                  <c:pt idx="106">
                    <c:v>0.28734000000000004</c:v>
                  </c:pt>
                  <c:pt idx="109">
                    <c:v>5.348417316054576E-2</c:v>
                  </c:pt>
                  <c:pt idx="110">
                    <c:v>1.0223200508831465E-2</c:v>
                  </c:pt>
                  <c:pt idx="111">
                    <c:v>3.6653065276645705E-2</c:v>
                  </c:pt>
                  <c:pt idx="113">
                    <c:v>9.6070000000000003E-2</c:v>
                  </c:pt>
                  <c:pt idx="114">
                    <c:v>0.16586000000000001</c:v>
                  </c:pt>
                  <c:pt idx="115">
                    <c:v>0.28734000000000004</c:v>
                  </c:pt>
                  <c:pt idx="118">
                    <c:v>1.1060158484764075E-2</c:v>
                  </c:pt>
                  <c:pt idx="119">
                    <c:v>0.10785592539640182</c:v>
                  </c:pt>
                  <c:pt idx="120">
                    <c:v>0.11998215726086427</c:v>
                  </c:pt>
                  <c:pt idx="122">
                    <c:v>8.9981340886928454E-2</c:v>
                  </c:pt>
                  <c:pt idx="123">
                    <c:v>5.6569515518730684E-2</c:v>
                  </c:pt>
                  <c:pt idx="124">
                    <c:v>8.9432698588978621E-2</c:v>
                  </c:pt>
                </c:numCache>
              </c:numRef>
            </c:plus>
            <c:minus>
              <c:numRef>
                <c:f>Arkusz1!$F$1:$F$135</c:f>
                <c:numCache>
                  <c:formatCode>General</c:formatCode>
                  <c:ptCount val="135"/>
                  <c:pt idx="1">
                    <c:v>4.3380772798708453E-3</c:v>
                  </c:pt>
                  <c:pt idx="2">
                    <c:v>0.22772004873126095</c:v>
                  </c:pt>
                  <c:pt idx="3">
                    <c:v>0.51835967410731509</c:v>
                  </c:pt>
                  <c:pt idx="5">
                    <c:v>0.35781000000000002</c:v>
                  </c:pt>
                  <c:pt idx="6">
                    <c:v>0.32584000000000002</c:v>
                  </c:pt>
                  <c:pt idx="7">
                    <c:v>0.11527000000000001</c:v>
                  </c:pt>
                  <c:pt idx="10">
                    <c:v>1.2425434722878487E-2</c:v>
                  </c:pt>
                  <c:pt idx="11">
                    <c:v>0.24590840642873235</c:v>
                  </c:pt>
                  <c:pt idx="12">
                    <c:v>0.15497738742271916</c:v>
                  </c:pt>
                  <c:pt idx="14">
                    <c:v>9.1430000000000011E-2</c:v>
                  </c:pt>
                  <c:pt idx="15">
                    <c:v>7.8420000000000004E-2</c:v>
                  </c:pt>
                  <c:pt idx="16">
                    <c:v>0.14968000000000001</c:v>
                  </c:pt>
                  <c:pt idx="19">
                    <c:v>2.3791284376536534E-2</c:v>
                  </c:pt>
                  <c:pt idx="20">
                    <c:v>0.16148406006241578</c:v>
                  </c:pt>
                  <c:pt idx="21">
                    <c:v>5.2760898452531846E-3</c:v>
                  </c:pt>
                  <c:pt idx="23">
                    <c:v>0.14835347198218887</c:v>
                  </c:pt>
                  <c:pt idx="24">
                    <c:v>0.21125681988374434</c:v>
                  </c:pt>
                  <c:pt idx="25">
                    <c:v>0.16629781391705767</c:v>
                  </c:pt>
                  <c:pt idx="28">
                    <c:v>3.8480798380970155E-2</c:v>
                  </c:pt>
                  <c:pt idx="29">
                    <c:v>0.53734252519874748</c:v>
                  </c:pt>
                  <c:pt idx="30">
                    <c:v>9.7681942485698947E-3</c:v>
                  </c:pt>
                  <c:pt idx="32">
                    <c:v>0.10342421644299617</c:v>
                  </c:pt>
                  <c:pt idx="33">
                    <c:v>1.6030109818949034E-2</c:v>
                  </c:pt>
                  <c:pt idx="34">
                    <c:v>4.9847827219853258E-2</c:v>
                  </c:pt>
                  <c:pt idx="37">
                    <c:v>1.5112343444518835E-2</c:v>
                  </c:pt>
                  <c:pt idx="38">
                    <c:v>0.59404040517055035</c:v>
                  </c:pt>
                  <c:pt idx="39">
                    <c:v>0.18779483477394932</c:v>
                  </c:pt>
                  <c:pt idx="41">
                    <c:v>0.3944199452192188</c:v>
                  </c:pt>
                  <c:pt idx="42">
                    <c:v>0.21205155554653765</c:v>
                  </c:pt>
                  <c:pt idx="43">
                    <c:v>0.22098603730499744</c:v>
                  </c:pt>
                  <c:pt idx="46">
                    <c:v>4.934222524710547E-3</c:v>
                  </c:pt>
                  <c:pt idx="47">
                    <c:v>0.2370666837657307</c:v>
                  </c:pt>
                  <c:pt idx="48">
                    <c:v>0.29041173557558619</c:v>
                  </c:pt>
                  <c:pt idx="50">
                    <c:v>9.0900000000000009E-2</c:v>
                  </c:pt>
                  <c:pt idx="51">
                    <c:v>0.14031000000000002</c:v>
                  </c:pt>
                  <c:pt idx="52">
                    <c:v>0.19438000000000002</c:v>
                  </c:pt>
                  <c:pt idx="55">
                    <c:v>3.5328123153703317E-2</c:v>
                  </c:pt>
                  <c:pt idx="56">
                    <c:v>7.2217845279775705E-2</c:v>
                  </c:pt>
                  <c:pt idx="57">
                    <c:v>0.16905039658676713</c:v>
                  </c:pt>
                  <c:pt idx="59">
                    <c:v>0.2392399704</c:v>
                  </c:pt>
                  <c:pt idx="60">
                    <c:v>6.8701334500000003E-2</c:v>
                  </c:pt>
                  <c:pt idx="61">
                    <c:v>0.1116901305</c:v>
                  </c:pt>
                  <c:pt idx="64">
                    <c:v>7.4470116453682952E-3</c:v>
                  </c:pt>
                  <c:pt idx="65">
                    <c:v>5.0314362049486139E-2</c:v>
                  </c:pt>
                  <c:pt idx="66">
                    <c:v>6.2503867867183982E-2</c:v>
                  </c:pt>
                  <c:pt idx="68">
                    <c:v>0.28788868550000002</c:v>
                  </c:pt>
                  <c:pt idx="69">
                    <c:v>5.6995079800000001E-2</c:v>
                  </c:pt>
                  <c:pt idx="70">
                    <c:v>0.1167953885</c:v>
                  </c:pt>
                  <c:pt idx="73">
                    <c:v>2.0919605635347893E-2</c:v>
                  </c:pt>
                  <c:pt idx="74">
                    <c:v>0.41073926513608983</c:v>
                  </c:pt>
                  <c:pt idx="75">
                    <c:v>0.10287729909775667</c:v>
                  </c:pt>
                  <c:pt idx="77">
                    <c:v>0.48370039999999997</c:v>
                  </c:pt>
                  <c:pt idx="78">
                    <c:v>6.4036860900000006E-2</c:v>
                  </c:pt>
                  <c:pt idx="79">
                    <c:v>7.2015150299999997E-2</c:v>
                  </c:pt>
                  <c:pt idx="82">
                    <c:v>7.0128213008600979E-3</c:v>
                  </c:pt>
                  <c:pt idx="83">
                    <c:v>0.19318762030159098</c:v>
                  </c:pt>
                  <c:pt idx="84">
                    <c:v>0.25732278991411672</c:v>
                  </c:pt>
                  <c:pt idx="86">
                    <c:v>2.6062246644025854E-2</c:v>
                  </c:pt>
                  <c:pt idx="87">
                    <c:v>9.7432668290593716E-2</c:v>
                  </c:pt>
                  <c:pt idx="88">
                    <c:v>0.11745614855133546</c:v>
                  </c:pt>
                  <c:pt idx="91">
                    <c:v>1.134496888335053E-2</c:v>
                  </c:pt>
                  <c:pt idx="92">
                    <c:v>0.3797799938672517</c:v>
                  </c:pt>
                  <c:pt idx="93">
                    <c:v>0.20580097328429692</c:v>
                  </c:pt>
                  <c:pt idx="95">
                    <c:v>5.4882836316219284E-2</c:v>
                  </c:pt>
                  <c:pt idx="96">
                    <c:v>6.1305792787420765E-2</c:v>
                  </c:pt>
                  <c:pt idx="97">
                    <c:v>4.9957278137439665E-2</c:v>
                  </c:pt>
                  <c:pt idx="100">
                    <c:v>1.2674946531450614E-2</c:v>
                  </c:pt>
                  <c:pt idx="101">
                    <c:v>7.462118108098692E-2</c:v>
                  </c:pt>
                  <c:pt idx="102">
                    <c:v>0.27218118025974425</c:v>
                  </c:pt>
                  <c:pt idx="104">
                    <c:v>0.10292000000000001</c:v>
                  </c:pt>
                  <c:pt idx="105">
                    <c:v>0.18744000000000002</c:v>
                  </c:pt>
                  <c:pt idx="106">
                    <c:v>0.35918000000000005</c:v>
                  </c:pt>
                  <c:pt idx="109">
                    <c:v>5.5543551040200645E-2</c:v>
                  </c:pt>
                  <c:pt idx="110">
                    <c:v>1.0296161295424822E-2</c:v>
                  </c:pt>
                  <c:pt idx="111">
                    <c:v>3.760860095632515E-2</c:v>
                  </c:pt>
                  <c:pt idx="113">
                    <c:v>0.10292000000000001</c:v>
                  </c:pt>
                  <c:pt idx="114">
                    <c:v>0.18744000000000002</c:v>
                  </c:pt>
                  <c:pt idx="115">
                    <c:v>0.35918000000000005</c:v>
                  </c:pt>
                  <c:pt idx="118">
                    <c:v>1.1145604652378212E-2</c:v>
                  </c:pt>
                  <c:pt idx="119">
                    <c:v>0.11657550165152686</c:v>
                  </c:pt>
                  <c:pt idx="120">
                    <c:v>0.13087310168437619</c:v>
                  </c:pt>
                  <c:pt idx="122">
                    <c:v>9.5969029010042908E-2</c:v>
                  </c:pt>
                  <c:pt idx="123">
                    <c:v>5.8878508622219883E-2</c:v>
                  </c:pt>
                  <c:pt idx="124">
                    <c:v>9.5345165699642909E-2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Lit>
              <c:ptCount val="1"/>
              <c:pt idx="0">
                <c:v>  </c:v>
              </c:pt>
            </c:strLit>
          </c:cat>
          <c:val>
            <c:numRef>
              <c:f>Arkusz1!$D$1:$D$135</c:f>
              <c:numCache>
                <c:formatCode>General</c:formatCode>
                <c:ptCount val="135"/>
                <c:pt idx="1">
                  <c:v>0</c:v>
                </c:pt>
                <c:pt idx="2">
                  <c:v>-0.5821935277613085</c:v>
                </c:pt>
                <c:pt idx="3">
                  <c:v>-0.76990657276530894</c:v>
                </c:pt>
                <c:pt idx="5">
                  <c:v>0</c:v>
                </c:pt>
                <c:pt idx="6">
                  <c:v>-0.89781960520000004</c:v>
                </c:pt>
                <c:pt idx="7">
                  <c:v>-1.2643585868</c:v>
                </c:pt>
                <c:pt idx="10">
                  <c:v>0</c:v>
                </c:pt>
                <c:pt idx="11">
                  <c:v>-0.56365318157538402</c:v>
                </c:pt>
                <c:pt idx="12">
                  <c:v>-0.80415420841320473</c:v>
                </c:pt>
                <c:pt idx="14">
                  <c:v>0</c:v>
                </c:pt>
                <c:pt idx="15">
                  <c:v>-1.2331991763000001</c:v>
                </c:pt>
                <c:pt idx="16">
                  <c:v>-1.4043110927</c:v>
                </c:pt>
                <c:pt idx="19">
                  <c:v>0</c:v>
                </c:pt>
                <c:pt idx="20">
                  <c:v>-0.25575754064428652</c:v>
                </c:pt>
                <c:pt idx="21">
                  <c:v>-8.6576321302023779E-2</c:v>
                </c:pt>
                <c:pt idx="23">
                  <c:v>0</c:v>
                </c:pt>
                <c:pt idx="24">
                  <c:v>-1.5660540381710917</c:v>
                </c:pt>
                <c:pt idx="25">
                  <c:v>-1.2531710828867364</c:v>
                </c:pt>
                <c:pt idx="28">
                  <c:v>0</c:v>
                </c:pt>
                <c:pt idx="29">
                  <c:v>-0.79428729370222462</c:v>
                </c:pt>
                <c:pt idx="30">
                  <c:v>-1.0125207170995871</c:v>
                </c:pt>
                <c:pt idx="32">
                  <c:v>0</c:v>
                </c:pt>
                <c:pt idx="33">
                  <c:v>-0.81756672668166397</c:v>
                </c:pt>
                <c:pt idx="34">
                  <c:v>-1.0600247710722175</c:v>
                </c:pt>
                <c:pt idx="37">
                  <c:v>0</c:v>
                </c:pt>
                <c:pt idx="38">
                  <c:v>-0.89715319024618889</c:v>
                </c:pt>
                <c:pt idx="39">
                  <c:v>-0.54484509650892465</c:v>
                </c:pt>
                <c:pt idx="41">
                  <c:v>0</c:v>
                </c:pt>
                <c:pt idx="42">
                  <c:v>-1.5466343820620569</c:v>
                </c:pt>
                <c:pt idx="43">
                  <c:v>-1.2978539599085046</c:v>
                </c:pt>
                <c:pt idx="46">
                  <c:v>0</c:v>
                </c:pt>
                <c:pt idx="47">
                  <c:v>-0.83401645177478501</c:v>
                </c:pt>
                <c:pt idx="48">
                  <c:v>-0.64211791983233646</c:v>
                </c:pt>
                <c:pt idx="50">
                  <c:v>0</c:v>
                </c:pt>
                <c:pt idx="51">
                  <c:v>-1.236945177</c:v>
                </c:pt>
                <c:pt idx="52">
                  <c:v>-1.6182518189000001</c:v>
                </c:pt>
                <c:pt idx="55">
                  <c:v>0</c:v>
                </c:pt>
                <c:pt idx="56">
                  <c:v>-1.3486553031812287</c:v>
                </c:pt>
                <c:pt idx="57">
                  <c:v>-0.66599348905209832</c:v>
                </c:pt>
                <c:pt idx="59">
                  <c:v>0</c:v>
                </c:pt>
                <c:pt idx="60">
                  <c:v>-1.264212597</c:v>
                </c:pt>
                <c:pt idx="61">
                  <c:v>-1.3974791279000001</c:v>
                </c:pt>
                <c:pt idx="64">
                  <c:v>0</c:v>
                </c:pt>
                <c:pt idx="65">
                  <c:v>-1.0377288677505379</c:v>
                </c:pt>
                <c:pt idx="66">
                  <c:v>-0.41985263053418692</c:v>
                </c:pt>
                <c:pt idx="68">
                  <c:v>0</c:v>
                </c:pt>
                <c:pt idx="69">
                  <c:v>-0.96152585220000009</c:v>
                </c:pt>
                <c:pt idx="70">
                  <c:v>-1.0495820289</c:v>
                </c:pt>
                <c:pt idx="73">
                  <c:v>0</c:v>
                </c:pt>
                <c:pt idx="74">
                  <c:v>-0.69844236241322577</c:v>
                </c:pt>
                <c:pt idx="75">
                  <c:v>-0.73305534169861064</c:v>
                </c:pt>
                <c:pt idx="77">
                  <c:v>0</c:v>
                </c:pt>
                <c:pt idx="78">
                  <c:v>-0.72452849090000004</c:v>
                </c:pt>
                <c:pt idx="79">
                  <c:v>-0.9162892936</c:v>
                </c:pt>
                <c:pt idx="82">
                  <c:v>0</c:v>
                </c:pt>
                <c:pt idx="83">
                  <c:v>-1.2249691590563727</c:v>
                </c:pt>
                <c:pt idx="84">
                  <c:v>-0.74992764520020094</c:v>
                </c:pt>
                <c:pt idx="86">
                  <c:v>0</c:v>
                </c:pt>
                <c:pt idx="87">
                  <c:v>-0.51589917939451191</c:v>
                </c:pt>
                <c:pt idx="88">
                  <c:v>-0.74161195902257104</c:v>
                </c:pt>
                <c:pt idx="91">
                  <c:v>0</c:v>
                </c:pt>
                <c:pt idx="92">
                  <c:v>-1.2780611042782928</c:v>
                </c:pt>
                <c:pt idx="93">
                  <c:v>-0.85205935985749615</c:v>
                </c:pt>
                <c:pt idx="95">
                  <c:v>0</c:v>
                </c:pt>
                <c:pt idx="96">
                  <c:v>-0.42687911192336037</c:v>
                </c:pt>
                <c:pt idx="97">
                  <c:v>-0.42687911192336037</c:v>
                </c:pt>
                <c:pt idx="100">
                  <c:v>0</c:v>
                </c:pt>
                <c:pt idx="101">
                  <c:v>-1.0016278315249849</c:v>
                </c:pt>
                <c:pt idx="102">
                  <c:v>-0.72732928855818368</c:v>
                </c:pt>
                <c:pt idx="104">
                  <c:v>0</c:v>
                </c:pt>
                <c:pt idx="105">
                  <c:v>-0.78</c:v>
                </c:pt>
                <c:pt idx="106">
                  <c:v>-0.97</c:v>
                </c:pt>
                <c:pt idx="109">
                  <c:v>0</c:v>
                </c:pt>
                <c:pt idx="110">
                  <c:v>-0.39450768608716513</c:v>
                </c:pt>
                <c:pt idx="111">
                  <c:v>-0.16039332140121909</c:v>
                </c:pt>
                <c:pt idx="113">
                  <c:v>0</c:v>
                </c:pt>
                <c:pt idx="114">
                  <c:v>-0.71</c:v>
                </c:pt>
                <c:pt idx="115">
                  <c:v>-0.82</c:v>
                </c:pt>
                <c:pt idx="118">
                  <c:v>0</c:v>
                </c:pt>
                <c:pt idx="119">
                  <c:v>-0.43793736106470815</c:v>
                </c:pt>
                <c:pt idx="120">
                  <c:v>-0.21758698993467199</c:v>
                </c:pt>
                <c:pt idx="122">
                  <c:v>0</c:v>
                </c:pt>
                <c:pt idx="123">
                  <c:v>-1.6528285310022997</c:v>
                </c:pt>
                <c:pt idx="124">
                  <c:v>-1.2331659463396514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70-CB95-4F67-B171-6339CDD59A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overlap val="-27"/>
        <c:axId val="-604906608"/>
        <c:axId val="-604906064"/>
      </c:barChart>
      <c:catAx>
        <c:axId val="-604906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604906064"/>
        <c:crosses val="autoZero"/>
        <c:auto val="1"/>
        <c:lblAlgn val="ctr"/>
        <c:lblOffset val="100"/>
        <c:noMultiLvlLbl val="0"/>
      </c:catAx>
      <c:valAx>
        <c:axId val="-604906064"/>
        <c:scaling>
          <c:orientation val="minMax"/>
          <c:max val="1"/>
        </c:scaling>
        <c:delete val="0"/>
        <c:axPos val="l"/>
        <c:majorGridlines>
          <c:spPr>
            <a:ln w="6350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out"/>
        <c:minorTickMark val="none"/>
        <c:tickLblPos val="nextTo"/>
        <c:spPr>
          <a:noFill/>
          <a:ln w="6350"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604906608"/>
        <c:crosses val="autoZero"/>
        <c:crossBetween val="between"/>
      </c:valAx>
      <c:spPr>
        <a:noFill/>
        <a:ln w="6350">
          <a:solidFill>
            <a:sysClr val="window" lastClr="FFFFFF">
              <a:lumMod val="75000"/>
            </a:sys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047487466349162E-2"/>
          <c:y val="0.11125706345530338"/>
          <c:w val="0.88230513961206469"/>
          <c:h val="0.782364795499286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Arkusz3!$O$9</c:f>
              <c:strCache>
                <c:ptCount val="1"/>
                <c:pt idx="0">
                  <c:v> </c:v>
                </c:pt>
              </c:strCache>
            </c:strRef>
          </c:tx>
          <c:spPr>
            <a:noFill/>
            <a:ln w="25400">
              <a:noFill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Arkusz3!$P$12:$AC$12</c:f>
                <c:numCache>
                  <c:formatCode>General</c:formatCode>
                  <c:ptCount val="14"/>
                  <c:pt idx="0">
                    <c:v>8.7640158796881321E-2</c:v>
                  </c:pt>
                  <c:pt idx="1">
                    <c:v>6.1089171671264611E-2</c:v>
                  </c:pt>
                  <c:pt idx="2">
                    <c:v>8.479436198513586E-2</c:v>
                  </c:pt>
                  <c:pt idx="3">
                    <c:v>0.35836209942607594</c:v>
                  </c:pt>
                  <c:pt idx="4">
                    <c:v>0.19298798565864683</c:v>
                  </c:pt>
                  <c:pt idx="5">
                    <c:v>0.38002483472230908</c:v>
                  </c:pt>
                  <c:pt idx="6">
                    <c:v>0.26009503349503699</c:v>
                  </c:pt>
                  <c:pt idx="7">
                    <c:v>0.31326076996723695</c:v>
                  </c:pt>
                  <c:pt idx="8">
                    <c:v>0.10277372116343041</c:v>
                  </c:pt>
                  <c:pt idx="9">
                    <c:v>8.940843031054603E-2</c:v>
                  </c:pt>
                  <c:pt idx="10">
                    <c:v>3.1164317234006551E-2</c:v>
                  </c:pt>
                  <c:pt idx="11">
                    <c:v>9.4798541720299348E-2</c:v>
                  </c:pt>
                  <c:pt idx="12">
                    <c:v>0.20038928319711491</c:v>
                  </c:pt>
                  <c:pt idx="13">
                    <c:v>0.24614018810099153</c:v>
                  </c:pt>
                </c:numCache>
              </c:numRef>
            </c:plus>
            <c:minus>
              <c:numRef>
                <c:f>Arkusz3!$P$15:$AC$15</c:f>
                <c:numCache>
                  <c:formatCode>General</c:formatCode>
                  <c:ptCount val="14"/>
                  <c:pt idx="0">
                    <c:v>9.3310390627124179E-2</c:v>
                  </c:pt>
                  <c:pt idx="1">
                    <c:v>6.3790734418091966E-2</c:v>
                  </c:pt>
                  <c:pt idx="2">
                    <c:v>9.009108267273172E-2</c:v>
                  </c:pt>
                  <c:pt idx="3">
                    <c:v>0.4778832551289412</c:v>
                  </c:pt>
                  <c:pt idx="4">
                    <c:v>0.22284975844593341</c:v>
                  </c:pt>
                  <c:pt idx="5">
                    <c:v>0.51738764052462538</c:v>
                  </c:pt>
                  <c:pt idx="6">
                    <c:v>0.31753023483338871</c:v>
                  </c:pt>
                  <c:pt idx="7">
                    <c:v>0.40070667638927188</c:v>
                  </c:pt>
                  <c:pt idx="8">
                    <c:v>0.11066046587298783</c:v>
                  </c:pt>
                  <c:pt idx="9">
                    <c:v>9.5317581852075617E-2</c:v>
                  </c:pt>
                  <c:pt idx="10">
                    <c:v>3.1852402944815582E-2</c:v>
                  </c:pt>
                  <c:pt idx="11">
                    <c:v>0.10146854096751502</c:v>
                  </c:pt>
                  <c:pt idx="12">
                    <c:v>0.23278311998285667</c:v>
                  </c:pt>
                  <c:pt idx="13">
                    <c:v>0.29695201377094771</c:v>
                  </c:pt>
                </c:numCache>
              </c:numRef>
            </c:minus>
            <c:spPr>
              <a:ln w="9525">
                <a:solidFill>
                  <a:schemeClr val="bg2">
                    <a:lumMod val="25000"/>
                  </a:schemeClr>
                </a:solidFill>
                <a:prstDash val="solid"/>
              </a:ln>
            </c:spPr>
          </c:errBars>
          <c:cat>
            <c:strRef>
              <c:f>Arkusz3!$P$8:$AC$8</c:f>
              <c:strCache>
                <c:ptCount val="14"/>
                <c:pt idx="0">
                  <c:v>psaA</c:v>
                </c:pt>
                <c:pt idx="1">
                  <c:v>psaB</c:v>
                </c:pt>
                <c:pt idx="2">
                  <c:v>psaC</c:v>
                </c:pt>
                <c:pt idx="3">
                  <c:v>psbB</c:v>
                </c:pt>
                <c:pt idx="4">
                  <c:v>petA</c:v>
                </c:pt>
                <c:pt idx="5">
                  <c:v>petB</c:v>
                </c:pt>
                <c:pt idx="6">
                  <c:v>rbcL</c:v>
                </c:pt>
                <c:pt idx="7">
                  <c:v>NdhB.2</c:v>
                </c:pt>
                <c:pt idx="8">
                  <c:v>atpA</c:v>
                </c:pt>
                <c:pt idx="9">
                  <c:v>atpB</c:v>
                </c:pt>
                <c:pt idx="10">
                  <c:v>rpoA</c:v>
                </c:pt>
                <c:pt idx="11">
                  <c:v>rpoB</c:v>
                </c:pt>
                <c:pt idx="12">
                  <c:v>rpoC1</c:v>
                </c:pt>
                <c:pt idx="13">
                  <c:v>rps16</c:v>
                </c:pt>
              </c:strCache>
            </c:strRef>
          </c:cat>
          <c:val>
            <c:numRef>
              <c:f>Arkusz3!$P$9:$AC$9</c:f>
              <c:numCache>
                <c:formatCode>General</c:formatCode>
                <c:ptCount val="14"/>
                <c:pt idx="0">
                  <c:v>9.9999999999999995E-7</c:v>
                </c:pt>
                <c:pt idx="1">
                  <c:v>9.9999999999999995E-7</c:v>
                </c:pt>
                <c:pt idx="2">
                  <c:v>9.9999999999999995E-7</c:v>
                </c:pt>
                <c:pt idx="3">
                  <c:v>9.9999999999999995E-7</c:v>
                </c:pt>
                <c:pt idx="4">
                  <c:v>9.9999999999999995E-7</c:v>
                </c:pt>
                <c:pt idx="5">
                  <c:v>9.9999999999999995E-7</c:v>
                </c:pt>
                <c:pt idx="6">
                  <c:v>9.9999999999999995E-7</c:v>
                </c:pt>
                <c:pt idx="7">
                  <c:v>9.9999999999999995E-7</c:v>
                </c:pt>
                <c:pt idx="8">
                  <c:v>9.9999999999999995E-7</c:v>
                </c:pt>
                <c:pt idx="9">
                  <c:v>9.9999999999999995E-7</c:v>
                </c:pt>
                <c:pt idx="10">
                  <c:v>9.9999999999999995E-7</c:v>
                </c:pt>
                <c:pt idx="11">
                  <c:v>9.9999999999999995E-7</c:v>
                </c:pt>
                <c:pt idx="12">
                  <c:v>9.9999999999999995E-7</c:v>
                </c:pt>
                <c:pt idx="13">
                  <c:v>9.9999999999999995E-7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02-422F-824E-579B6EF72AEF}"/>
            </c:ext>
          </c:extLst>
        </c:ser>
        <c:ser>
          <c:idx val="1"/>
          <c:order val="1"/>
          <c:tx>
            <c:strRef>
              <c:f>Arkusz3!$O$11</c:f>
              <c:strCache>
                <c:ptCount val="1"/>
                <c:pt idx="0">
                  <c:v>P2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 w="3175"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Arkusz3!$P$14:$AC$14</c:f>
                <c:numCache>
                  <c:formatCode>General</c:formatCode>
                  <c:ptCount val="14"/>
                  <c:pt idx="0">
                    <c:v>9.2446684836288928E-2</c:v>
                  </c:pt>
                  <c:pt idx="1">
                    <c:v>2.3080501877729254E-2</c:v>
                  </c:pt>
                  <c:pt idx="2">
                    <c:v>0.34267047361148073</c:v>
                  </c:pt>
                  <c:pt idx="3">
                    <c:v>0.11714812662613927</c:v>
                  </c:pt>
                  <c:pt idx="4">
                    <c:v>0.12752134993433539</c:v>
                  </c:pt>
                  <c:pt idx="5">
                    <c:v>3.5017078429792736E-2</c:v>
                  </c:pt>
                  <c:pt idx="6">
                    <c:v>2.7478528612784103E-2</c:v>
                  </c:pt>
                  <c:pt idx="7">
                    <c:v>8.7137700465283768E-2</c:v>
                  </c:pt>
                  <c:pt idx="8">
                    <c:v>3.2696056854378375E-2</c:v>
                  </c:pt>
                  <c:pt idx="9">
                    <c:v>4.7110744638483637E-2</c:v>
                  </c:pt>
                  <c:pt idx="10">
                    <c:v>0.13247326983440211</c:v>
                  </c:pt>
                  <c:pt idx="11">
                    <c:v>0.13322577874063646</c:v>
                  </c:pt>
                  <c:pt idx="12">
                    <c:v>0.17856982311251102</c:v>
                  </c:pt>
                  <c:pt idx="13">
                    <c:v>0.12461370166259395</c:v>
                  </c:pt>
                </c:numCache>
              </c:numRef>
            </c:plus>
            <c:minus>
              <c:numRef>
                <c:f>Arkusz3!$P$17:$AC$17</c:f>
                <c:numCache>
                  <c:formatCode>General</c:formatCode>
                  <c:ptCount val="14"/>
                  <c:pt idx="0">
                    <c:v>9.8778652355465291E-2</c:v>
                  </c:pt>
                  <c:pt idx="1">
                    <c:v>2.3455759588005054E-2</c:v>
                  </c:pt>
                  <c:pt idx="2">
                    <c:v>0.45028493730287988</c:v>
                  </c:pt>
                  <c:pt idx="3">
                    <c:v>0.12750809120755152</c:v>
                  </c:pt>
                  <c:pt idx="4">
                    <c:v>0.13989571586276889</c:v>
                  </c:pt>
                  <c:pt idx="5">
                    <c:v>3.5888200268126225E-2</c:v>
                  </c:pt>
                  <c:pt idx="6">
                    <c:v>2.8012081783095777E-2</c:v>
                  </c:pt>
                  <c:pt idx="7">
                    <c:v>9.2741000063908674E-2</c:v>
                  </c:pt>
                  <c:pt idx="8">
                    <c:v>3.3454270193438829E-2</c:v>
                  </c:pt>
                  <c:pt idx="9">
                    <c:v>4.8701213257666409E-2</c:v>
                  </c:pt>
                  <c:pt idx="10">
                    <c:v>0.14587872880993591</c:v>
                  </c:pt>
                  <c:pt idx="11">
                    <c:v>0.14679190515621532</c:v>
                  </c:pt>
                  <c:pt idx="12">
                    <c:v>0.20383651155993404</c:v>
                  </c:pt>
                  <c:pt idx="13">
                    <c:v>0.13640367636806477</c:v>
                  </c:pt>
                </c:numCache>
              </c:numRef>
            </c:minus>
            <c:spPr>
              <a:ln w="9525">
                <a:solidFill>
                  <a:schemeClr val="bg2">
                    <a:lumMod val="25000"/>
                  </a:schemeClr>
                </a:solidFill>
                <a:prstDash val="solid"/>
              </a:ln>
            </c:spPr>
          </c:errBars>
          <c:cat>
            <c:strRef>
              <c:f>Arkusz3!$P$8:$AC$8</c:f>
              <c:strCache>
                <c:ptCount val="14"/>
                <c:pt idx="0">
                  <c:v>psaA</c:v>
                </c:pt>
                <c:pt idx="1">
                  <c:v>psaB</c:v>
                </c:pt>
                <c:pt idx="2">
                  <c:v>psaC</c:v>
                </c:pt>
                <c:pt idx="3">
                  <c:v>psbB</c:v>
                </c:pt>
                <c:pt idx="4">
                  <c:v>petA</c:v>
                </c:pt>
                <c:pt idx="5">
                  <c:v>petB</c:v>
                </c:pt>
                <c:pt idx="6">
                  <c:v>rbcL</c:v>
                </c:pt>
                <c:pt idx="7">
                  <c:v>NdhB.2</c:v>
                </c:pt>
                <c:pt idx="8">
                  <c:v>atpA</c:v>
                </c:pt>
                <c:pt idx="9">
                  <c:v>atpB</c:v>
                </c:pt>
                <c:pt idx="10">
                  <c:v>rpoA</c:v>
                </c:pt>
                <c:pt idx="11">
                  <c:v>rpoB</c:v>
                </c:pt>
                <c:pt idx="12">
                  <c:v>rpoC1</c:v>
                </c:pt>
                <c:pt idx="13">
                  <c:v>rps16</c:v>
                </c:pt>
              </c:strCache>
            </c:strRef>
          </c:cat>
          <c:val>
            <c:numRef>
              <c:f>Arkusz3!$P$11:$AC$11</c:f>
              <c:numCache>
                <c:formatCode>General</c:formatCode>
                <c:ptCount val="14"/>
                <c:pt idx="0">
                  <c:v>0.55961401504261377</c:v>
                </c:pt>
                <c:pt idx="1">
                  <c:v>0.93374643942883573</c:v>
                </c:pt>
                <c:pt idx="2">
                  <c:v>-0.13125804452995815</c:v>
                </c:pt>
                <c:pt idx="3">
                  <c:v>0.45226764098595629</c:v>
                </c:pt>
                <c:pt idx="4">
                  <c:v>0.52790783178127632</c:v>
                </c:pt>
                <c:pt idx="5">
                  <c:v>1.0963939606571422</c:v>
                </c:pt>
                <c:pt idx="6">
                  <c:v>0.8780065681659931</c:v>
                </c:pt>
                <c:pt idx="7">
                  <c:v>-0.12989423171186903</c:v>
                </c:pt>
                <c:pt idx="8">
                  <c:v>0.57222235695869561</c:v>
                </c:pt>
                <c:pt idx="9">
                  <c:v>0.75382804206667731</c:v>
                </c:pt>
                <c:pt idx="10">
                  <c:v>0.97697194583386671</c:v>
                </c:pt>
                <c:pt idx="11">
                  <c:v>0.71538313410846643</c:v>
                </c:pt>
                <c:pt idx="12">
                  <c:v>0.29295036326307039</c:v>
                </c:pt>
                <c:pt idx="13">
                  <c:v>0.18451540387048954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502-422F-824E-579B6EF72AEF}"/>
            </c:ext>
          </c:extLst>
        </c:ser>
        <c:ser>
          <c:idx val="2"/>
          <c:order val="2"/>
          <c:tx>
            <c:strRef>
              <c:f>Arkusz3!$O$10</c:f>
              <c:strCache>
                <c:ptCount val="1"/>
                <c:pt idx="0">
                  <c:v>P3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 w="3175"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Arkusz3!$P$13:$AC$13</c:f>
                <c:numCache>
                  <c:formatCode>General</c:formatCode>
                  <c:ptCount val="14"/>
                  <c:pt idx="0">
                    <c:v>0.23860396011415341</c:v>
                  </c:pt>
                  <c:pt idx="1">
                    <c:v>3.9721933100281492E-2</c:v>
                  </c:pt>
                  <c:pt idx="2">
                    <c:v>8.2873817460108079E-2</c:v>
                  </c:pt>
                  <c:pt idx="3">
                    <c:v>9.4153345051886217E-2</c:v>
                  </c:pt>
                  <c:pt idx="4">
                    <c:v>3.150590954831356E-2</c:v>
                  </c:pt>
                  <c:pt idx="5">
                    <c:v>5.3023757571048824E-2</c:v>
                  </c:pt>
                  <c:pt idx="6">
                    <c:v>5.1244977889077226E-2</c:v>
                  </c:pt>
                  <c:pt idx="7">
                    <c:v>0.18458532786427828</c:v>
                  </c:pt>
                  <c:pt idx="8">
                    <c:v>0.13309494285746204</c:v>
                  </c:pt>
                  <c:pt idx="9">
                    <c:v>0.15780077480464716</c:v>
                  </c:pt>
                  <c:pt idx="10">
                    <c:v>2.8588121756712548E-2</c:v>
                  </c:pt>
                  <c:pt idx="11">
                    <c:v>0.13464149493770844</c:v>
                  </c:pt>
                  <c:pt idx="12">
                    <c:v>0.13345675253987588</c:v>
                  </c:pt>
                  <c:pt idx="13">
                    <c:v>0.11548485350024212</c:v>
                  </c:pt>
                </c:numCache>
              </c:numRef>
            </c:plus>
            <c:minus>
              <c:numRef>
                <c:f>Arkusz3!$P$16:$AC$16</c:f>
                <c:numCache>
                  <c:formatCode>General</c:formatCode>
                  <c:ptCount val="14"/>
                  <c:pt idx="0">
                    <c:v>0.28604102903900802</c:v>
                  </c:pt>
                  <c:pt idx="1">
                    <c:v>4.0846642735712257E-2</c:v>
                  </c:pt>
                  <c:pt idx="2">
                    <c:v>8.7926096124089415E-2</c:v>
                  </c:pt>
                  <c:pt idx="3">
                    <c:v>0.10072967430489499</c:v>
                  </c:pt>
                  <c:pt idx="4">
                    <c:v>3.2209333026751663E-2</c:v>
                  </c:pt>
                  <c:pt idx="5">
                    <c:v>5.5047156928621388E-2</c:v>
                  </c:pt>
                  <c:pt idx="6">
                    <c:v>5.3132465382153271E-2</c:v>
                  </c:pt>
                  <c:pt idx="7">
                    <c:v>0.21171565449739571</c:v>
                  </c:pt>
                  <c:pt idx="8">
                    <c:v>0.1466330588973051</c:v>
                  </c:pt>
                  <c:pt idx="9">
                    <c:v>0.17720502152792372</c:v>
                  </c:pt>
                  <c:pt idx="10">
                    <c:v>2.9166089752118207E-2</c:v>
                  </c:pt>
                  <c:pt idx="11">
                    <c:v>0.14851275118649049</c:v>
                  </c:pt>
                  <c:pt idx="12">
                    <c:v>0.14707240551720455</c:v>
                  </c:pt>
                  <c:pt idx="13">
                    <c:v>0.12553990659451103</c:v>
                  </c:pt>
                </c:numCache>
              </c:numRef>
            </c:minus>
            <c:spPr>
              <a:ln w="9525">
                <a:solidFill>
                  <a:schemeClr val="bg2">
                    <a:lumMod val="25000"/>
                  </a:schemeClr>
                </a:solidFill>
                <a:prstDash val="solid"/>
              </a:ln>
            </c:spPr>
          </c:errBars>
          <c:cat>
            <c:strRef>
              <c:f>Arkusz3!$P$8:$AC$8</c:f>
              <c:strCache>
                <c:ptCount val="14"/>
                <c:pt idx="0">
                  <c:v>psaA</c:v>
                </c:pt>
                <c:pt idx="1">
                  <c:v>psaB</c:v>
                </c:pt>
                <c:pt idx="2">
                  <c:v>psaC</c:v>
                </c:pt>
                <c:pt idx="3">
                  <c:v>psbB</c:v>
                </c:pt>
                <c:pt idx="4">
                  <c:v>petA</c:v>
                </c:pt>
                <c:pt idx="5">
                  <c:v>petB</c:v>
                </c:pt>
                <c:pt idx="6">
                  <c:v>rbcL</c:v>
                </c:pt>
                <c:pt idx="7">
                  <c:v>NdhB.2</c:v>
                </c:pt>
                <c:pt idx="8">
                  <c:v>atpA</c:v>
                </c:pt>
                <c:pt idx="9">
                  <c:v>atpB</c:v>
                </c:pt>
                <c:pt idx="10">
                  <c:v>rpoA</c:v>
                </c:pt>
                <c:pt idx="11">
                  <c:v>rpoB</c:v>
                </c:pt>
                <c:pt idx="12">
                  <c:v>rpoC1</c:v>
                </c:pt>
                <c:pt idx="13">
                  <c:v>rps16</c:v>
                </c:pt>
              </c:strCache>
            </c:strRef>
          </c:cat>
          <c:val>
            <c:numRef>
              <c:f>Arkusz3!$P$10:$AC$10</c:f>
              <c:numCache>
                <c:formatCode>General</c:formatCode>
                <c:ptCount val="14"/>
                <c:pt idx="0">
                  <c:v>0.39676469596405395</c:v>
                </c:pt>
                <c:pt idx="1">
                  <c:v>0.63172667356449153</c:v>
                </c:pt>
                <c:pt idx="2">
                  <c:v>0.49345312961227722</c:v>
                </c:pt>
                <c:pt idx="3">
                  <c:v>0.6563398503958936</c:v>
                </c:pt>
                <c:pt idx="4">
                  <c:v>0.50331587425538349</c:v>
                </c:pt>
                <c:pt idx="5">
                  <c:v>0.72448512243535934</c:v>
                </c:pt>
                <c:pt idx="6">
                  <c:v>0.51890636311326499</c:v>
                </c:pt>
                <c:pt idx="7">
                  <c:v>-6.9069125061098455E-2</c:v>
                </c:pt>
                <c:pt idx="8">
                  <c:v>0.56174334527681324</c:v>
                </c:pt>
                <c:pt idx="9">
                  <c:v>0.46651486682969012</c:v>
                </c:pt>
                <c:pt idx="10">
                  <c:v>0.51997773888135057</c:v>
                </c:pt>
                <c:pt idx="11">
                  <c:v>-3.4398882626219207E-2</c:v>
                </c:pt>
                <c:pt idx="12">
                  <c:v>4.2529354048702672E-2</c:v>
                </c:pt>
                <c:pt idx="13">
                  <c:v>0.46677887576813243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502-422F-824E-579B6EF72A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604903888"/>
        <c:axId val="-806984640"/>
      </c:barChart>
      <c:catAx>
        <c:axId val="-6049038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low"/>
        <c:crossAx val="-806984640"/>
        <c:crossesAt val="0"/>
        <c:auto val="0"/>
        <c:lblAlgn val="ctr"/>
        <c:lblOffset val="100"/>
        <c:tickLblSkip val="1"/>
        <c:tickMarkSkip val="1"/>
        <c:noMultiLvlLbl val="0"/>
      </c:catAx>
      <c:valAx>
        <c:axId val="-806984640"/>
        <c:scaling>
          <c:orientation val="minMax"/>
          <c:max val="3"/>
          <c:min val="-3"/>
        </c:scaling>
        <c:delete val="0"/>
        <c:axPos val="l"/>
        <c:majorGridlines>
          <c:spPr>
            <a:ln w="3175">
              <a:solidFill>
                <a:srgbClr val="B3B3B3"/>
              </a:solidFill>
              <a:prstDash val="solid"/>
            </a:ln>
          </c:spPr>
        </c:majorGridlines>
        <c:numFmt formatCode="0.0" sourceLinked="0"/>
        <c:majorTickMark val="out"/>
        <c:minorTickMark val="none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700" b="0" i="0" u="none" strike="noStrike" baseline="0">
                <a:solidFill>
                  <a:sysClr val="windowText" lastClr="000000"/>
                </a:solidFill>
                <a:latin typeface="+mn-lt"/>
                <a:ea typeface="Arial"/>
                <a:cs typeface="Arial"/>
              </a:defRPr>
            </a:pPr>
            <a:endParaRPr lang="pl-PL"/>
          </a:p>
        </c:txPr>
        <c:crossAx val="-604903888"/>
        <c:crossesAt val="1"/>
        <c:crossBetween val="between"/>
        <c:majorUnit val="0.5"/>
      </c:valAx>
      <c:spPr>
        <a:noFill/>
        <a:ln w="6350">
          <a:solidFill>
            <a:srgbClr val="B3B3B3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952586930943911"/>
          <c:y val="0.12996953653857743"/>
          <c:w val="2.8791683308588039E-2"/>
          <c:h val="0.16222262163895959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pl-PL"/>
        </a:p>
      </c:txPr>
    </c:legend>
    <c:plotVisOnly val="1"/>
    <c:dispBlanksAs val="gap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 CE"/>
          <a:ea typeface="Arial CE"/>
          <a:cs typeface="Arial CE"/>
        </a:defRPr>
      </a:pPr>
      <a:endParaRPr lang="pl-PL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'do czasu 0H'!$D$1:$D$27</c:f>
                <c:numCache>
                  <c:formatCode>General</c:formatCode>
                  <c:ptCount val="27"/>
                  <c:pt idx="0">
                    <c:v>0</c:v>
                  </c:pt>
                  <c:pt idx="1">
                    <c:v>5.8306905436446101E-2</c:v>
                  </c:pt>
                  <c:pt idx="2">
                    <c:v>0.12772230367667695</c:v>
                  </c:pt>
                  <c:pt idx="4">
                    <c:v>5.8093242871023611E-2</c:v>
                  </c:pt>
                  <c:pt idx="5">
                    <c:v>3.9385060570735375E-2</c:v>
                  </c:pt>
                  <c:pt idx="7">
                    <c:v>7.3386958841228214E-2</c:v>
                  </c:pt>
                  <c:pt idx="8">
                    <c:v>2.2102865681202455E-2</c:v>
                  </c:pt>
                  <c:pt idx="11">
                    <c:v>5.1841218358759787E-2</c:v>
                  </c:pt>
                  <c:pt idx="12">
                    <c:v>2.7084759197109065E-2</c:v>
                  </c:pt>
                  <c:pt idx="14">
                    <c:v>6.3212829432044967E-2</c:v>
                  </c:pt>
                  <c:pt idx="15">
                    <c:v>5.3759958896008153E-2</c:v>
                  </c:pt>
                  <c:pt idx="18">
                    <c:v>0.11333558511355429</c:v>
                  </c:pt>
                  <c:pt idx="19">
                    <c:v>6.734808928994207E-2</c:v>
                  </c:pt>
                  <c:pt idx="21">
                    <c:v>8.3296287374175715E-2</c:v>
                  </c:pt>
                  <c:pt idx="22">
                    <c:v>6.4692268839604439E-2</c:v>
                  </c:pt>
                  <c:pt idx="24">
                    <c:v>6.4752371758602906E-2</c:v>
                  </c:pt>
                  <c:pt idx="25">
                    <c:v>6.39880739559609E-2</c:v>
                  </c:pt>
                </c:numCache>
              </c:numRef>
            </c:plus>
            <c:minus>
              <c:numRef>
                <c:f>'do czasu 0H'!$E$1:$E$27</c:f>
                <c:numCache>
                  <c:formatCode>General</c:formatCode>
                  <c:ptCount val="27"/>
                  <c:pt idx="0">
                    <c:v>0</c:v>
                  </c:pt>
                  <c:pt idx="1">
                    <c:v>6.0763006961219779E-2</c:v>
                  </c:pt>
                  <c:pt idx="2">
                    <c:v>0.14013763115082176</c:v>
                  </c:pt>
                  <c:pt idx="4">
                    <c:v>6.0530997885737181E-2</c:v>
                  </c:pt>
                  <c:pt idx="5">
                    <c:v>4.0490507579548807E-2</c:v>
                  </c:pt>
                  <c:pt idx="7">
                    <c:v>7.7321015072189872E-2</c:v>
                  </c:pt>
                  <c:pt idx="8">
                    <c:v>2.244676911480703E-2</c:v>
                  </c:pt>
                  <c:pt idx="11">
                    <c:v>5.3773716968156436E-2</c:v>
                  </c:pt>
                  <c:pt idx="12">
                    <c:v>2.760298555436369E-2</c:v>
                  </c:pt>
                  <c:pt idx="14">
                    <c:v>6.6109975215309799E-2</c:v>
                  </c:pt>
                  <c:pt idx="15">
                    <c:v>5.5841045376320619E-2</c:v>
                  </c:pt>
                  <c:pt idx="18">
                    <c:v>0.12300395405482038</c:v>
                  </c:pt>
                  <c:pt idx="19">
                    <c:v>7.0646654470431391E-2</c:v>
                  </c:pt>
                  <c:pt idx="21">
                    <c:v>8.840181115467767E-2</c:v>
                  </c:pt>
                  <c:pt idx="22">
                    <c:v>6.7729895793720851E-2</c:v>
                  </c:pt>
                  <c:pt idx="24">
                    <c:v>6.7795779431565756E-2</c:v>
                  </c:pt>
                  <c:pt idx="25">
                    <c:v>6.6958399588013473E-2</c:v>
                  </c:pt>
                </c:numCache>
              </c:numRef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Lit>
              <c:ptCount val="1"/>
              <c:pt idx="0">
                <c:v>   </c:v>
              </c:pt>
            </c:strLit>
          </c:cat>
          <c:val>
            <c:numRef>
              <c:f>'do czasu 0H'!$C$1:$C$27</c:f>
              <c:numCache>
                <c:formatCode>General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7.6854144658102364E-2</c:v>
                </c:pt>
                <c:pt idx="4">
                  <c:v>0</c:v>
                </c:pt>
                <c:pt idx="5">
                  <c:v>0.41608111950203441</c:v>
                </c:pt>
                <c:pt idx="7">
                  <c:v>0</c:v>
                </c:pt>
                <c:pt idx="8">
                  <c:v>0.5393452400932619</c:v>
                </c:pt>
                <c:pt idx="11">
                  <c:v>0</c:v>
                </c:pt>
                <c:pt idx="12">
                  <c:v>-0.52144468362879359</c:v>
                </c:pt>
                <c:pt idx="14">
                  <c:v>0</c:v>
                </c:pt>
                <c:pt idx="15">
                  <c:v>0.69613431496255673</c:v>
                </c:pt>
                <c:pt idx="18">
                  <c:v>0</c:v>
                </c:pt>
                <c:pt idx="19">
                  <c:v>0.26104585274033998</c:v>
                </c:pt>
                <c:pt idx="21">
                  <c:v>0</c:v>
                </c:pt>
                <c:pt idx="22">
                  <c:v>0.36226020947786314</c:v>
                </c:pt>
                <c:pt idx="24">
                  <c:v>0</c:v>
                </c:pt>
                <c:pt idx="25">
                  <c:v>0.4497951617442722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5C-4C21-B43E-87BA803BD1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axId val="-502673088"/>
        <c:axId val="-502663840"/>
      </c:barChart>
      <c:catAx>
        <c:axId val="-502673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502663840"/>
        <c:crosses val="autoZero"/>
        <c:auto val="1"/>
        <c:lblAlgn val="ctr"/>
        <c:lblOffset val="100"/>
        <c:noMultiLvlLbl val="0"/>
      </c:catAx>
      <c:valAx>
        <c:axId val="-502663840"/>
        <c:scaling>
          <c:orientation val="minMax"/>
          <c:max val="3"/>
          <c:min val="-3.5"/>
        </c:scaling>
        <c:delete val="0"/>
        <c:axPos val="l"/>
        <c:majorGridlines>
          <c:spPr>
            <a:ln w="6350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6350"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502673088"/>
        <c:crosses val="autoZero"/>
        <c:crossBetween val="between"/>
        <c:majorUnit val="0.5"/>
      </c:valAx>
      <c:spPr>
        <a:noFill/>
        <a:ln w="6350"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'do czasu 0H'!$S$1:$S$27</c:f>
                <c:numCache>
                  <c:formatCode>General</c:formatCode>
                  <c:ptCount val="27"/>
                  <c:pt idx="0">
                    <c:v>0</c:v>
                  </c:pt>
                  <c:pt idx="1">
                    <c:v>5.8306905436446101E-2</c:v>
                  </c:pt>
                  <c:pt idx="2">
                    <c:v>1.8961854095478792E-2</c:v>
                  </c:pt>
                  <c:pt idx="4">
                    <c:v>5.8093242871023611E-2</c:v>
                  </c:pt>
                  <c:pt idx="5">
                    <c:v>8.4396841627965347E-2</c:v>
                  </c:pt>
                  <c:pt idx="7">
                    <c:v>7.3386958841228214E-2</c:v>
                  </c:pt>
                  <c:pt idx="8">
                    <c:v>3.8275442911793967E-2</c:v>
                  </c:pt>
                  <c:pt idx="11">
                    <c:v>5.1841218358759787E-2</c:v>
                  </c:pt>
                  <c:pt idx="12">
                    <c:v>8.7631023811491904E-2</c:v>
                  </c:pt>
                  <c:pt idx="14">
                    <c:v>6.3212829432044967E-2</c:v>
                  </c:pt>
                  <c:pt idx="15">
                    <c:v>2.141626626722104E-2</c:v>
                  </c:pt>
                  <c:pt idx="18">
                    <c:v>0.11333558511355429</c:v>
                  </c:pt>
                  <c:pt idx="19">
                    <c:v>9.3023199969785475E-2</c:v>
                  </c:pt>
                  <c:pt idx="21">
                    <c:v>8.3296287374175715E-2</c:v>
                  </c:pt>
                  <c:pt idx="22">
                    <c:v>0.32424591236811673</c:v>
                  </c:pt>
                  <c:pt idx="24">
                    <c:v>6.4752371758602906E-2</c:v>
                  </c:pt>
                  <c:pt idx="25">
                    <c:v>4.6346217424222402E-2</c:v>
                  </c:pt>
                </c:numCache>
              </c:numRef>
            </c:plus>
            <c:minus>
              <c:numRef>
                <c:f>'do czasu 0H'!$T$1:$T$27</c:f>
                <c:numCache>
                  <c:formatCode>General</c:formatCode>
                  <c:ptCount val="27"/>
                  <c:pt idx="0">
                    <c:v>0</c:v>
                  </c:pt>
                  <c:pt idx="1">
                    <c:v>6.0763006961219779E-2</c:v>
                  </c:pt>
                  <c:pt idx="2">
                    <c:v>1.9214399466254806E-2</c:v>
                  </c:pt>
                  <c:pt idx="4">
                    <c:v>6.0530997885737181E-2</c:v>
                  </c:pt>
                  <c:pt idx="5">
                    <c:v>8.9642463550243856E-2</c:v>
                  </c:pt>
                  <c:pt idx="7">
                    <c:v>7.7321015072189872E-2</c:v>
                  </c:pt>
                  <c:pt idx="8">
                    <c:v>3.9318649809158224E-2</c:v>
                  </c:pt>
                  <c:pt idx="11">
                    <c:v>5.3773716968156436E-2</c:v>
                  </c:pt>
                  <c:pt idx="12">
                    <c:v>9.3300034998517578E-2</c:v>
                  </c:pt>
                  <c:pt idx="14">
                    <c:v>6.6109975215309799E-2</c:v>
                  </c:pt>
                  <c:pt idx="15">
                    <c:v>2.1738979268638992E-2</c:v>
                  </c:pt>
                  <c:pt idx="18">
                    <c:v>0.12300395405482038</c:v>
                  </c:pt>
                  <c:pt idx="19">
                    <c:v>9.943716051866569E-2</c:v>
                  </c:pt>
                  <c:pt idx="21">
                    <c:v>8.840181115467767E-2</c:v>
                  </c:pt>
                  <c:pt idx="22">
                    <c:v>0.41890882273118746</c:v>
                  </c:pt>
                  <c:pt idx="24">
                    <c:v>6.7795779431565756E-2</c:v>
                  </c:pt>
                  <c:pt idx="25">
                    <c:v>4.7884636072238695E-2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Lit>
              <c:ptCount val="1"/>
              <c:pt idx="0">
                <c:v>  </c:v>
              </c:pt>
            </c:strLit>
          </c:cat>
          <c:val>
            <c:numRef>
              <c:f>'do czasu 0H'!$R$1:$R$27</c:f>
              <c:numCache>
                <c:formatCode>General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-1.9844412183946549</c:v>
                </c:pt>
                <c:pt idx="4">
                  <c:v>0</c:v>
                </c:pt>
                <c:pt idx="5">
                  <c:v>-0.85224783833363948</c:v>
                </c:pt>
                <c:pt idx="7">
                  <c:v>0</c:v>
                </c:pt>
                <c:pt idx="8">
                  <c:v>-0.91199852066001641</c:v>
                </c:pt>
                <c:pt idx="11">
                  <c:v>0</c:v>
                </c:pt>
                <c:pt idx="12">
                  <c:v>-2.094721829548813</c:v>
                </c:pt>
                <c:pt idx="14">
                  <c:v>0</c:v>
                </c:pt>
                <c:pt idx="15">
                  <c:v>-0.80112571407155109</c:v>
                </c:pt>
                <c:pt idx="18">
                  <c:v>0</c:v>
                </c:pt>
                <c:pt idx="19">
                  <c:v>-1.6589212473346133</c:v>
                </c:pt>
                <c:pt idx="21">
                  <c:v>0</c:v>
                </c:pt>
                <c:pt idx="22">
                  <c:v>-1.198501535060069</c:v>
                </c:pt>
                <c:pt idx="24">
                  <c:v>0</c:v>
                </c:pt>
                <c:pt idx="25">
                  <c:v>-1.3301765223903526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C7-43A1-BC24-A3231CD54E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overlap val="-27"/>
        <c:axId val="-502668736"/>
        <c:axId val="-502662752"/>
      </c:barChart>
      <c:catAx>
        <c:axId val="-502668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502662752"/>
        <c:crosses val="autoZero"/>
        <c:auto val="1"/>
        <c:lblAlgn val="ctr"/>
        <c:lblOffset val="100"/>
        <c:noMultiLvlLbl val="0"/>
      </c:catAx>
      <c:valAx>
        <c:axId val="-502662752"/>
        <c:scaling>
          <c:orientation val="minMax"/>
          <c:max val="3"/>
          <c:min val="-3.5"/>
        </c:scaling>
        <c:delete val="0"/>
        <c:axPos val="l"/>
        <c:majorGridlines>
          <c:spPr>
            <a:ln w="6350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6350"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502668736"/>
        <c:crosses val="autoZero"/>
        <c:crossBetween val="between"/>
        <c:majorUnit val="0.5"/>
      </c:valAx>
      <c:spPr>
        <a:noFill/>
        <a:ln w="6350"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6350"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Arkusz2!$Y$4:$Z$4</c:f>
              <c:strCache>
                <c:ptCount val="2"/>
                <c:pt idx="0">
                  <c:v>0h</c:v>
                </c:pt>
                <c:pt idx="1">
                  <c:v>WT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Arkusz2!$AA$8:$AC$8</c:f>
                <c:numCache>
                  <c:formatCode>General</c:formatCode>
                  <c:ptCount val="3"/>
                  <c:pt idx="0">
                    <c:v>5.9210214553431964E-2</c:v>
                  </c:pt>
                  <c:pt idx="1">
                    <c:v>0.13575444127701169</c:v>
                  </c:pt>
                  <c:pt idx="2">
                    <c:v>9.4130921908319898E-2</c:v>
                  </c:pt>
                </c:numCache>
              </c:numRef>
            </c:plus>
            <c:minus>
              <c:numRef>
                <c:f>Arkusz2!$AA$12:$AC$12</c:f>
                <c:numCache>
                  <c:formatCode>General</c:formatCode>
                  <c:ptCount val="3"/>
                  <c:pt idx="0">
                    <c:v>6.1744672904741615E-2</c:v>
                  </c:pt>
                  <c:pt idx="1">
                    <c:v>0.14986820171849682</c:v>
                  </c:pt>
                  <c:pt idx="2">
                    <c:v>0.10070400849968313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Arkusz2!$AA$3:$AC$3</c:f>
              <c:strCache>
                <c:ptCount val="3"/>
                <c:pt idx="0">
                  <c:v>rpoA</c:v>
                </c:pt>
                <c:pt idx="1">
                  <c:v>accD</c:v>
                </c:pt>
                <c:pt idx="2">
                  <c:v>psbA</c:v>
                </c:pt>
              </c:strCache>
            </c:strRef>
          </c:cat>
          <c:val>
            <c:numRef>
              <c:f>Arkusz2!$AA$4:$AC$4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90-4634-8FBB-AD2F4B2282E0}"/>
            </c:ext>
          </c:extLst>
        </c:ser>
        <c:ser>
          <c:idx val="1"/>
          <c:order val="1"/>
          <c:tx>
            <c:strRef>
              <c:f>Arkusz2!$Y$5:$Z$5</c:f>
              <c:strCache>
                <c:ptCount val="2"/>
                <c:pt idx="0">
                  <c:v>4h</c:v>
                </c:pt>
                <c:pt idx="1">
                  <c:v>WT 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Arkusz2!$AA$9:$AC$9</c:f>
                <c:numCache>
                  <c:formatCode>General</c:formatCode>
                  <c:ptCount val="3"/>
                  <c:pt idx="0">
                    <c:v>0.11337439369459125</c:v>
                  </c:pt>
                  <c:pt idx="1">
                    <c:v>0.10953839365771478</c:v>
                  </c:pt>
                  <c:pt idx="2">
                    <c:v>0.19204686081727429</c:v>
                  </c:pt>
                </c:numCache>
              </c:numRef>
            </c:plus>
            <c:minus>
              <c:numRef>
                <c:f>Arkusz2!$AA$13:$AC$13</c:f>
                <c:numCache>
                  <c:formatCode>General</c:formatCode>
                  <c:ptCount val="3"/>
                  <c:pt idx="0">
                    <c:v>0.12304967190254901</c:v>
                  </c:pt>
                  <c:pt idx="1">
                    <c:v>0.11854364594198197</c:v>
                  </c:pt>
                  <c:pt idx="2">
                    <c:v>0.22159518416654089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Arkusz2!$AA$3:$AC$3</c:f>
              <c:strCache>
                <c:ptCount val="3"/>
                <c:pt idx="0">
                  <c:v>rpoA</c:v>
                </c:pt>
                <c:pt idx="1">
                  <c:v>accD</c:v>
                </c:pt>
                <c:pt idx="2">
                  <c:v>psbA</c:v>
                </c:pt>
              </c:strCache>
            </c:strRef>
          </c:cat>
          <c:val>
            <c:numRef>
              <c:f>Arkusz2!$AA$5:$AC$5</c:f>
              <c:numCache>
                <c:formatCode>General</c:formatCode>
                <c:ptCount val="3"/>
                <c:pt idx="0">
                  <c:v>-0.86002479523087794</c:v>
                </c:pt>
                <c:pt idx="1">
                  <c:v>-1.5486016723101459</c:v>
                </c:pt>
                <c:pt idx="2">
                  <c:v>-2.056591173286622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90-4634-8FBB-AD2F4B2282E0}"/>
            </c:ext>
          </c:extLst>
        </c:ser>
        <c:ser>
          <c:idx val="2"/>
          <c:order val="2"/>
          <c:tx>
            <c:strRef>
              <c:f>Arkusz2!$Y$6:$Z$6</c:f>
              <c:strCache>
                <c:ptCount val="2"/>
                <c:pt idx="0">
                  <c:v>0h</c:v>
                </c:pt>
                <c:pt idx="1">
                  <c:v>anac017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Arkusz2!$AA$10:$AC$10</c:f>
                <c:numCache>
                  <c:formatCode>General</c:formatCode>
                  <c:ptCount val="3"/>
                  <c:pt idx="0">
                    <c:v>0.16832683121984326</c:v>
                  </c:pt>
                  <c:pt idx="1">
                    <c:v>6.5779308051664848E-2</c:v>
                  </c:pt>
                  <c:pt idx="2">
                    <c:v>0.10859301598508705</c:v>
                  </c:pt>
                </c:numCache>
              </c:numRef>
            </c:plus>
            <c:minus>
              <c:numRef>
                <c:f>Arkusz2!$AA$14:$AC$14</c:f>
                <c:numCache>
                  <c:formatCode>General</c:formatCode>
                  <c:ptCount val="3"/>
                  <c:pt idx="0">
                    <c:v>0.19059288563551277</c:v>
                  </c:pt>
                  <c:pt idx="1">
                    <c:v>6.8922376480151731E-2</c:v>
                  </c:pt>
                  <c:pt idx="2">
                    <c:v>0.11743713418301617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Arkusz2!$AA$3:$AC$3</c:f>
              <c:strCache>
                <c:ptCount val="3"/>
                <c:pt idx="0">
                  <c:v>rpoA</c:v>
                </c:pt>
                <c:pt idx="1">
                  <c:v>accD</c:v>
                </c:pt>
                <c:pt idx="2">
                  <c:v>psbA</c:v>
                </c:pt>
              </c:strCache>
            </c:strRef>
          </c:cat>
          <c:val>
            <c:numRef>
              <c:f>Arkusz2!$AA$6:$AC$6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E90-4634-8FBB-AD2F4B2282E0}"/>
            </c:ext>
          </c:extLst>
        </c:ser>
        <c:ser>
          <c:idx val="3"/>
          <c:order val="3"/>
          <c:tx>
            <c:strRef>
              <c:f>Arkusz2!$Y$7:$Z$7</c:f>
              <c:strCache>
                <c:ptCount val="2"/>
                <c:pt idx="0">
                  <c:v>4h</c:v>
                </c:pt>
                <c:pt idx="1">
                  <c:v>anac017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Arkusz2!$AA$11:$AC$11</c:f>
                <c:numCache>
                  <c:formatCode>General</c:formatCode>
                  <c:ptCount val="3"/>
                  <c:pt idx="0">
                    <c:v>0.2827887730502372</c:v>
                  </c:pt>
                  <c:pt idx="1">
                    <c:v>8.9609805005312015E-2</c:v>
                  </c:pt>
                  <c:pt idx="2">
                    <c:v>7.6425597867691764E-2</c:v>
                  </c:pt>
                </c:numCache>
              </c:numRef>
            </c:plus>
            <c:minus>
              <c:numRef>
                <c:f>Arkusz2!$AA$15:$AC$15</c:f>
                <c:numCache>
                  <c:formatCode>General</c:formatCode>
                  <c:ptCount val="3"/>
                  <c:pt idx="0">
                    <c:v>0.35207626468289632</c:v>
                  </c:pt>
                  <c:pt idx="1">
                    <c:v>9.5546498686168935E-2</c:v>
                  </c:pt>
                  <c:pt idx="2">
                    <c:v>8.070176406383256E-2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Arkusz2!$AA$3:$AC$3</c:f>
              <c:strCache>
                <c:ptCount val="3"/>
                <c:pt idx="0">
                  <c:v>rpoA</c:v>
                </c:pt>
                <c:pt idx="1">
                  <c:v>accD</c:v>
                </c:pt>
                <c:pt idx="2">
                  <c:v>psbA</c:v>
                </c:pt>
              </c:strCache>
            </c:strRef>
          </c:cat>
          <c:val>
            <c:numRef>
              <c:f>Arkusz2!$AA$7:$AC$7</c:f>
              <c:numCache>
                <c:formatCode>General</c:formatCode>
                <c:ptCount val="3"/>
                <c:pt idx="0">
                  <c:v>-1.3699370470772207</c:v>
                </c:pt>
                <c:pt idx="1">
                  <c:v>-2.2165632506036266</c:v>
                </c:pt>
                <c:pt idx="2">
                  <c:v>-2.4603461280747148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E90-4634-8FBB-AD2F4B2282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502675264"/>
        <c:axId val="-502662208"/>
      </c:barChart>
      <c:catAx>
        <c:axId val="-5026752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502662208"/>
        <c:crosses val="autoZero"/>
        <c:auto val="1"/>
        <c:lblAlgn val="ctr"/>
        <c:lblOffset val="100"/>
        <c:noMultiLvlLbl val="0"/>
      </c:catAx>
      <c:valAx>
        <c:axId val="-502662208"/>
        <c:scaling>
          <c:orientation val="minMax"/>
          <c:max val="0.5"/>
        </c:scaling>
        <c:delete val="0"/>
        <c:axPos val="l"/>
        <c:majorGridlines>
          <c:spPr>
            <a:ln w="6350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6350"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-502675264"/>
        <c:crosses val="autoZero"/>
        <c:crossBetween val="between"/>
      </c:valAx>
      <c:spPr>
        <a:noFill/>
        <a:ln w="6350"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0.05874</cdr:x>
      <cdr:y>0.89969</cdr:y>
    </cdr:from>
    <cdr:to>
      <cdr:x>0.05874</cdr:x>
      <cdr:y>0.89969</cdr:y>
    </cdr:to>
    <cdr:sp macro="" textlink="">
      <cdr:nvSpPr>
        <cdr:cNvPr id="9217" name="Text Box 1">
          <a:extLst xmlns:a="http://schemas.openxmlformats.org/drawingml/2006/main">
            <a:ext uri="{FF2B5EF4-FFF2-40B4-BE49-F238E27FC236}">
              <a16:creationId xmlns:a16="http://schemas.microsoft.com/office/drawing/2014/main" id="{79B82BEB-581F-49DC-A723-A3862D3A86A3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97452" y="3343029"/>
          <a:ext cx="0" cy="0"/>
        </a:xfrm>
        <a:prstGeom xmlns:a="http://schemas.openxmlformats.org/drawingml/2006/main" prst="rect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9"/>
        </a:solidFill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000000" mc:Ignorable="a14" a14:legacySpreadsheetColorIndex="77"/>
              </a:solidFill>
              <a:miter lim="800000"/>
              <a:headEnd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wrap="none" lIns="18288" tIns="0" rIns="0" bIns="0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endParaRPr lang="pl-PL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E3FE61-E040-45F6-B73D-7A64769855DB}" type="datetimeFigureOut">
              <a:rPr lang="pl-PL" smtClean="0"/>
              <a:t>13.03.2020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AA895-1033-44F8-B0B1-EB90BFDFB51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87001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AEB23-2EAE-4C51-A25B-08737E1584A7}" type="datetime1">
              <a:rPr lang="pl-PL" smtClean="0"/>
              <a:t>13.03.2020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“</a:t>
            </a:r>
            <a:r>
              <a:rPr lang="pl-PL" dirty="0" err="1"/>
              <a:t>Simultaneous</a:t>
            </a:r>
            <a:r>
              <a:rPr lang="pl-PL" dirty="0"/>
              <a:t> </a:t>
            </a:r>
            <a:r>
              <a:rPr lang="pl-PL" dirty="0" err="1"/>
              <a:t>restriction</a:t>
            </a:r>
            <a:r>
              <a:rPr lang="pl-PL" dirty="0"/>
              <a:t> of </a:t>
            </a:r>
            <a:r>
              <a:rPr lang="pl-PL" dirty="0" err="1"/>
              <a:t>mitochondrial</a:t>
            </a:r>
            <a:r>
              <a:rPr lang="pl-PL" dirty="0"/>
              <a:t> </a:t>
            </a:r>
            <a:r>
              <a:rPr lang="pl-PL" dirty="0" err="1"/>
              <a:t>alternative</a:t>
            </a:r>
            <a:r>
              <a:rPr lang="pl-PL" dirty="0"/>
              <a:t> </a:t>
            </a:r>
            <a:r>
              <a:rPr lang="pl-PL" dirty="0" err="1"/>
              <a:t>oxidase</a:t>
            </a:r>
            <a:r>
              <a:rPr lang="pl-PL" dirty="0"/>
              <a:t> and </a:t>
            </a:r>
            <a:r>
              <a:rPr lang="pl-PL" dirty="0" err="1"/>
              <a:t>cytochrome</a:t>
            </a:r>
            <a:r>
              <a:rPr lang="pl-PL" dirty="0"/>
              <a:t> c </a:t>
            </a:r>
            <a:r>
              <a:rPr lang="pl-PL" dirty="0" err="1"/>
              <a:t>oxidase</a:t>
            </a:r>
            <a:r>
              <a:rPr lang="pl-PL" dirty="0"/>
              <a:t> </a:t>
            </a:r>
            <a:r>
              <a:rPr lang="pl-PL" dirty="0" err="1"/>
              <a:t>activity</a:t>
            </a:r>
            <a:r>
              <a:rPr lang="pl-PL" dirty="0"/>
              <a:t> </a:t>
            </a:r>
            <a:r>
              <a:rPr lang="pl-PL" dirty="0" err="1"/>
              <a:t>represses</a:t>
            </a:r>
            <a:r>
              <a:rPr lang="pl-PL" dirty="0"/>
              <a:t> chloroplast </a:t>
            </a:r>
            <a:r>
              <a:rPr lang="pl-PL" dirty="0" err="1"/>
              <a:t>transcription</a:t>
            </a:r>
            <a:r>
              <a:rPr lang="pl-PL" dirty="0"/>
              <a:t> in </a:t>
            </a:r>
            <a:r>
              <a:rPr lang="pl-PL" err="1"/>
              <a:t>Arabidopsis</a:t>
            </a:r>
            <a:r>
              <a:rPr lang="pl-PL"/>
              <a:t>”, Adamowicz-Skrzypkowska, A., Kwasniak-Owczarek, M., Van Aken, O., Kazmierczak, U., Janska, </a:t>
            </a:r>
            <a:r>
              <a:rPr lang="pl-PL" dirty="0"/>
              <a:t>H.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FBDE-870C-44AF-B5EB-BBFB32D9BA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081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D0F6-DC85-4F7F-B8D8-3B02A5BB7B04}" type="datetime1">
              <a:rPr lang="pl-PL" smtClean="0"/>
              <a:t>13.03.2020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“</a:t>
            </a:r>
            <a:r>
              <a:rPr lang="pl-PL" dirty="0" err="1"/>
              <a:t>Simultaneous</a:t>
            </a:r>
            <a:r>
              <a:rPr lang="pl-PL" dirty="0"/>
              <a:t> </a:t>
            </a:r>
            <a:r>
              <a:rPr lang="pl-PL" dirty="0" err="1"/>
              <a:t>restriction</a:t>
            </a:r>
            <a:r>
              <a:rPr lang="pl-PL" dirty="0"/>
              <a:t> of </a:t>
            </a:r>
            <a:r>
              <a:rPr lang="pl-PL" dirty="0" err="1"/>
              <a:t>mitochondrial</a:t>
            </a:r>
            <a:r>
              <a:rPr lang="pl-PL" dirty="0"/>
              <a:t> </a:t>
            </a:r>
            <a:r>
              <a:rPr lang="pl-PL" dirty="0" err="1"/>
              <a:t>alternative</a:t>
            </a:r>
            <a:r>
              <a:rPr lang="pl-PL" dirty="0"/>
              <a:t> </a:t>
            </a:r>
            <a:r>
              <a:rPr lang="pl-PL" dirty="0" err="1"/>
              <a:t>oxidase</a:t>
            </a:r>
            <a:r>
              <a:rPr lang="pl-PL" dirty="0"/>
              <a:t> and </a:t>
            </a:r>
            <a:r>
              <a:rPr lang="pl-PL" dirty="0" err="1"/>
              <a:t>cytochrome</a:t>
            </a:r>
            <a:r>
              <a:rPr lang="pl-PL" dirty="0"/>
              <a:t> c </a:t>
            </a:r>
            <a:r>
              <a:rPr lang="pl-PL" dirty="0" err="1"/>
              <a:t>oxidase</a:t>
            </a:r>
            <a:r>
              <a:rPr lang="pl-PL" dirty="0"/>
              <a:t> </a:t>
            </a:r>
            <a:r>
              <a:rPr lang="pl-PL" dirty="0" err="1"/>
              <a:t>activity</a:t>
            </a:r>
            <a:r>
              <a:rPr lang="pl-PL" dirty="0"/>
              <a:t> </a:t>
            </a:r>
            <a:r>
              <a:rPr lang="pl-PL" dirty="0" err="1"/>
              <a:t>represses</a:t>
            </a:r>
            <a:r>
              <a:rPr lang="pl-PL" dirty="0"/>
              <a:t> chloroplast </a:t>
            </a:r>
            <a:r>
              <a:rPr lang="pl-PL" dirty="0" err="1"/>
              <a:t>transcription</a:t>
            </a:r>
            <a:r>
              <a:rPr lang="pl-PL" dirty="0"/>
              <a:t> in </a:t>
            </a:r>
            <a:r>
              <a:rPr lang="pl-PL" err="1"/>
              <a:t>Arabidopsis</a:t>
            </a:r>
            <a:r>
              <a:rPr lang="pl-PL"/>
              <a:t>”, Adamowicz-Skrzypkowska, A., Kwasniak-Owczarek, M., Van Aken, O., Kazmierczak, U., Janska, </a:t>
            </a:r>
            <a:r>
              <a:rPr lang="pl-PL" dirty="0"/>
              <a:t>H.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FBDE-870C-44AF-B5EB-BBFB32D9BA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6501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D032B-2273-4052-B363-8DC51911ACC2}" type="datetime1">
              <a:rPr lang="pl-PL" smtClean="0"/>
              <a:t>13.03.2020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“</a:t>
            </a:r>
            <a:r>
              <a:rPr lang="pl-PL" dirty="0" err="1"/>
              <a:t>Simultaneous</a:t>
            </a:r>
            <a:r>
              <a:rPr lang="pl-PL" dirty="0"/>
              <a:t> </a:t>
            </a:r>
            <a:r>
              <a:rPr lang="pl-PL" dirty="0" err="1"/>
              <a:t>restriction</a:t>
            </a:r>
            <a:r>
              <a:rPr lang="pl-PL" dirty="0"/>
              <a:t> of </a:t>
            </a:r>
            <a:r>
              <a:rPr lang="pl-PL" dirty="0" err="1"/>
              <a:t>mitochondrial</a:t>
            </a:r>
            <a:r>
              <a:rPr lang="pl-PL" dirty="0"/>
              <a:t> </a:t>
            </a:r>
            <a:r>
              <a:rPr lang="pl-PL" dirty="0" err="1"/>
              <a:t>alternative</a:t>
            </a:r>
            <a:r>
              <a:rPr lang="pl-PL" dirty="0"/>
              <a:t> </a:t>
            </a:r>
            <a:r>
              <a:rPr lang="pl-PL" dirty="0" err="1"/>
              <a:t>oxidase</a:t>
            </a:r>
            <a:r>
              <a:rPr lang="pl-PL" dirty="0"/>
              <a:t> and </a:t>
            </a:r>
            <a:r>
              <a:rPr lang="pl-PL" dirty="0" err="1"/>
              <a:t>cytochrome</a:t>
            </a:r>
            <a:r>
              <a:rPr lang="pl-PL" dirty="0"/>
              <a:t> c </a:t>
            </a:r>
            <a:r>
              <a:rPr lang="pl-PL" dirty="0" err="1"/>
              <a:t>oxidase</a:t>
            </a:r>
            <a:r>
              <a:rPr lang="pl-PL" dirty="0"/>
              <a:t> </a:t>
            </a:r>
            <a:r>
              <a:rPr lang="pl-PL" dirty="0" err="1"/>
              <a:t>activity</a:t>
            </a:r>
            <a:r>
              <a:rPr lang="pl-PL" dirty="0"/>
              <a:t> </a:t>
            </a:r>
            <a:r>
              <a:rPr lang="pl-PL" dirty="0" err="1"/>
              <a:t>represses</a:t>
            </a:r>
            <a:r>
              <a:rPr lang="pl-PL" dirty="0"/>
              <a:t> chloroplast </a:t>
            </a:r>
            <a:r>
              <a:rPr lang="pl-PL" dirty="0" err="1"/>
              <a:t>transcription</a:t>
            </a:r>
            <a:r>
              <a:rPr lang="pl-PL" dirty="0"/>
              <a:t> in </a:t>
            </a:r>
            <a:r>
              <a:rPr lang="pl-PL" err="1"/>
              <a:t>Arabidopsis</a:t>
            </a:r>
            <a:r>
              <a:rPr lang="pl-PL"/>
              <a:t>”, Adamowicz-Skrzypkowska, A., Kwasniak-Owczarek, M., Van Aken, O., Kazmierczak, U., Janska, </a:t>
            </a:r>
            <a:r>
              <a:rPr lang="pl-PL" dirty="0"/>
              <a:t>H.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FBDE-870C-44AF-B5EB-BBFB32D9BA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3125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16A2B-2E4A-42E0-88A2-AB229275BD61}" type="datetime1">
              <a:rPr lang="pl-PL" smtClean="0"/>
              <a:t>13.03.2020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“</a:t>
            </a:r>
            <a:r>
              <a:rPr lang="pl-PL" dirty="0" err="1"/>
              <a:t>Simultaneous</a:t>
            </a:r>
            <a:r>
              <a:rPr lang="pl-PL" dirty="0"/>
              <a:t> </a:t>
            </a:r>
            <a:r>
              <a:rPr lang="pl-PL" dirty="0" err="1"/>
              <a:t>restriction</a:t>
            </a:r>
            <a:r>
              <a:rPr lang="pl-PL" dirty="0"/>
              <a:t> of </a:t>
            </a:r>
            <a:r>
              <a:rPr lang="pl-PL" dirty="0" err="1"/>
              <a:t>mitochondrial</a:t>
            </a:r>
            <a:r>
              <a:rPr lang="pl-PL" dirty="0"/>
              <a:t> </a:t>
            </a:r>
            <a:r>
              <a:rPr lang="pl-PL" dirty="0" err="1"/>
              <a:t>alternative</a:t>
            </a:r>
            <a:r>
              <a:rPr lang="pl-PL" dirty="0"/>
              <a:t> </a:t>
            </a:r>
            <a:r>
              <a:rPr lang="pl-PL" dirty="0" err="1"/>
              <a:t>oxidase</a:t>
            </a:r>
            <a:r>
              <a:rPr lang="pl-PL" dirty="0"/>
              <a:t> and </a:t>
            </a:r>
            <a:r>
              <a:rPr lang="pl-PL" dirty="0" err="1"/>
              <a:t>cytochrome</a:t>
            </a:r>
            <a:r>
              <a:rPr lang="pl-PL" dirty="0"/>
              <a:t> c </a:t>
            </a:r>
            <a:r>
              <a:rPr lang="pl-PL" dirty="0" err="1"/>
              <a:t>oxidase</a:t>
            </a:r>
            <a:r>
              <a:rPr lang="pl-PL" dirty="0"/>
              <a:t> </a:t>
            </a:r>
            <a:r>
              <a:rPr lang="pl-PL" dirty="0" err="1"/>
              <a:t>activity</a:t>
            </a:r>
            <a:r>
              <a:rPr lang="pl-PL" dirty="0"/>
              <a:t> </a:t>
            </a:r>
            <a:r>
              <a:rPr lang="pl-PL" dirty="0" err="1"/>
              <a:t>represses</a:t>
            </a:r>
            <a:r>
              <a:rPr lang="pl-PL" dirty="0"/>
              <a:t> chloroplast </a:t>
            </a:r>
            <a:r>
              <a:rPr lang="pl-PL" dirty="0" err="1"/>
              <a:t>transcription</a:t>
            </a:r>
            <a:r>
              <a:rPr lang="pl-PL" dirty="0"/>
              <a:t> in </a:t>
            </a:r>
            <a:r>
              <a:rPr lang="pl-PL" err="1"/>
              <a:t>Arabidopsis</a:t>
            </a:r>
            <a:r>
              <a:rPr lang="pl-PL"/>
              <a:t>”, Adamowicz-Skrzypkowska, A., Kwasniak-Owczarek, M., Van Aken, O., Kazmierczak, U., Janska, </a:t>
            </a:r>
            <a:r>
              <a:rPr lang="pl-PL" dirty="0"/>
              <a:t>H.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FBDE-870C-44AF-B5EB-BBFB32D9BA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2666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23819-2C55-4EAB-B5F1-691DF6D8330F}" type="datetime1">
              <a:rPr lang="pl-PL" smtClean="0"/>
              <a:t>13.03.2020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“</a:t>
            </a:r>
            <a:r>
              <a:rPr lang="pl-PL" dirty="0" err="1"/>
              <a:t>Simultaneous</a:t>
            </a:r>
            <a:r>
              <a:rPr lang="pl-PL" dirty="0"/>
              <a:t> </a:t>
            </a:r>
            <a:r>
              <a:rPr lang="pl-PL" dirty="0" err="1"/>
              <a:t>restriction</a:t>
            </a:r>
            <a:r>
              <a:rPr lang="pl-PL" dirty="0"/>
              <a:t> of </a:t>
            </a:r>
            <a:r>
              <a:rPr lang="pl-PL" dirty="0" err="1"/>
              <a:t>mitochondrial</a:t>
            </a:r>
            <a:r>
              <a:rPr lang="pl-PL" dirty="0"/>
              <a:t> </a:t>
            </a:r>
            <a:r>
              <a:rPr lang="pl-PL" dirty="0" err="1"/>
              <a:t>alternative</a:t>
            </a:r>
            <a:r>
              <a:rPr lang="pl-PL" dirty="0"/>
              <a:t> </a:t>
            </a:r>
            <a:r>
              <a:rPr lang="pl-PL" dirty="0" err="1"/>
              <a:t>oxidase</a:t>
            </a:r>
            <a:r>
              <a:rPr lang="pl-PL" dirty="0"/>
              <a:t> and </a:t>
            </a:r>
            <a:r>
              <a:rPr lang="pl-PL" dirty="0" err="1"/>
              <a:t>cytochrome</a:t>
            </a:r>
            <a:r>
              <a:rPr lang="pl-PL" dirty="0"/>
              <a:t> c </a:t>
            </a:r>
            <a:r>
              <a:rPr lang="pl-PL" dirty="0" err="1"/>
              <a:t>oxidase</a:t>
            </a:r>
            <a:r>
              <a:rPr lang="pl-PL" dirty="0"/>
              <a:t> </a:t>
            </a:r>
            <a:r>
              <a:rPr lang="pl-PL" dirty="0" err="1"/>
              <a:t>activity</a:t>
            </a:r>
            <a:r>
              <a:rPr lang="pl-PL" dirty="0"/>
              <a:t> </a:t>
            </a:r>
            <a:r>
              <a:rPr lang="pl-PL" dirty="0" err="1"/>
              <a:t>represses</a:t>
            </a:r>
            <a:r>
              <a:rPr lang="pl-PL" dirty="0"/>
              <a:t> chloroplast </a:t>
            </a:r>
            <a:r>
              <a:rPr lang="pl-PL" dirty="0" err="1"/>
              <a:t>transcription</a:t>
            </a:r>
            <a:r>
              <a:rPr lang="pl-PL" dirty="0"/>
              <a:t> in </a:t>
            </a:r>
            <a:r>
              <a:rPr lang="pl-PL" err="1"/>
              <a:t>Arabidopsis</a:t>
            </a:r>
            <a:r>
              <a:rPr lang="pl-PL"/>
              <a:t>”, Adamowicz-Skrzypkowska, A., Kwasniak-Owczarek, M., Van Aken, O., Kazmierczak, U., Janska, </a:t>
            </a:r>
            <a:r>
              <a:rPr lang="pl-PL" dirty="0"/>
              <a:t>H.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FBDE-870C-44AF-B5EB-BBFB32D9BA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47606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C08B-375D-4B6B-9F73-A2378DEA5FE3}" type="datetime1">
              <a:rPr lang="pl-PL" smtClean="0"/>
              <a:t>13.03.2020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“</a:t>
            </a:r>
            <a:r>
              <a:rPr lang="pl-PL" dirty="0" err="1"/>
              <a:t>Simultaneous</a:t>
            </a:r>
            <a:r>
              <a:rPr lang="pl-PL" dirty="0"/>
              <a:t> </a:t>
            </a:r>
            <a:r>
              <a:rPr lang="pl-PL" dirty="0" err="1"/>
              <a:t>restriction</a:t>
            </a:r>
            <a:r>
              <a:rPr lang="pl-PL" dirty="0"/>
              <a:t> of </a:t>
            </a:r>
            <a:r>
              <a:rPr lang="pl-PL" dirty="0" err="1"/>
              <a:t>mitochondrial</a:t>
            </a:r>
            <a:r>
              <a:rPr lang="pl-PL" dirty="0"/>
              <a:t> </a:t>
            </a:r>
            <a:r>
              <a:rPr lang="pl-PL" dirty="0" err="1"/>
              <a:t>alternative</a:t>
            </a:r>
            <a:r>
              <a:rPr lang="pl-PL" dirty="0"/>
              <a:t> </a:t>
            </a:r>
            <a:r>
              <a:rPr lang="pl-PL" dirty="0" err="1"/>
              <a:t>oxidase</a:t>
            </a:r>
            <a:r>
              <a:rPr lang="pl-PL" dirty="0"/>
              <a:t> and </a:t>
            </a:r>
            <a:r>
              <a:rPr lang="pl-PL" dirty="0" err="1"/>
              <a:t>cytochrome</a:t>
            </a:r>
            <a:r>
              <a:rPr lang="pl-PL" dirty="0"/>
              <a:t> c </a:t>
            </a:r>
            <a:r>
              <a:rPr lang="pl-PL" dirty="0" err="1"/>
              <a:t>oxidase</a:t>
            </a:r>
            <a:r>
              <a:rPr lang="pl-PL" dirty="0"/>
              <a:t> </a:t>
            </a:r>
            <a:r>
              <a:rPr lang="pl-PL" dirty="0" err="1"/>
              <a:t>activity</a:t>
            </a:r>
            <a:r>
              <a:rPr lang="pl-PL" dirty="0"/>
              <a:t> </a:t>
            </a:r>
            <a:r>
              <a:rPr lang="pl-PL" dirty="0" err="1"/>
              <a:t>represses</a:t>
            </a:r>
            <a:r>
              <a:rPr lang="pl-PL" dirty="0"/>
              <a:t> chloroplast </a:t>
            </a:r>
            <a:r>
              <a:rPr lang="pl-PL" dirty="0" err="1"/>
              <a:t>transcription</a:t>
            </a:r>
            <a:r>
              <a:rPr lang="pl-PL" dirty="0"/>
              <a:t> in </a:t>
            </a:r>
            <a:r>
              <a:rPr lang="pl-PL" err="1"/>
              <a:t>Arabidopsis</a:t>
            </a:r>
            <a:r>
              <a:rPr lang="pl-PL"/>
              <a:t>”, Adamowicz-Skrzypkowska, A., Kwasniak-Owczarek, M., Van Aken, O., Kazmierczak, U., Janska, </a:t>
            </a:r>
            <a:r>
              <a:rPr lang="pl-PL" dirty="0"/>
              <a:t>H.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FBDE-870C-44AF-B5EB-BBFB32D9BA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8162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FFF-43B2-44E7-B0C8-100F7BE54593}" type="datetime1">
              <a:rPr lang="pl-PL" smtClean="0"/>
              <a:t>13.03.2020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“</a:t>
            </a:r>
            <a:r>
              <a:rPr lang="pl-PL" dirty="0" err="1"/>
              <a:t>Simultaneous</a:t>
            </a:r>
            <a:r>
              <a:rPr lang="pl-PL" dirty="0"/>
              <a:t> </a:t>
            </a:r>
            <a:r>
              <a:rPr lang="pl-PL" dirty="0" err="1"/>
              <a:t>restriction</a:t>
            </a:r>
            <a:r>
              <a:rPr lang="pl-PL" dirty="0"/>
              <a:t> of </a:t>
            </a:r>
            <a:r>
              <a:rPr lang="pl-PL" dirty="0" err="1"/>
              <a:t>mitochondrial</a:t>
            </a:r>
            <a:r>
              <a:rPr lang="pl-PL" dirty="0"/>
              <a:t> </a:t>
            </a:r>
            <a:r>
              <a:rPr lang="pl-PL" dirty="0" err="1"/>
              <a:t>alternative</a:t>
            </a:r>
            <a:r>
              <a:rPr lang="pl-PL" dirty="0"/>
              <a:t> </a:t>
            </a:r>
            <a:r>
              <a:rPr lang="pl-PL" dirty="0" err="1"/>
              <a:t>oxidase</a:t>
            </a:r>
            <a:r>
              <a:rPr lang="pl-PL" dirty="0"/>
              <a:t> and </a:t>
            </a:r>
            <a:r>
              <a:rPr lang="pl-PL" dirty="0" err="1"/>
              <a:t>cytochrome</a:t>
            </a:r>
            <a:r>
              <a:rPr lang="pl-PL" dirty="0"/>
              <a:t> c </a:t>
            </a:r>
            <a:r>
              <a:rPr lang="pl-PL" dirty="0" err="1"/>
              <a:t>oxidase</a:t>
            </a:r>
            <a:r>
              <a:rPr lang="pl-PL" dirty="0"/>
              <a:t> </a:t>
            </a:r>
            <a:r>
              <a:rPr lang="pl-PL" dirty="0" err="1"/>
              <a:t>activity</a:t>
            </a:r>
            <a:r>
              <a:rPr lang="pl-PL" dirty="0"/>
              <a:t> </a:t>
            </a:r>
            <a:r>
              <a:rPr lang="pl-PL" dirty="0" err="1"/>
              <a:t>represses</a:t>
            </a:r>
            <a:r>
              <a:rPr lang="pl-PL" dirty="0"/>
              <a:t> chloroplast </a:t>
            </a:r>
            <a:r>
              <a:rPr lang="pl-PL" dirty="0" err="1"/>
              <a:t>transcription</a:t>
            </a:r>
            <a:r>
              <a:rPr lang="pl-PL" dirty="0"/>
              <a:t> in </a:t>
            </a:r>
            <a:r>
              <a:rPr lang="pl-PL" err="1"/>
              <a:t>Arabidopsis</a:t>
            </a:r>
            <a:r>
              <a:rPr lang="pl-PL"/>
              <a:t>”, Adamowicz-Skrzypkowska, A., Kwasniak-Owczarek, M., Van Aken, O., Kazmierczak, U., Janska, </a:t>
            </a:r>
            <a:r>
              <a:rPr lang="pl-PL" dirty="0"/>
              <a:t>H.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FBDE-870C-44AF-B5EB-BBFB32D9BA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42283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155B-7828-4C74-9681-046720BCC126}" type="datetime1">
              <a:rPr lang="pl-PL" smtClean="0"/>
              <a:t>13.03.2020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“</a:t>
            </a:r>
            <a:r>
              <a:rPr lang="pl-PL" dirty="0" err="1"/>
              <a:t>Simultaneous</a:t>
            </a:r>
            <a:r>
              <a:rPr lang="pl-PL" dirty="0"/>
              <a:t> </a:t>
            </a:r>
            <a:r>
              <a:rPr lang="pl-PL" dirty="0" err="1"/>
              <a:t>restriction</a:t>
            </a:r>
            <a:r>
              <a:rPr lang="pl-PL" dirty="0"/>
              <a:t> of </a:t>
            </a:r>
            <a:r>
              <a:rPr lang="pl-PL" dirty="0" err="1"/>
              <a:t>mitochondrial</a:t>
            </a:r>
            <a:r>
              <a:rPr lang="pl-PL" dirty="0"/>
              <a:t> </a:t>
            </a:r>
            <a:r>
              <a:rPr lang="pl-PL" dirty="0" err="1"/>
              <a:t>alternative</a:t>
            </a:r>
            <a:r>
              <a:rPr lang="pl-PL" dirty="0"/>
              <a:t> </a:t>
            </a:r>
            <a:r>
              <a:rPr lang="pl-PL" dirty="0" err="1"/>
              <a:t>oxidase</a:t>
            </a:r>
            <a:r>
              <a:rPr lang="pl-PL" dirty="0"/>
              <a:t> and </a:t>
            </a:r>
            <a:r>
              <a:rPr lang="pl-PL" dirty="0" err="1"/>
              <a:t>cytochrome</a:t>
            </a:r>
            <a:r>
              <a:rPr lang="pl-PL" dirty="0"/>
              <a:t> c </a:t>
            </a:r>
            <a:r>
              <a:rPr lang="pl-PL" dirty="0" err="1"/>
              <a:t>oxidase</a:t>
            </a:r>
            <a:r>
              <a:rPr lang="pl-PL" dirty="0"/>
              <a:t> </a:t>
            </a:r>
            <a:r>
              <a:rPr lang="pl-PL" dirty="0" err="1"/>
              <a:t>activity</a:t>
            </a:r>
            <a:r>
              <a:rPr lang="pl-PL" dirty="0"/>
              <a:t> </a:t>
            </a:r>
            <a:r>
              <a:rPr lang="pl-PL" dirty="0" err="1"/>
              <a:t>represses</a:t>
            </a:r>
            <a:r>
              <a:rPr lang="pl-PL" dirty="0"/>
              <a:t> chloroplast </a:t>
            </a:r>
            <a:r>
              <a:rPr lang="pl-PL" dirty="0" err="1"/>
              <a:t>transcription</a:t>
            </a:r>
            <a:r>
              <a:rPr lang="pl-PL" dirty="0"/>
              <a:t> in </a:t>
            </a:r>
            <a:r>
              <a:rPr lang="pl-PL" err="1"/>
              <a:t>Arabidopsis</a:t>
            </a:r>
            <a:r>
              <a:rPr lang="pl-PL"/>
              <a:t>”, Adamowicz-Skrzypkowska, A., Kwasniak-Owczarek, M., Van Aken, O., Kazmierczak, U., Janska, </a:t>
            </a:r>
            <a:r>
              <a:rPr lang="pl-PL" dirty="0"/>
              <a:t>H.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FBDE-870C-44AF-B5EB-BBFB32D9BA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0268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FB10-FDC9-4D02-B9D8-A7C4A7755D72}" type="datetime1">
              <a:rPr lang="pl-PL" smtClean="0"/>
              <a:t>13.03.2020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“</a:t>
            </a:r>
            <a:r>
              <a:rPr lang="pl-PL" dirty="0" err="1"/>
              <a:t>Simultaneous</a:t>
            </a:r>
            <a:r>
              <a:rPr lang="pl-PL" dirty="0"/>
              <a:t> </a:t>
            </a:r>
            <a:r>
              <a:rPr lang="pl-PL" dirty="0" err="1"/>
              <a:t>restriction</a:t>
            </a:r>
            <a:r>
              <a:rPr lang="pl-PL" dirty="0"/>
              <a:t> of </a:t>
            </a:r>
            <a:r>
              <a:rPr lang="pl-PL" dirty="0" err="1"/>
              <a:t>mitochondrial</a:t>
            </a:r>
            <a:r>
              <a:rPr lang="pl-PL" dirty="0"/>
              <a:t> </a:t>
            </a:r>
            <a:r>
              <a:rPr lang="pl-PL" dirty="0" err="1"/>
              <a:t>alternative</a:t>
            </a:r>
            <a:r>
              <a:rPr lang="pl-PL" dirty="0"/>
              <a:t> </a:t>
            </a:r>
            <a:r>
              <a:rPr lang="pl-PL" dirty="0" err="1"/>
              <a:t>oxidase</a:t>
            </a:r>
            <a:r>
              <a:rPr lang="pl-PL" dirty="0"/>
              <a:t> and </a:t>
            </a:r>
            <a:r>
              <a:rPr lang="pl-PL" dirty="0" err="1"/>
              <a:t>cytochrome</a:t>
            </a:r>
            <a:r>
              <a:rPr lang="pl-PL" dirty="0"/>
              <a:t> c </a:t>
            </a:r>
            <a:r>
              <a:rPr lang="pl-PL" dirty="0" err="1"/>
              <a:t>oxidase</a:t>
            </a:r>
            <a:r>
              <a:rPr lang="pl-PL" dirty="0"/>
              <a:t> </a:t>
            </a:r>
            <a:r>
              <a:rPr lang="pl-PL" dirty="0" err="1"/>
              <a:t>activity</a:t>
            </a:r>
            <a:r>
              <a:rPr lang="pl-PL" dirty="0"/>
              <a:t> </a:t>
            </a:r>
            <a:r>
              <a:rPr lang="pl-PL" dirty="0" err="1"/>
              <a:t>represses</a:t>
            </a:r>
            <a:r>
              <a:rPr lang="pl-PL" dirty="0"/>
              <a:t> chloroplast </a:t>
            </a:r>
            <a:r>
              <a:rPr lang="pl-PL" dirty="0" err="1"/>
              <a:t>transcription</a:t>
            </a:r>
            <a:r>
              <a:rPr lang="pl-PL" dirty="0"/>
              <a:t> in </a:t>
            </a:r>
            <a:r>
              <a:rPr lang="pl-PL" err="1"/>
              <a:t>Arabidopsis</a:t>
            </a:r>
            <a:r>
              <a:rPr lang="pl-PL"/>
              <a:t>”, Adamowicz-Skrzypkowska, A., Kwasniak-Owczarek, M., Van Aken, O., Kazmierczak, U., Janska, </a:t>
            </a:r>
            <a:r>
              <a:rPr lang="pl-PL" dirty="0"/>
              <a:t>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FBDE-870C-44AF-B5EB-BBFB32D9BA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4262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9A3B8-6C51-460F-86B3-0E9E4B42649D}" type="datetime1">
              <a:rPr lang="pl-PL" smtClean="0"/>
              <a:t>13.03.2020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“</a:t>
            </a:r>
            <a:r>
              <a:rPr lang="pl-PL" dirty="0" err="1"/>
              <a:t>Simultaneous</a:t>
            </a:r>
            <a:r>
              <a:rPr lang="pl-PL" dirty="0"/>
              <a:t> </a:t>
            </a:r>
            <a:r>
              <a:rPr lang="pl-PL" dirty="0" err="1"/>
              <a:t>restriction</a:t>
            </a:r>
            <a:r>
              <a:rPr lang="pl-PL" dirty="0"/>
              <a:t> of </a:t>
            </a:r>
            <a:r>
              <a:rPr lang="pl-PL" dirty="0" err="1"/>
              <a:t>mitochondrial</a:t>
            </a:r>
            <a:r>
              <a:rPr lang="pl-PL" dirty="0"/>
              <a:t> </a:t>
            </a:r>
            <a:r>
              <a:rPr lang="pl-PL" dirty="0" err="1"/>
              <a:t>alternative</a:t>
            </a:r>
            <a:r>
              <a:rPr lang="pl-PL" dirty="0"/>
              <a:t> </a:t>
            </a:r>
            <a:r>
              <a:rPr lang="pl-PL" dirty="0" err="1"/>
              <a:t>oxidase</a:t>
            </a:r>
            <a:r>
              <a:rPr lang="pl-PL" dirty="0"/>
              <a:t> and </a:t>
            </a:r>
            <a:r>
              <a:rPr lang="pl-PL" dirty="0" err="1"/>
              <a:t>cytochrome</a:t>
            </a:r>
            <a:r>
              <a:rPr lang="pl-PL" dirty="0"/>
              <a:t> c </a:t>
            </a:r>
            <a:r>
              <a:rPr lang="pl-PL" dirty="0" err="1"/>
              <a:t>oxidase</a:t>
            </a:r>
            <a:r>
              <a:rPr lang="pl-PL" dirty="0"/>
              <a:t> </a:t>
            </a:r>
            <a:r>
              <a:rPr lang="pl-PL" dirty="0" err="1"/>
              <a:t>activity</a:t>
            </a:r>
            <a:r>
              <a:rPr lang="pl-PL" dirty="0"/>
              <a:t> </a:t>
            </a:r>
            <a:r>
              <a:rPr lang="pl-PL" dirty="0" err="1"/>
              <a:t>represses</a:t>
            </a:r>
            <a:r>
              <a:rPr lang="pl-PL" dirty="0"/>
              <a:t> chloroplast </a:t>
            </a:r>
            <a:r>
              <a:rPr lang="pl-PL" dirty="0" err="1"/>
              <a:t>transcription</a:t>
            </a:r>
            <a:r>
              <a:rPr lang="pl-PL" dirty="0"/>
              <a:t> in </a:t>
            </a:r>
            <a:r>
              <a:rPr lang="pl-PL" err="1"/>
              <a:t>Arabidopsis</a:t>
            </a:r>
            <a:r>
              <a:rPr lang="pl-PL"/>
              <a:t>”, Adamowicz-Skrzypkowska, A., Kwasniak-Owczarek, M., Van Aken, O., Kazmierczak, U., Janska, </a:t>
            </a:r>
            <a:r>
              <a:rPr lang="pl-PL" dirty="0"/>
              <a:t>H.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FBDE-870C-44AF-B5EB-BBFB32D9BA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4157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</a:t>
            </a:r>
            <a:r>
              <a:rPr lang="pl-PL" dirty="0"/>
              <a:t>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5415F-16C5-4E58-9DD4-B4A2A14A1135}" type="datetime1">
              <a:rPr lang="pl-PL" smtClean="0"/>
              <a:t>13.03.2020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“</a:t>
            </a:r>
            <a:r>
              <a:rPr lang="pl-PL" dirty="0" err="1"/>
              <a:t>Simultaneous</a:t>
            </a:r>
            <a:r>
              <a:rPr lang="pl-PL" dirty="0"/>
              <a:t> </a:t>
            </a:r>
            <a:r>
              <a:rPr lang="pl-PL" dirty="0" err="1"/>
              <a:t>restriction</a:t>
            </a:r>
            <a:r>
              <a:rPr lang="pl-PL" dirty="0"/>
              <a:t> of </a:t>
            </a:r>
            <a:r>
              <a:rPr lang="pl-PL" dirty="0" err="1"/>
              <a:t>mitochondrial</a:t>
            </a:r>
            <a:r>
              <a:rPr lang="pl-PL" dirty="0"/>
              <a:t> </a:t>
            </a:r>
            <a:r>
              <a:rPr lang="pl-PL" dirty="0" err="1"/>
              <a:t>alternative</a:t>
            </a:r>
            <a:r>
              <a:rPr lang="pl-PL" dirty="0"/>
              <a:t> </a:t>
            </a:r>
            <a:r>
              <a:rPr lang="pl-PL" dirty="0" err="1"/>
              <a:t>oxidase</a:t>
            </a:r>
            <a:r>
              <a:rPr lang="pl-PL" dirty="0"/>
              <a:t> and </a:t>
            </a:r>
            <a:r>
              <a:rPr lang="pl-PL" dirty="0" err="1"/>
              <a:t>cytochrome</a:t>
            </a:r>
            <a:r>
              <a:rPr lang="pl-PL" dirty="0"/>
              <a:t> c </a:t>
            </a:r>
            <a:r>
              <a:rPr lang="pl-PL" dirty="0" err="1"/>
              <a:t>oxidase</a:t>
            </a:r>
            <a:r>
              <a:rPr lang="pl-PL" dirty="0"/>
              <a:t> </a:t>
            </a:r>
            <a:r>
              <a:rPr lang="pl-PL" dirty="0" err="1"/>
              <a:t>activity</a:t>
            </a:r>
            <a:r>
              <a:rPr lang="pl-PL" dirty="0"/>
              <a:t> </a:t>
            </a:r>
            <a:r>
              <a:rPr lang="pl-PL" dirty="0" err="1"/>
              <a:t>represses</a:t>
            </a:r>
            <a:r>
              <a:rPr lang="pl-PL" dirty="0"/>
              <a:t> chloroplast </a:t>
            </a:r>
            <a:r>
              <a:rPr lang="pl-PL" dirty="0" err="1"/>
              <a:t>transcription</a:t>
            </a:r>
            <a:r>
              <a:rPr lang="pl-PL" dirty="0"/>
              <a:t> in </a:t>
            </a:r>
            <a:r>
              <a:rPr lang="pl-PL" err="1"/>
              <a:t>Arabidopsis</a:t>
            </a:r>
            <a:r>
              <a:rPr lang="pl-PL"/>
              <a:t>”, Adamowicz-Skrzypkowska, A., Kwasniak-Owczarek, M., Van Aken, O., Kazmierczak, U., Janska, </a:t>
            </a:r>
            <a:r>
              <a:rPr lang="pl-PL" dirty="0"/>
              <a:t>H.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FBDE-870C-44AF-B5EB-BBFB32D9BA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00046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C2E12-0F32-42FD-AFC9-6D1F945CF21F}" type="datetime1">
              <a:rPr lang="pl-PL" smtClean="0"/>
              <a:t>13.03.2020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dirty="0"/>
              <a:t>“</a:t>
            </a:r>
            <a:r>
              <a:rPr lang="pl-PL" dirty="0" err="1"/>
              <a:t>Simultaneous</a:t>
            </a:r>
            <a:r>
              <a:rPr lang="pl-PL" dirty="0"/>
              <a:t> </a:t>
            </a:r>
            <a:r>
              <a:rPr lang="pl-PL" dirty="0" err="1"/>
              <a:t>restriction</a:t>
            </a:r>
            <a:r>
              <a:rPr lang="pl-PL" dirty="0"/>
              <a:t> of </a:t>
            </a:r>
            <a:r>
              <a:rPr lang="pl-PL" dirty="0" err="1"/>
              <a:t>mitochondrial</a:t>
            </a:r>
            <a:r>
              <a:rPr lang="pl-PL" dirty="0"/>
              <a:t> </a:t>
            </a:r>
            <a:r>
              <a:rPr lang="pl-PL" dirty="0" err="1"/>
              <a:t>alternative</a:t>
            </a:r>
            <a:r>
              <a:rPr lang="pl-PL" dirty="0"/>
              <a:t> </a:t>
            </a:r>
            <a:r>
              <a:rPr lang="pl-PL" dirty="0" err="1"/>
              <a:t>oxidase</a:t>
            </a:r>
            <a:r>
              <a:rPr lang="pl-PL" dirty="0"/>
              <a:t> and </a:t>
            </a:r>
            <a:r>
              <a:rPr lang="pl-PL" dirty="0" err="1"/>
              <a:t>cytochrome</a:t>
            </a:r>
            <a:r>
              <a:rPr lang="pl-PL" dirty="0"/>
              <a:t> c </a:t>
            </a:r>
            <a:r>
              <a:rPr lang="pl-PL" dirty="0" err="1"/>
              <a:t>oxidase</a:t>
            </a:r>
            <a:r>
              <a:rPr lang="pl-PL" dirty="0"/>
              <a:t> </a:t>
            </a:r>
            <a:r>
              <a:rPr lang="pl-PL" dirty="0" err="1"/>
              <a:t>activity</a:t>
            </a:r>
            <a:r>
              <a:rPr lang="pl-PL" dirty="0"/>
              <a:t> </a:t>
            </a:r>
            <a:r>
              <a:rPr lang="pl-PL" dirty="0" err="1"/>
              <a:t>represses</a:t>
            </a:r>
            <a:r>
              <a:rPr lang="pl-PL" dirty="0"/>
              <a:t> chloroplast </a:t>
            </a:r>
            <a:r>
              <a:rPr lang="pl-PL" dirty="0" err="1"/>
              <a:t>transcription</a:t>
            </a:r>
            <a:r>
              <a:rPr lang="pl-PL" dirty="0"/>
              <a:t> in </a:t>
            </a:r>
            <a:r>
              <a:rPr lang="pl-PL" err="1"/>
              <a:t>Arabidopsis</a:t>
            </a:r>
            <a:r>
              <a:rPr lang="pl-PL"/>
              <a:t>”, Adamowicz-Skrzypkowska, A., Kwasniak-Owczarek, M., Van Aken, O., Kazmierczak, U., Janska, </a:t>
            </a:r>
            <a:r>
              <a:rPr lang="pl-PL" dirty="0"/>
              <a:t>H.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8FBDE-870C-44AF-B5EB-BBFB32D9BA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56592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ymbol zastępczy stopki 3">
            <a:extLst>
              <a:ext uri="{FF2B5EF4-FFF2-40B4-BE49-F238E27FC236}">
                <a16:creationId xmlns:a16="http://schemas.microsoft.com/office/drawing/2014/main" id="{D6BF8860-66B6-4459-8386-51F59BA94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8419381"/>
            <a:ext cx="6857999" cy="486833"/>
          </a:xfrm>
        </p:spPr>
        <p:txBody>
          <a:bodyPr/>
          <a:lstStyle/>
          <a:p>
            <a:r>
              <a:rPr lang="pl-PL" sz="700" dirty="0"/>
              <a:t>“</a:t>
            </a:r>
            <a:r>
              <a:rPr lang="en-GB" sz="700" b="1" dirty="0"/>
              <a:t>Joint inhibition of mitochondrial complex IV and AOX by genetic or chemical means represses chloroplast transcription in Arabidopsis</a:t>
            </a:r>
            <a:r>
              <a:rPr lang="pl-PL" sz="700" dirty="0"/>
              <a:t>”, </a:t>
            </a:r>
          </a:p>
          <a:p>
            <a:r>
              <a:rPr lang="pl-PL" sz="700" dirty="0"/>
              <a:t>Adamowicz-Skrzypkowska, A., </a:t>
            </a:r>
            <a:r>
              <a:rPr lang="pl-PL" sz="700" dirty="0" err="1"/>
              <a:t>Kwasniak</a:t>
            </a:r>
            <a:r>
              <a:rPr lang="pl-PL" sz="700" dirty="0"/>
              <a:t>-Owczarek, M., Van </a:t>
            </a:r>
            <a:r>
              <a:rPr lang="pl-PL" sz="700" dirty="0" err="1"/>
              <a:t>Aken</a:t>
            </a:r>
            <a:r>
              <a:rPr lang="pl-PL" sz="700" dirty="0"/>
              <a:t>, O., </a:t>
            </a:r>
            <a:r>
              <a:rPr lang="pl-PL" sz="700" dirty="0" err="1"/>
              <a:t>Kazmierczak</a:t>
            </a:r>
            <a:r>
              <a:rPr lang="pl-PL" sz="700" dirty="0"/>
              <a:t>, U., </a:t>
            </a:r>
            <a:r>
              <a:rPr lang="pl-PL" sz="700" dirty="0" err="1"/>
              <a:t>Janska</a:t>
            </a:r>
            <a:r>
              <a:rPr lang="pl-PL" sz="700" dirty="0"/>
              <a:t>, H.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6DA7B413-67B2-4B61-B3C5-1555700C535E}"/>
              </a:ext>
            </a:extLst>
          </p:cNvPr>
          <p:cNvSpPr txBox="1"/>
          <p:nvPr/>
        </p:nvSpPr>
        <p:spPr>
          <a:xfrm>
            <a:off x="343389" y="484785"/>
            <a:ext cx="54854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 b="1" dirty="0" err="1"/>
              <a:t>Figure</a:t>
            </a:r>
            <a:r>
              <a:rPr lang="pl-PL" sz="700" b="1" dirty="0"/>
              <a:t> S1.</a:t>
            </a:r>
          </a:p>
        </p:txBody>
      </p:sp>
      <p:graphicFrame>
        <p:nvGraphicFramePr>
          <p:cNvPr id="72" name="Wykres 71">
            <a:extLst>
              <a:ext uri="{FF2B5EF4-FFF2-40B4-BE49-F238E27FC236}">
                <a16:creationId xmlns:a16="http://schemas.microsoft.com/office/drawing/2014/main" id="{7215BCEA-7D48-4B00-8ABF-9A0EB724B3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0432079"/>
              </p:ext>
            </p:extLst>
          </p:nvPr>
        </p:nvGraphicFramePr>
        <p:xfrm>
          <a:off x="462615" y="1063415"/>
          <a:ext cx="5982790" cy="2550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3" name="pole tekstowe 72">
            <a:extLst>
              <a:ext uri="{FF2B5EF4-FFF2-40B4-BE49-F238E27FC236}">
                <a16:creationId xmlns:a16="http://schemas.microsoft.com/office/drawing/2014/main" id="{260565A1-E568-426E-9E15-779DD94E132A}"/>
              </a:ext>
            </a:extLst>
          </p:cNvPr>
          <p:cNvSpPr txBox="1"/>
          <p:nvPr/>
        </p:nvSpPr>
        <p:spPr>
          <a:xfrm>
            <a:off x="6231564" y="1957149"/>
            <a:ext cx="6692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WT</a:t>
            </a:r>
          </a:p>
        </p:txBody>
      </p:sp>
      <p:sp>
        <p:nvSpPr>
          <p:cNvPr id="74" name="pole tekstowe 70">
            <a:extLst>
              <a:ext uri="{FF2B5EF4-FFF2-40B4-BE49-F238E27FC236}">
                <a16:creationId xmlns:a16="http://schemas.microsoft.com/office/drawing/2014/main" id="{5E41BDB9-50A3-4058-925E-9B36208BD59B}"/>
              </a:ext>
            </a:extLst>
          </p:cNvPr>
          <p:cNvSpPr txBox="1"/>
          <p:nvPr/>
        </p:nvSpPr>
        <p:spPr>
          <a:xfrm rot="16200000">
            <a:off x="74883" y="1886247"/>
            <a:ext cx="84330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log</a:t>
            </a:r>
            <a:r>
              <a:rPr lang="pl-PL" sz="700" baseline="-25000" dirty="0"/>
              <a:t>2</a:t>
            </a:r>
            <a:r>
              <a:rPr lang="pl-PL" sz="700" dirty="0"/>
              <a:t> (mutant/WT)</a:t>
            </a:r>
          </a:p>
        </p:txBody>
      </p:sp>
      <p:grpSp>
        <p:nvGrpSpPr>
          <p:cNvPr id="75" name="Grupa 74">
            <a:extLst>
              <a:ext uri="{FF2B5EF4-FFF2-40B4-BE49-F238E27FC236}">
                <a16:creationId xmlns:a16="http://schemas.microsoft.com/office/drawing/2014/main" id="{F331B459-BF58-4CEA-A1B8-6290BF34E828}"/>
              </a:ext>
            </a:extLst>
          </p:cNvPr>
          <p:cNvGrpSpPr/>
          <p:nvPr/>
        </p:nvGrpSpPr>
        <p:grpSpPr>
          <a:xfrm>
            <a:off x="5613419" y="3033428"/>
            <a:ext cx="755412" cy="415498"/>
            <a:chOff x="6190778" y="1087328"/>
            <a:chExt cx="782647" cy="415498"/>
          </a:xfrm>
        </p:grpSpPr>
        <p:sp>
          <p:nvSpPr>
            <p:cNvPr id="76" name="Prostokąt 75">
              <a:extLst>
                <a:ext uri="{FF2B5EF4-FFF2-40B4-BE49-F238E27FC236}">
                  <a16:creationId xmlns:a16="http://schemas.microsoft.com/office/drawing/2014/main" id="{B09A0B92-B69B-475B-90F1-03AB38482B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93476" y="1164913"/>
              <a:ext cx="59890" cy="5163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l-PL" dirty="0"/>
            </a:p>
          </p:txBody>
        </p:sp>
        <p:sp>
          <p:nvSpPr>
            <p:cNvPr id="77" name="Prostokąt 76">
              <a:extLst>
                <a:ext uri="{FF2B5EF4-FFF2-40B4-BE49-F238E27FC236}">
                  <a16:creationId xmlns:a16="http://schemas.microsoft.com/office/drawing/2014/main" id="{6B46FFE1-DB38-46FB-9E06-409FD99B4B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92615" y="1278847"/>
              <a:ext cx="60570" cy="5221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l-PL"/>
            </a:p>
          </p:txBody>
        </p:sp>
        <p:sp>
          <p:nvSpPr>
            <p:cNvPr id="80" name="pole tekstowe 66">
              <a:extLst>
                <a:ext uri="{FF2B5EF4-FFF2-40B4-BE49-F238E27FC236}">
                  <a16:creationId xmlns:a16="http://schemas.microsoft.com/office/drawing/2014/main" id="{761B2ACD-257C-40E5-8320-B8ADCA4E3645}"/>
                </a:ext>
              </a:extLst>
            </p:cNvPr>
            <p:cNvSpPr txBox="1"/>
            <p:nvPr/>
          </p:nvSpPr>
          <p:spPr>
            <a:xfrm>
              <a:off x="6199231" y="1087328"/>
              <a:ext cx="77419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700" b="1" i="1" dirty="0"/>
                <a:t>rps10 </a:t>
              </a:r>
              <a:r>
                <a:rPr lang="pl-PL" sz="700" b="1" dirty="0"/>
                <a:t>(P2)</a:t>
              </a:r>
            </a:p>
            <a:p>
              <a:r>
                <a:rPr lang="pl-PL" sz="700" b="1" i="1" dirty="0"/>
                <a:t>rps10 </a:t>
              </a:r>
              <a:r>
                <a:rPr lang="pl-PL" sz="700" b="1" dirty="0"/>
                <a:t>(P3)</a:t>
              </a:r>
            </a:p>
            <a:p>
              <a:r>
                <a:rPr lang="pl-PL" sz="700" b="1" i="1" dirty="0"/>
                <a:t>aox1a:rpoTmp</a:t>
              </a:r>
            </a:p>
          </p:txBody>
        </p:sp>
        <p:sp>
          <p:nvSpPr>
            <p:cNvPr id="81" name="Prostokąt 80">
              <a:extLst>
                <a:ext uri="{FF2B5EF4-FFF2-40B4-BE49-F238E27FC236}">
                  <a16:creationId xmlns:a16="http://schemas.microsoft.com/office/drawing/2014/main" id="{0D30D98A-426D-4A07-9EF2-135C5210C1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90778" y="1390137"/>
              <a:ext cx="60570" cy="52217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l-PL"/>
            </a:p>
          </p:txBody>
        </p:sp>
      </p:grpSp>
      <p:sp>
        <p:nvSpPr>
          <p:cNvPr id="82" name="pole tekstowe 1">
            <a:extLst>
              <a:ext uri="{FF2B5EF4-FFF2-40B4-BE49-F238E27FC236}">
                <a16:creationId xmlns:a16="http://schemas.microsoft.com/office/drawing/2014/main" id="{BF2B5C25-3805-446F-B716-B569E64C03E3}"/>
              </a:ext>
            </a:extLst>
          </p:cNvPr>
          <p:cNvSpPr txBox="1"/>
          <p:nvPr/>
        </p:nvSpPr>
        <p:spPr>
          <a:xfrm>
            <a:off x="4271617" y="2377022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83" name="pole tekstowe 1">
            <a:extLst>
              <a:ext uri="{FF2B5EF4-FFF2-40B4-BE49-F238E27FC236}">
                <a16:creationId xmlns:a16="http://schemas.microsoft.com/office/drawing/2014/main" id="{F3E3CFB1-2A3A-4F34-AE20-19872AE66484}"/>
              </a:ext>
            </a:extLst>
          </p:cNvPr>
          <p:cNvSpPr txBox="1"/>
          <p:nvPr/>
        </p:nvSpPr>
        <p:spPr>
          <a:xfrm>
            <a:off x="4377691" y="2289920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   </a:t>
            </a:r>
          </a:p>
        </p:txBody>
      </p:sp>
      <p:sp>
        <p:nvSpPr>
          <p:cNvPr id="84" name="pole tekstowe 1">
            <a:extLst>
              <a:ext uri="{FF2B5EF4-FFF2-40B4-BE49-F238E27FC236}">
                <a16:creationId xmlns:a16="http://schemas.microsoft.com/office/drawing/2014/main" id="{BF660F48-A69E-4762-9900-1A6B53904573}"/>
              </a:ext>
            </a:extLst>
          </p:cNvPr>
          <p:cNvSpPr txBox="1"/>
          <p:nvPr/>
        </p:nvSpPr>
        <p:spPr>
          <a:xfrm>
            <a:off x="4492904" y="2456754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85" name="pole tekstowe 1">
            <a:extLst>
              <a:ext uri="{FF2B5EF4-FFF2-40B4-BE49-F238E27FC236}">
                <a16:creationId xmlns:a16="http://schemas.microsoft.com/office/drawing/2014/main" id="{962AE189-65ED-487E-B61F-512FEBB2C1D7}"/>
              </a:ext>
            </a:extLst>
          </p:cNvPr>
          <p:cNvSpPr txBox="1"/>
          <p:nvPr/>
        </p:nvSpPr>
        <p:spPr>
          <a:xfrm>
            <a:off x="4534692" y="2645706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86" name="pole tekstowe 1">
            <a:extLst>
              <a:ext uri="{FF2B5EF4-FFF2-40B4-BE49-F238E27FC236}">
                <a16:creationId xmlns:a16="http://schemas.microsoft.com/office/drawing/2014/main" id="{C583F4DC-C761-468D-B726-8EE72CED0C7F}"/>
              </a:ext>
            </a:extLst>
          </p:cNvPr>
          <p:cNvSpPr txBox="1"/>
          <p:nvPr/>
        </p:nvSpPr>
        <p:spPr>
          <a:xfrm>
            <a:off x="4602133" y="2665371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87" name="pole tekstowe 1">
            <a:extLst>
              <a:ext uri="{FF2B5EF4-FFF2-40B4-BE49-F238E27FC236}">
                <a16:creationId xmlns:a16="http://schemas.microsoft.com/office/drawing/2014/main" id="{B1C33DB3-E4B3-4A85-A63E-7FF7D8A5F37E}"/>
              </a:ext>
            </a:extLst>
          </p:cNvPr>
          <p:cNvSpPr txBox="1"/>
          <p:nvPr/>
        </p:nvSpPr>
        <p:spPr>
          <a:xfrm>
            <a:off x="4719108" y="2370347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88" name="pole tekstowe 1">
            <a:extLst>
              <a:ext uri="{FF2B5EF4-FFF2-40B4-BE49-F238E27FC236}">
                <a16:creationId xmlns:a16="http://schemas.microsoft.com/office/drawing/2014/main" id="{035B7789-67B8-433B-A9E7-B1CC2C6A819A}"/>
              </a:ext>
            </a:extLst>
          </p:cNvPr>
          <p:cNvSpPr txBox="1"/>
          <p:nvPr/>
        </p:nvSpPr>
        <p:spPr>
          <a:xfrm>
            <a:off x="4819573" y="2192990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89" name="pole tekstowe 1">
            <a:extLst>
              <a:ext uri="{FF2B5EF4-FFF2-40B4-BE49-F238E27FC236}">
                <a16:creationId xmlns:a16="http://schemas.microsoft.com/office/drawing/2014/main" id="{24704B94-D125-4F1A-880A-09F571D6208E}"/>
              </a:ext>
            </a:extLst>
          </p:cNvPr>
          <p:cNvSpPr txBox="1"/>
          <p:nvPr/>
        </p:nvSpPr>
        <p:spPr>
          <a:xfrm>
            <a:off x="4940396" y="2306438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90" name="pole tekstowe 1">
            <a:extLst>
              <a:ext uri="{FF2B5EF4-FFF2-40B4-BE49-F238E27FC236}">
                <a16:creationId xmlns:a16="http://schemas.microsoft.com/office/drawing/2014/main" id="{185A0E07-7A31-4183-BCE5-AE59134244F0}"/>
              </a:ext>
            </a:extLst>
          </p:cNvPr>
          <p:cNvSpPr txBox="1"/>
          <p:nvPr/>
        </p:nvSpPr>
        <p:spPr>
          <a:xfrm>
            <a:off x="4976572" y="2254443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91" name="pole tekstowe 1">
            <a:extLst>
              <a:ext uri="{FF2B5EF4-FFF2-40B4-BE49-F238E27FC236}">
                <a16:creationId xmlns:a16="http://schemas.microsoft.com/office/drawing/2014/main" id="{4102C30A-A268-4869-A24B-E45C12535F9D}"/>
              </a:ext>
            </a:extLst>
          </p:cNvPr>
          <p:cNvSpPr txBox="1"/>
          <p:nvPr/>
        </p:nvSpPr>
        <p:spPr>
          <a:xfrm>
            <a:off x="5386124" y="2522430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92" name="pole tekstowe 1">
            <a:extLst>
              <a:ext uri="{FF2B5EF4-FFF2-40B4-BE49-F238E27FC236}">
                <a16:creationId xmlns:a16="http://schemas.microsoft.com/office/drawing/2014/main" id="{7566211E-CD58-4C98-98F9-28DA87DB7402}"/>
              </a:ext>
            </a:extLst>
          </p:cNvPr>
          <p:cNvSpPr txBox="1"/>
          <p:nvPr/>
        </p:nvSpPr>
        <p:spPr>
          <a:xfrm>
            <a:off x="5422301" y="2582496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93" name="pole tekstowe 1">
            <a:extLst>
              <a:ext uri="{FF2B5EF4-FFF2-40B4-BE49-F238E27FC236}">
                <a16:creationId xmlns:a16="http://schemas.microsoft.com/office/drawing/2014/main" id="{8C802ACB-A8A2-42BC-915B-A9BA54E22DC2}"/>
              </a:ext>
            </a:extLst>
          </p:cNvPr>
          <p:cNvSpPr txBox="1"/>
          <p:nvPr/>
        </p:nvSpPr>
        <p:spPr>
          <a:xfrm>
            <a:off x="5484131" y="2364740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94" name="pole tekstowe 1">
            <a:extLst>
              <a:ext uri="{FF2B5EF4-FFF2-40B4-BE49-F238E27FC236}">
                <a16:creationId xmlns:a16="http://schemas.microsoft.com/office/drawing/2014/main" id="{E789D787-40CC-4BC8-A3B7-647110A550F0}"/>
              </a:ext>
            </a:extLst>
          </p:cNvPr>
          <p:cNvSpPr txBox="1"/>
          <p:nvPr/>
        </p:nvSpPr>
        <p:spPr>
          <a:xfrm>
            <a:off x="1055802" y="2888894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95" name="pole tekstowe 1">
            <a:extLst>
              <a:ext uri="{FF2B5EF4-FFF2-40B4-BE49-F238E27FC236}">
                <a16:creationId xmlns:a16="http://schemas.microsoft.com/office/drawing/2014/main" id="{5780B5B3-DE82-4691-8885-12A367A62405}"/>
              </a:ext>
            </a:extLst>
          </p:cNvPr>
          <p:cNvSpPr txBox="1"/>
          <p:nvPr/>
        </p:nvSpPr>
        <p:spPr>
          <a:xfrm>
            <a:off x="2382824" y="2755783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96" name="pole tekstowe 1">
            <a:extLst>
              <a:ext uri="{FF2B5EF4-FFF2-40B4-BE49-F238E27FC236}">
                <a16:creationId xmlns:a16="http://schemas.microsoft.com/office/drawing/2014/main" id="{B1CF1B5D-F26D-40A4-A929-B88E819FA83C}"/>
              </a:ext>
            </a:extLst>
          </p:cNvPr>
          <p:cNvSpPr txBox="1"/>
          <p:nvPr/>
        </p:nvSpPr>
        <p:spPr>
          <a:xfrm>
            <a:off x="727056" y="2626520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97" name="pole tekstowe 1">
            <a:extLst>
              <a:ext uri="{FF2B5EF4-FFF2-40B4-BE49-F238E27FC236}">
                <a16:creationId xmlns:a16="http://schemas.microsoft.com/office/drawing/2014/main" id="{364F0F53-CC08-4DA6-ADDD-16A0C39C0208}"/>
              </a:ext>
            </a:extLst>
          </p:cNvPr>
          <p:cNvSpPr txBox="1"/>
          <p:nvPr/>
        </p:nvSpPr>
        <p:spPr>
          <a:xfrm>
            <a:off x="770610" y="2616689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98" name="pole tekstowe 1">
            <a:extLst>
              <a:ext uri="{FF2B5EF4-FFF2-40B4-BE49-F238E27FC236}">
                <a16:creationId xmlns:a16="http://schemas.microsoft.com/office/drawing/2014/main" id="{3A3E7FC6-36E6-4939-B422-02A491FD44EF}"/>
              </a:ext>
            </a:extLst>
          </p:cNvPr>
          <p:cNvSpPr txBox="1"/>
          <p:nvPr/>
        </p:nvSpPr>
        <p:spPr>
          <a:xfrm>
            <a:off x="953952" y="2667615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99" name="pole tekstowe 1">
            <a:extLst>
              <a:ext uri="{FF2B5EF4-FFF2-40B4-BE49-F238E27FC236}">
                <a16:creationId xmlns:a16="http://schemas.microsoft.com/office/drawing/2014/main" id="{3A0D2A9F-AD14-44C3-B1A8-EAADA09379F1}"/>
              </a:ext>
            </a:extLst>
          </p:cNvPr>
          <p:cNvSpPr txBox="1"/>
          <p:nvPr/>
        </p:nvSpPr>
        <p:spPr>
          <a:xfrm>
            <a:off x="988368" y="2589652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00" name="pole tekstowe 1">
            <a:extLst>
              <a:ext uri="{FF2B5EF4-FFF2-40B4-BE49-F238E27FC236}">
                <a16:creationId xmlns:a16="http://schemas.microsoft.com/office/drawing/2014/main" id="{9941CCF7-408D-4E98-BFC7-89E4D8CBE3C8}"/>
              </a:ext>
            </a:extLst>
          </p:cNvPr>
          <p:cNvSpPr txBox="1"/>
          <p:nvPr/>
        </p:nvSpPr>
        <p:spPr>
          <a:xfrm>
            <a:off x="1167864" y="2456540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01" name="pole tekstowe 1">
            <a:extLst>
              <a:ext uri="{FF2B5EF4-FFF2-40B4-BE49-F238E27FC236}">
                <a16:creationId xmlns:a16="http://schemas.microsoft.com/office/drawing/2014/main" id="{67C8470F-5A4E-4092-A8F1-DA7DB07423E2}"/>
              </a:ext>
            </a:extLst>
          </p:cNvPr>
          <p:cNvSpPr txBox="1"/>
          <p:nvPr/>
        </p:nvSpPr>
        <p:spPr>
          <a:xfrm>
            <a:off x="1209652" y="2533436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02" name="pole tekstowe 1">
            <a:extLst>
              <a:ext uri="{FF2B5EF4-FFF2-40B4-BE49-F238E27FC236}">
                <a16:creationId xmlns:a16="http://schemas.microsoft.com/office/drawing/2014/main" id="{AA2F515F-1115-4818-AE63-AD564EA9ACC7}"/>
              </a:ext>
            </a:extLst>
          </p:cNvPr>
          <p:cNvSpPr txBox="1"/>
          <p:nvPr/>
        </p:nvSpPr>
        <p:spPr>
          <a:xfrm>
            <a:off x="1617117" y="2804951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03" name="pole tekstowe 1">
            <a:extLst>
              <a:ext uri="{FF2B5EF4-FFF2-40B4-BE49-F238E27FC236}">
                <a16:creationId xmlns:a16="http://schemas.microsoft.com/office/drawing/2014/main" id="{70FA01B8-81D9-47E6-8E06-DB2234E6811F}"/>
              </a:ext>
            </a:extLst>
          </p:cNvPr>
          <p:cNvSpPr txBox="1"/>
          <p:nvPr/>
        </p:nvSpPr>
        <p:spPr>
          <a:xfrm>
            <a:off x="1651530" y="2795118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04" name="pole tekstowe 1">
            <a:extLst>
              <a:ext uri="{FF2B5EF4-FFF2-40B4-BE49-F238E27FC236}">
                <a16:creationId xmlns:a16="http://schemas.microsoft.com/office/drawing/2014/main" id="{D2C28C42-DD2F-4EB5-8147-3AE55F8FC44B}"/>
              </a:ext>
            </a:extLst>
          </p:cNvPr>
          <p:cNvSpPr txBox="1"/>
          <p:nvPr/>
        </p:nvSpPr>
        <p:spPr>
          <a:xfrm>
            <a:off x="1836637" y="2628983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05" name="pole tekstowe 1">
            <a:extLst>
              <a:ext uri="{FF2B5EF4-FFF2-40B4-BE49-F238E27FC236}">
                <a16:creationId xmlns:a16="http://schemas.microsoft.com/office/drawing/2014/main" id="{BED768BF-C0DF-4A4D-896C-B94DB21A31EA}"/>
              </a:ext>
            </a:extLst>
          </p:cNvPr>
          <p:cNvSpPr txBox="1"/>
          <p:nvPr/>
        </p:nvSpPr>
        <p:spPr>
          <a:xfrm>
            <a:off x="1874581" y="2440408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07" name="pole tekstowe 1">
            <a:extLst>
              <a:ext uri="{FF2B5EF4-FFF2-40B4-BE49-F238E27FC236}">
                <a16:creationId xmlns:a16="http://schemas.microsoft.com/office/drawing/2014/main" id="{A972F6D1-4790-4783-8DD0-7E1A27EC922B}"/>
              </a:ext>
            </a:extLst>
          </p:cNvPr>
          <p:cNvSpPr txBox="1"/>
          <p:nvPr/>
        </p:nvSpPr>
        <p:spPr>
          <a:xfrm>
            <a:off x="2057923" y="2690437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08" name="pole tekstowe 1">
            <a:extLst>
              <a:ext uri="{FF2B5EF4-FFF2-40B4-BE49-F238E27FC236}">
                <a16:creationId xmlns:a16="http://schemas.microsoft.com/office/drawing/2014/main" id="{D342E7A6-9FC4-4D0E-9F00-CB2195571274}"/>
              </a:ext>
            </a:extLst>
          </p:cNvPr>
          <p:cNvSpPr txBox="1"/>
          <p:nvPr/>
        </p:nvSpPr>
        <p:spPr>
          <a:xfrm>
            <a:off x="2099713" y="2673230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09" name="pole tekstowe 1">
            <a:extLst>
              <a:ext uri="{FF2B5EF4-FFF2-40B4-BE49-F238E27FC236}">
                <a16:creationId xmlns:a16="http://schemas.microsoft.com/office/drawing/2014/main" id="{7D72A4C5-6A27-4915-8B88-7F1F45BB5EFE}"/>
              </a:ext>
            </a:extLst>
          </p:cNvPr>
          <p:cNvSpPr txBox="1"/>
          <p:nvPr/>
        </p:nvSpPr>
        <p:spPr>
          <a:xfrm>
            <a:off x="2279209" y="2687284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10" name="pole tekstowe 1">
            <a:extLst>
              <a:ext uri="{FF2B5EF4-FFF2-40B4-BE49-F238E27FC236}">
                <a16:creationId xmlns:a16="http://schemas.microsoft.com/office/drawing/2014/main" id="{460BE080-CAA3-45BC-A6EF-44A45CFE6211}"/>
              </a:ext>
            </a:extLst>
          </p:cNvPr>
          <p:cNvSpPr txBox="1"/>
          <p:nvPr/>
        </p:nvSpPr>
        <p:spPr>
          <a:xfrm>
            <a:off x="2315388" y="2603711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11" name="pole tekstowe 1">
            <a:extLst>
              <a:ext uri="{FF2B5EF4-FFF2-40B4-BE49-F238E27FC236}">
                <a16:creationId xmlns:a16="http://schemas.microsoft.com/office/drawing/2014/main" id="{2B54D857-A77A-406F-B57E-02FD14F32C66}"/>
              </a:ext>
            </a:extLst>
          </p:cNvPr>
          <p:cNvSpPr txBox="1"/>
          <p:nvPr/>
        </p:nvSpPr>
        <p:spPr>
          <a:xfrm>
            <a:off x="2500498" y="2640209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12" name="pole tekstowe 1">
            <a:extLst>
              <a:ext uri="{FF2B5EF4-FFF2-40B4-BE49-F238E27FC236}">
                <a16:creationId xmlns:a16="http://schemas.microsoft.com/office/drawing/2014/main" id="{F7F5B4D0-D81C-48D0-B2B1-5C395E78E950}"/>
              </a:ext>
            </a:extLst>
          </p:cNvPr>
          <p:cNvSpPr txBox="1"/>
          <p:nvPr/>
        </p:nvSpPr>
        <p:spPr>
          <a:xfrm>
            <a:off x="2542287" y="2541888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13" name="pole tekstowe 1">
            <a:extLst>
              <a:ext uri="{FF2B5EF4-FFF2-40B4-BE49-F238E27FC236}">
                <a16:creationId xmlns:a16="http://schemas.microsoft.com/office/drawing/2014/main" id="{BF3567A1-0301-42B6-8155-1755D64BEBE1}"/>
              </a:ext>
            </a:extLst>
          </p:cNvPr>
          <p:cNvSpPr txBox="1"/>
          <p:nvPr/>
        </p:nvSpPr>
        <p:spPr>
          <a:xfrm>
            <a:off x="2721784" y="2725230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14" name="pole tekstowe 1">
            <a:extLst>
              <a:ext uri="{FF2B5EF4-FFF2-40B4-BE49-F238E27FC236}">
                <a16:creationId xmlns:a16="http://schemas.microsoft.com/office/drawing/2014/main" id="{2270C4A5-CF0E-4766-AEB5-425189178BF3}"/>
              </a:ext>
            </a:extLst>
          </p:cNvPr>
          <p:cNvSpPr txBox="1"/>
          <p:nvPr/>
        </p:nvSpPr>
        <p:spPr>
          <a:xfrm>
            <a:off x="2763574" y="2641974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15" name="pole tekstowe 1">
            <a:extLst>
              <a:ext uri="{FF2B5EF4-FFF2-40B4-BE49-F238E27FC236}">
                <a16:creationId xmlns:a16="http://schemas.microsoft.com/office/drawing/2014/main" id="{9C785ED9-05DC-4043-92BD-0BE5BCA9119D}"/>
              </a:ext>
            </a:extLst>
          </p:cNvPr>
          <p:cNvSpPr txBox="1"/>
          <p:nvPr/>
        </p:nvSpPr>
        <p:spPr>
          <a:xfrm>
            <a:off x="2943072" y="2690819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16" name="pole tekstowe 1">
            <a:extLst>
              <a:ext uri="{FF2B5EF4-FFF2-40B4-BE49-F238E27FC236}">
                <a16:creationId xmlns:a16="http://schemas.microsoft.com/office/drawing/2014/main" id="{9C89C3CD-5D96-4355-A596-88211EC41AC2}"/>
              </a:ext>
            </a:extLst>
          </p:cNvPr>
          <p:cNvSpPr txBox="1"/>
          <p:nvPr/>
        </p:nvSpPr>
        <p:spPr>
          <a:xfrm>
            <a:off x="2979252" y="2461842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17" name="pole tekstowe 1">
            <a:extLst>
              <a:ext uri="{FF2B5EF4-FFF2-40B4-BE49-F238E27FC236}">
                <a16:creationId xmlns:a16="http://schemas.microsoft.com/office/drawing/2014/main" id="{AD9F161E-061D-4BCF-B5E7-0E10895496D7}"/>
              </a:ext>
            </a:extLst>
          </p:cNvPr>
          <p:cNvSpPr txBox="1"/>
          <p:nvPr/>
        </p:nvSpPr>
        <p:spPr>
          <a:xfrm>
            <a:off x="3390561" y="2993217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18" name="pole tekstowe 1">
            <a:extLst>
              <a:ext uri="{FF2B5EF4-FFF2-40B4-BE49-F238E27FC236}">
                <a16:creationId xmlns:a16="http://schemas.microsoft.com/office/drawing/2014/main" id="{0DE2A09E-2E27-451A-8A05-FCB3F51E8897}"/>
              </a:ext>
            </a:extLst>
          </p:cNvPr>
          <p:cNvSpPr txBox="1"/>
          <p:nvPr/>
        </p:nvSpPr>
        <p:spPr>
          <a:xfrm>
            <a:off x="3426741" y="2961264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19" name="pole tekstowe 1">
            <a:extLst>
              <a:ext uri="{FF2B5EF4-FFF2-40B4-BE49-F238E27FC236}">
                <a16:creationId xmlns:a16="http://schemas.microsoft.com/office/drawing/2014/main" id="{1CBBBE2E-C347-478F-9FAA-00AC8750900E}"/>
              </a:ext>
            </a:extLst>
          </p:cNvPr>
          <p:cNvSpPr txBox="1"/>
          <p:nvPr/>
        </p:nvSpPr>
        <p:spPr>
          <a:xfrm>
            <a:off x="3869899" y="2663979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20" name="pole tekstowe 1">
            <a:extLst>
              <a:ext uri="{FF2B5EF4-FFF2-40B4-BE49-F238E27FC236}">
                <a16:creationId xmlns:a16="http://schemas.microsoft.com/office/drawing/2014/main" id="{43CCFED9-46E0-4207-BFAC-73865E849351}"/>
              </a:ext>
            </a:extLst>
          </p:cNvPr>
          <p:cNvSpPr txBox="1"/>
          <p:nvPr/>
        </p:nvSpPr>
        <p:spPr>
          <a:xfrm>
            <a:off x="3648027" y="2634285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21" name="pole tekstowe 1">
            <a:extLst>
              <a:ext uri="{FF2B5EF4-FFF2-40B4-BE49-F238E27FC236}">
                <a16:creationId xmlns:a16="http://schemas.microsoft.com/office/drawing/2014/main" id="{1D97D34A-21AF-4395-B6AB-2FC6E218CBA5}"/>
              </a:ext>
            </a:extLst>
          </p:cNvPr>
          <p:cNvSpPr txBox="1"/>
          <p:nvPr/>
        </p:nvSpPr>
        <p:spPr>
          <a:xfrm>
            <a:off x="3833138" y="2773383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22" name="pole tekstowe 1">
            <a:extLst>
              <a:ext uri="{FF2B5EF4-FFF2-40B4-BE49-F238E27FC236}">
                <a16:creationId xmlns:a16="http://schemas.microsoft.com/office/drawing/2014/main" id="{201D6F93-9E16-4AF7-A590-FE03982F3C1A}"/>
              </a:ext>
            </a:extLst>
          </p:cNvPr>
          <p:cNvSpPr txBox="1"/>
          <p:nvPr/>
        </p:nvSpPr>
        <p:spPr>
          <a:xfrm>
            <a:off x="3611266" y="2574402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23" name="Prostokąt 122">
            <a:extLst>
              <a:ext uri="{FF2B5EF4-FFF2-40B4-BE49-F238E27FC236}">
                <a16:creationId xmlns:a16="http://schemas.microsoft.com/office/drawing/2014/main" id="{5185ECBE-F82E-4BD1-AE43-4F80048BAF0A}"/>
              </a:ext>
            </a:extLst>
          </p:cNvPr>
          <p:cNvSpPr/>
          <p:nvPr/>
        </p:nvSpPr>
        <p:spPr>
          <a:xfrm rot="16200000">
            <a:off x="619300" y="945228"/>
            <a:ext cx="423514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pTAC1</a:t>
            </a:r>
            <a:endParaRPr lang="pl-PL" sz="700" dirty="0"/>
          </a:p>
        </p:txBody>
      </p:sp>
      <p:sp>
        <p:nvSpPr>
          <p:cNvPr id="124" name="Prostokąt 123">
            <a:extLst>
              <a:ext uri="{FF2B5EF4-FFF2-40B4-BE49-F238E27FC236}">
                <a16:creationId xmlns:a16="http://schemas.microsoft.com/office/drawing/2014/main" id="{25A38182-5FB8-430E-8944-23656E5AA8EC}"/>
              </a:ext>
            </a:extLst>
          </p:cNvPr>
          <p:cNvSpPr/>
          <p:nvPr/>
        </p:nvSpPr>
        <p:spPr>
          <a:xfrm rot="16200000">
            <a:off x="862390" y="951578"/>
            <a:ext cx="423514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pTAC3</a:t>
            </a:r>
            <a:endParaRPr lang="pl-PL" sz="700" dirty="0"/>
          </a:p>
        </p:txBody>
      </p:sp>
      <p:sp>
        <p:nvSpPr>
          <p:cNvPr id="125" name="Prostokąt 124">
            <a:extLst>
              <a:ext uri="{FF2B5EF4-FFF2-40B4-BE49-F238E27FC236}">
                <a16:creationId xmlns:a16="http://schemas.microsoft.com/office/drawing/2014/main" id="{A2376E33-DCA6-41D0-A361-BA2BA788B4C1}"/>
              </a:ext>
            </a:extLst>
          </p:cNvPr>
          <p:cNvSpPr/>
          <p:nvPr/>
        </p:nvSpPr>
        <p:spPr>
          <a:xfrm rot="16200000">
            <a:off x="1044630" y="951578"/>
            <a:ext cx="423514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pTAC5</a:t>
            </a:r>
            <a:endParaRPr lang="pl-PL" sz="700" dirty="0"/>
          </a:p>
        </p:txBody>
      </p:sp>
      <p:sp>
        <p:nvSpPr>
          <p:cNvPr id="126" name="Prostokąt 125">
            <a:extLst>
              <a:ext uri="{FF2B5EF4-FFF2-40B4-BE49-F238E27FC236}">
                <a16:creationId xmlns:a16="http://schemas.microsoft.com/office/drawing/2014/main" id="{5B57FE3B-F89C-438E-B30C-0CF46C750721}"/>
              </a:ext>
            </a:extLst>
          </p:cNvPr>
          <p:cNvSpPr/>
          <p:nvPr/>
        </p:nvSpPr>
        <p:spPr>
          <a:xfrm rot="16200000">
            <a:off x="1262011" y="951578"/>
            <a:ext cx="423514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pTAC6</a:t>
            </a:r>
            <a:endParaRPr lang="pl-PL" sz="700" dirty="0"/>
          </a:p>
        </p:txBody>
      </p:sp>
      <p:sp>
        <p:nvSpPr>
          <p:cNvPr id="127" name="Prostokąt 126">
            <a:extLst>
              <a:ext uri="{FF2B5EF4-FFF2-40B4-BE49-F238E27FC236}">
                <a16:creationId xmlns:a16="http://schemas.microsoft.com/office/drawing/2014/main" id="{5FC95FB1-5555-4C3D-B2D7-16B5722B5883}"/>
              </a:ext>
            </a:extLst>
          </p:cNvPr>
          <p:cNvSpPr/>
          <p:nvPr/>
        </p:nvSpPr>
        <p:spPr>
          <a:xfrm rot="16200000">
            <a:off x="1469225" y="951578"/>
            <a:ext cx="423514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pTAC7</a:t>
            </a:r>
            <a:endParaRPr lang="pl-PL" sz="700" dirty="0"/>
          </a:p>
        </p:txBody>
      </p:sp>
      <p:sp>
        <p:nvSpPr>
          <p:cNvPr id="128" name="Prostokąt 127">
            <a:extLst>
              <a:ext uri="{FF2B5EF4-FFF2-40B4-BE49-F238E27FC236}">
                <a16:creationId xmlns:a16="http://schemas.microsoft.com/office/drawing/2014/main" id="{0DAA4B0A-0231-4CB1-8D4D-4A056FE82871}"/>
              </a:ext>
            </a:extLst>
          </p:cNvPr>
          <p:cNvSpPr/>
          <p:nvPr/>
        </p:nvSpPr>
        <p:spPr>
          <a:xfrm rot="16200000">
            <a:off x="1691783" y="926178"/>
            <a:ext cx="468398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pTAC10</a:t>
            </a:r>
            <a:endParaRPr lang="pl-PL" sz="700" dirty="0"/>
          </a:p>
        </p:txBody>
      </p:sp>
      <p:sp>
        <p:nvSpPr>
          <p:cNvPr id="129" name="Prostokąt 128">
            <a:extLst>
              <a:ext uri="{FF2B5EF4-FFF2-40B4-BE49-F238E27FC236}">
                <a16:creationId xmlns:a16="http://schemas.microsoft.com/office/drawing/2014/main" id="{93EE29FB-762C-4199-A34F-6ACFC8797AD3}"/>
              </a:ext>
            </a:extLst>
          </p:cNvPr>
          <p:cNvSpPr/>
          <p:nvPr/>
        </p:nvSpPr>
        <p:spPr>
          <a:xfrm rot="16200000">
            <a:off x="1906514" y="919828"/>
            <a:ext cx="468398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pTAC11</a:t>
            </a:r>
            <a:endParaRPr lang="pl-PL" sz="700" dirty="0"/>
          </a:p>
        </p:txBody>
      </p:sp>
      <p:sp>
        <p:nvSpPr>
          <p:cNvPr id="130" name="Prostokąt 129">
            <a:extLst>
              <a:ext uri="{FF2B5EF4-FFF2-40B4-BE49-F238E27FC236}">
                <a16:creationId xmlns:a16="http://schemas.microsoft.com/office/drawing/2014/main" id="{7C57D557-3AEE-4850-950E-8C6412402FC4}"/>
              </a:ext>
            </a:extLst>
          </p:cNvPr>
          <p:cNvSpPr/>
          <p:nvPr/>
        </p:nvSpPr>
        <p:spPr>
          <a:xfrm rot="16200000">
            <a:off x="2142519" y="926178"/>
            <a:ext cx="468398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pTAC12</a:t>
            </a:r>
            <a:endParaRPr lang="pl-PL" sz="700" dirty="0"/>
          </a:p>
        </p:txBody>
      </p:sp>
      <p:sp>
        <p:nvSpPr>
          <p:cNvPr id="131" name="Prostokąt 130">
            <a:extLst>
              <a:ext uri="{FF2B5EF4-FFF2-40B4-BE49-F238E27FC236}">
                <a16:creationId xmlns:a16="http://schemas.microsoft.com/office/drawing/2014/main" id="{BFA13B4B-42D7-4603-ACF1-1506395B7FFE}"/>
              </a:ext>
            </a:extLst>
          </p:cNvPr>
          <p:cNvSpPr/>
          <p:nvPr/>
        </p:nvSpPr>
        <p:spPr>
          <a:xfrm rot="16200000">
            <a:off x="2375247" y="926178"/>
            <a:ext cx="468398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pTAC13</a:t>
            </a:r>
          </a:p>
        </p:txBody>
      </p:sp>
      <p:sp>
        <p:nvSpPr>
          <p:cNvPr id="132" name="Prostokąt 131">
            <a:extLst>
              <a:ext uri="{FF2B5EF4-FFF2-40B4-BE49-F238E27FC236}">
                <a16:creationId xmlns:a16="http://schemas.microsoft.com/office/drawing/2014/main" id="{448EE72A-A62B-49F1-BED2-A8022A464661}"/>
              </a:ext>
            </a:extLst>
          </p:cNvPr>
          <p:cNvSpPr/>
          <p:nvPr/>
        </p:nvSpPr>
        <p:spPr>
          <a:xfrm rot="16200000">
            <a:off x="2584368" y="926178"/>
            <a:ext cx="468398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pTAC14</a:t>
            </a:r>
            <a:endParaRPr lang="pl-PL" sz="700" dirty="0"/>
          </a:p>
        </p:txBody>
      </p:sp>
      <p:sp>
        <p:nvSpPr>
          <p:cNvPr id="133" name="Prostokąt 132">
            <a:extLst>
              <a:ext uri="{FF2B5EF4-FFF2-40B4-BE49-F238E27FC236}">
                <a16:creationId xmlns:a16="http://schemas.microsoft.com/office/drawing/2014/main" id="{9BF3EEE9-A1FA-44FF-9F11-3CBC268EE6DE}"/>
              </a:ext>
            </a:extLst>
          </p:cNvPr>
          <p:cNvSpPr/>
          <p:nvPr/>
        </p:nvSpPr>
        <p:spPr>
          <a:xfrm rot="16200000">
            <a:off x="2827834" y="976978"/>
            <a:ext cx="36901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FNL1</a:t>
            </a:r>
            <a:endParaRPr lang="pl-PL" sz="700" dirty="0"/>
          </a:p>
        </p:txBody>
      </p:sp>
      <p:sp>
        <p:nvSpPr>
          <p:cNvPr id="135" name="Prostokąt 134">
            <a:extLst>
              <a:ext uri="{FF2B5EF4-FFF2-40B4-BE49-F238E27FC236}">
                <a16:creationId xmlns:a16="http://schemas.microsoft.com/office/drawing/2014/main" id="{A83BCB74-4A19-4E85-8DCC-B0013DC642E6}"/>
              </a:ext>
            </a:extLst>
          </p:cNvPr>
          <p:cNvSpPr/>
          <p:nvPr/>
        </p:nvSpPr>
        <p:spPr>
          <a:xfrm rot="16200000">
            <a:off x="3058226" y="976978"/>
            <a:ext cx="36901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FNL2</a:t>
            </a:r>
            <a:endParaRPr lang="pl-PL" sz="700" dirty="0"/>
          </a:p>
        </p:txBody>
      </p:sp>
      <p:sp>
        <p:nvSpPr>
          <p:cNvPr id="136" name="Prostokąt 135">
            <a:extLst>
              <a:ext uri="{FF2B5EF4-FFF2-40B4-BE49-F238E27FC236}">
                <a16:creationId xmlns:a16="http://schemas.microsoft.com/office/drawing/2014/main" id="{82C84907-6189-47DE-AD57-B0A1831A34E2}"/>
              </a:ext>
            </a:extLst>
          </p:cNvPr>
          <p:cNvSpPr/>
          <p:nvPr/>
        </p:nvSpPr>
        <p:spPr>
          <a:xfrm rot="16200000">
            <a:off x="3299527" y="996028"/>
            <a:ext cx="346570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 err="1"/>
              <a:t>TrxZ</a:t>
            </a:r>
            <a:endParaRPr lang="pl-PL" sz="700" dirty="0"/>
          </a:p>
        </p:txBody>
      </p:sp>
      <p:sp>
        <p:nvSpPr>
          <p:cNvPr id="137" name="Prostokąt 136">
            <a:extLst>
              <a:ext uri="{FF2B5EF4-FFF2-40B4-BE49-F238E27FC236}">
                <a16:creationId xmlns:a16="http://schemas.microsoft.com/office/drawing/2014/main" id="{431A24FF-A239-4802-A754-9B49E58D021E}"/>
              </a:ext>
            </a:extLst>
          </p:cNvPr>
          <p:cNvSpPr/>
          <p:nvPr/>
        </p:nvSpPr>
        <p:spPr>
          <a:xfrm rot="16200000">
            <a:off x="3498907" y="976978"/>
            <a:ext cx="36901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FSD3</a:t>
            </a:r>
            <a:endParaRPr lang="pl-PL" sz="700" dirty="0"/>
          </a:p>
        </p:txBody>
      </p:sp>
      <p:sp>
        <p:nvSpPr>
          <p:cNvPr id="139" name="Prostokąt 138">
            <a:extLst>
              <a:ext uri="{FF2B5EF4-FFF2-40B4-BE49-F238E27FC236}">
                <a16:creationId xmlns:a16="http://schemas.microsoft.com/office/drawing/2014/main" id="{7DE40292-A84D-46DD-AAE2-8045D349DC5B}"/>
              </a:ext>
            </a:extLst>
          </p:cNvPr>
          <p:cNvSpPr/>
          <p:nvPr/>
        </p:nvSpPr>
        <p:spPr>
          <a:xfrm rot="16200000">
            <a:off x="3743166" y="970628"/>
            <a:ext cx="36901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FSD2</a:t>
            </a:r>
            <a:endParaRPr lang="pl-PL" sz="700" dirty="0"/>
          </a:p>
        </p:txBody>
      </p:sp>
      <p:sp>
        <p:nvSpPr>
          <p:cNvPr id="140" name="Prostokąt 139">
            <a:extLst>
              <a:ext uri="{FF2B5EF4-FFF2-40B4-BE49-F238E27FC236}">
                <a16:creationId xmlns:a16="http://schemas.microsoft.com/office/drawing/2014/main" id="{4368F522-58B6-4DE1-9FD8-EC42F84FE2C4}"/>
              </a:ext>
            </a:extLst>
          </p:cNvPr>
          <p:cNvSpPr/>
          <p:nvPr/>
        </p:nvSpPr>
        <p:spPr>
          <a:xfrm rot="16200000">
            <a:off x="4239273" y="976978"/>
            <a:ext cx="35298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SIG1</a:t>
            </a:r>
            <a:endParaRPr lang="pl-PL" sz="700" dirty="0"/>
          </a:p>
        </p:txBody>
      </p:sp>
      <p:sp>
        <p:nvSpPr>
          <p:cNvPr id="141" name="Prostokąt 140">
            <a:extLst>
              <a:ext uri="{FF2B5EF4-FFF2-40B4-BE49-F238E27FC236}">
                <a16:creationId xmlns:a16="http://schemas.microsoft.com/office/drawing/2014/main" id="{5CC25A26-DD7A-4599-87F9-8AF5DDBE7177}"/>
              </a:ext>
            </a:extLst>
          </p:cNvPr>
          <p:cNvSpPr/>
          <p:nvPr/>
        </p:nvSpPr>
        <p:spPr>
          <a:xfrm rot="16200000">
            <a:off x="4451783" y="983328"/>
            <a:ext cx="35298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SIG2</a:t>
            </a:r>
            <a:endParaRPr lang="pl-PL" sz="700" dirty="0"/>
          </a:p>
        </p:txBody>
      </p:sp>
      <p:sp>
        <p:nvSpPr>
          <p:cNvPr id="142" name="Prostokąt 141">
            <a:extLst>
              <a:ext uri="{FF2B5EF4-FFF2-40B4-BE49-F238E27FC236}">
                <a16:creationId xmlns:a16="http://schemas.microsoft.com/office/drawing/2014/main" id="{C71B76E0-D7FC-43A2-ABCC-D5E2891E9287}"/>
              </a:ext>
            </a:extLst>
          </p:cNvPr>
          <p:cNvSpPr/>
          <p:nvPr/>
        </p:nvSpPr>
        <p:spPr>
          <a:xfrm rot="16200000">
            <a:off x="4683343" y="976978"/>
            <a:ext cx="35298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SIG3</a:t>
            </a:r>
            <a:endParaRPr lang="pl-PL" sz="700" dirty="0"/>
          </a:p>
        </p:txBody>
      </p:sp>
      <p:sp>
        <p:nvSpPr>
          <p:cNvPr id="143" name="Prostokąt 142">
            <a:extLst>
              <a:ext uri="{FF2B5EF4-FFF2-40B4-BE49-F238E27FC236}">
                <a16:creationId xmlns:a16="http://schemas.microsoft.com/office/drawing/2014/main" id="{6DE1F9CF-823A-461B-BB3C-499DFD859C35}"/>
              </a:ext>
            </a:extLst>
          </p:cNvPr>
          <p:cNvSpPr/>
          <p:nvPr/>
        </p:nvSpPr>
        <p:spPr>
          <a:xfrm rot="16200000">
            <a:off x="4927603" y="983328"/>
            <a:ext cx="35298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SIG4</a:t>
            </a:r>
            <a:endParaRPr lang="pl-PL" sz="700" dirty="0"/>
          </a:p>
        </p:txBody>
      </p:sp>
      <p:sp>
        <p:nvSpPr>
          <p:cNvPr id="145" name="Prostokąt 144">
            <a:extLst>
              <a:ext uri="{FF2B5EF4-FFF2-40B4-BE49-F238E27FC236}">
                <a16:creationId xmlns:a16="http://schemas.microsoft.com/office/drawing/2014/main" id="{0C14F327-382A-435D-BE97-0CAA191AD3F7}"/>
              </a:ext>
            </a:extLst>
          </p:cNvPr>
          <p:cNvSpPr/>
          <p:nvPr/>
        </p:nvSpPr>
        <p:spPr>
          <a:xfrm rot="16200000">
            <a:off x="5142333" y="976978"/>
            <a:ext cx="35298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SIG5</a:t>
            </a:r>
            <a:endParaRPr lang="pl-PL" sz="700" dirty="0"/>
          </a:p>
        </p:txBody>
      </p:sp>
      <p:sp>
        <p:nvSpPr>
          <p:cNvPr id="146" name="Prostokąt 145">
            <a:extLst>
              <a:ext uri="{FF2B5EF4-FFF2-40B4-BE49-F238E27FC236}">
                <a16:creationId xmlns:a16="http://schemas.microsoft.com/office/drawing/2014/main" id="{C5DFD053-B06F-48D7-9BFA-50EE108F2791}"/>
              </a:ext>
            </a:extLst>
          </p:cNvPr>
          <p:cNvSpPr/>
          <p:nvPr/>
        </p:nvSpPr>
        <p:spPr>
          <a:xfrm rot="16200000">
            <a:off x="5332718" y="976978"/>
            <a:ext cx="35298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/>
              <a:t>SIG6</a:t>
            </a:r>
            <a:endParaRPr lang="pl-PL" sz="700" dirty="0"/>
          </a:p>
        </p:txBody>
      </p:sp>
      <p:sp>
        <p:nvSpPr>
          <p:cNvPr id="147" name="Prostokąt 146">
            <a:extLst>
              <a:ext uri="{FF2B5EF4-FFF2-40B4-BE49-F238E27FC236}">
                <a16:creationId xmlns:a16="http://schemas.microsoft.com/office/drawing/2014/main" id="{D6E7C46A-1379-46FD-8977-B2365196FA15}"/>
              </a:ext>
            </a:extLst>
          </p:cNvPr>
          <p:cNvSpPr/>
          <p:nvPr/>
        </p:nvSpPr>
        <p:spPr>
          <a:xfrm rot="16200000">
            <a:off x="5727942" y="944252"/>
            <a:ext cx="405880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 err="1"/>
              <a:t>rpoTp</a:t>
            </a:r>
            <a:endParaRPr lang="pl-PL" sz="700" dirty="0"/>
          </a:p>
        </p:txBody>
      </p:sp>
      <p:sp>
        <p:nvSpPr>
          <p:cNvPr id="148" name="Prostokąt 147">
            <a:extLst>
              <a:ext uri="{FF2B5EF4-FFF2-40B4-BE49-F238E27FC236}">
                <a16:creationId xmlns:a16="http://schemas.microsoft.com/office/drawing/2014/main" id="{3895D73A-566B-4887-A2C7-2F94A6B86514}"/>
              </a:ext>
            </a:extLst>
          </p:cNvPr>
          <p:cNvSpPr/>
          <p:nvPr/>
        </p:nvSpPr>
        <p:spPr>
          <a:xfrm rot="16200000">
            <a:off x="5917203" y="905917"/>
            <a:ext cx="47801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00" i="1" dirty="0" err="1"/>
              <a:t>rpoTmp</a:t>
            </a:r>
            <a:endParaRPr lang="pl-PL" sz="700" dirty="0"/>
          </a:p>
        </p:txBody>
      </p:sp>
      <p:sp>
        <p:nvSpPr>
          <p:cNvPr id="188" name="pole tekstowe 1">
            <a:extLst>
              <a:ext uri="{FF2B5EF4-FFF2-40B4-BE49-F238E27FC236}">
                <a16:creationId xmlns:a16="http://schemas.microsoft.com/office/drawing/2014/main" id="{B5F8D5E1-4387-4F0B-A326-06EBA2EF4AAF}"/>
              </a:ext>
            </a:extLst>
          </p:cNvPr>
          <p:cNvSpPr txBox="1"/>
          <p:nvPr/>
        </p:nvSpPr>
        <p:spPr>
          <a:xfrm>
            <a:off x="5827265" y="2803243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89" name="pole tekstowe 1">
            <a:extLst>
              <a:ext uri="{FF2B5EF4-FFF2-40B4-BE49-F238E27FC236}">
                <a16:creationId xmlns:a16="http://schemas.microsoft.com/office/drawing/2014/main" id="{12E3E01C-82CE-40BB-9233-8E3B5C5606AF}"/>
              </a:ext>
            </a:extLst>
          </p:cNvPr>
          <p:cNvSpPr txBox="1"/>
          <p:nvPr/>
        </p:nvSpPr>
        <p:spPr>
          <a:xfrm>
            <a:off x="5861857" y="2832229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190" name="pole tekstowe 1">
            <a:extLst>
              <a:ext uri="{FF2B5EF4-FFF2-40B4-BE49-F238E27FC236}">
                <a16:creationId xmlns:a16="http://schemas.microsoft.com/office/drawing/2014/main" id="{5176D22A-21DF-4F53-824F-2010F15C8D85}"/>
              </a:ext>
            </a:extLst>
          </p:cNvPr>
          <p:cNvSpPr txBox="1"/>
          <p:nvPr/>
        </p:nvSpPr>
        <p:spPr>
          <a:xfrm>
            <a:off x="5924500" y="2255351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209" name="pole tekstowe 1">
            <a:extLst>
              <a:ext uri="{FF2B5EF4-FFF2-40B4-BE49-F238E27FC236}">
                <a16:creationId xmlns:a16="http://schemas.microsoft.com/office/drawing/2014/main" id="{A41E5C0F-5F26-44F5-85EC-3DEC02D378DB}"/>
              </a:ext>
            </a:extLst>
          </p:cNvPr>
          <p:cNvSpPr txBox="1"/>
          <p:nvPr/>
        </p:nvSpPr>
        <p:spPr>
          <a:xfrm>
            <a:off x="6149829" y="2912636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210" name="pole tekstowe 1">
            <a:extLst>
              <a:ext uri="{FF2B5EF4-FFF2-40B4-BE49-F238E27FC236}">
                <a16:creationId xmlns:a16="http://schemas.microsoft.com/office/drawing/2014/main" id="{A6D614B0-1A06-4316-90E3-8EB4850272C9}"/>
              </a:ext>
            </a:extLst>
          </p:cNvPr>
          <p:cNvSpPr txBox="1"/>
          <p:nvPr/>
        </p:nvSpPr>
        <p:spPr>
          <a:xfrm>
            <a:off x="6044179" y="1354044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211" name="pole tekstowe 1">
            <a:extLst>
              <a:ext uri="{FF2B5EF4-FFF2-40B4-BE49-F238E27FC236}">
                <a16:creationId xmlns:a16="http://schemas.microsoft.com/office/drawing/2014/main" id="{B5BD8D72-FE2D-458E-878B-DF1C78CBDBA7}"/>
              </a:ext>
            </a:extLst>
          </p:cNvPr>
          <p:cNvSpPr txBox="1"/>
          <p:nvPr/>
        </p:nvSpPr>
        <p:spPr>
          <a:xfrm>
            <a:off x="6078771" y="1450344"/>
            <a:ext cx="277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*</a:t>
            </a:r>
          </a:p>
        </p:txBody>
      </p:sp>
      <p:sp>
        <p:nvSpPr>
          <p:cNvPr id="212" name="Nawias zamykający 211">
            <a:extLst>
              <a:ext uri="{FF2B5EF4-FFF2-40B4-BE49-F238E27FC236}">
                <a16:creationId xmlns:a16="http://schemas.microsoft.com/office/drawing/2014/main" id="{8045E412-3592-4E29-9673-1F3447A5422C}"/>
              </a:ext>
            </a:extLst>
          </p:cNvPr>
          <p:cNvSpPr/>
          <p:nvPr/>
        </p:nvSpPr>
        <p:spPr>
          <a:xfrm rot="16200000">
            <a:off x="2376220" y="-752477"/>
            <a:ext cx="45719" cy="324000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3" name="Nawias zamykający 212">
            <a:extLst>
              <a:ext uri="{FF2B5EF4-FFF2-40B4-BE49-F238E27FC236}">
                <a16:creationId xmlns:a16="http://schemas.microsoft.com/office/drawing/2014/main" id="{AAADFCFB-4CDE-4E6A-9241-BF78A7815CBC}"/>
              </a:ext>
            </a:extLst>
          </p:cNvPr>
          <p:cNvSpPr/>
          <p:nvPr/>
        </p:nvSpPr>
        <p:spPr>
          <a:xfrm rot="16200000">
            <a:off x="4938167" y="238457"/>
            <a:ext cx="45719" cy="126000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4" name="Nawias zamykający 213">
            <a:extLst>
              <a:ext uri="{FF2B5EF4-FFF2-40B4-BE49-F238E27FC236}">
                <a16:creationId xmlns:a16="http://schemas.microsoft.com/office/drawing/2014/main" id="{8935E4A8-92B9-4E97-AFC9-9F43E6132FE8}"/>
              </a:ext>
            </a:extLst>
          </p:cNvPr>
          <p:cNvSpPr/>
          <p:nvPr/>
        </p:nvSpPr>
        <p:spPr>
          <a:xfrm rot="16200000">
            <a:off x="6046530" y="635390"/>
            <a:ext cx="45719" cy="46800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5" name="pole tekstowe 214">
            <a:extLst>
              <a:ext uri="{FF2B5EF4-FFF2-40B4-BE49-F238E27FC236}">
                <a16:creationId xmlns:a16="http://schemas.microsoft.com/office/drawing/2014/main" id="{01E5F1DA-7089-4E96-B39B-64C658C72BC3}"/>
              </a:ext>
            </a:extLst>
          </p:cNvPr>
          <p:cNvSpPr txBox="1"/>
          <p:nvPr/>
        </p:nvSpPr>
        <p:spPr>
          <a:xfrm>
            <a:off x="1874581" y="655946"/>
            <a:ext cx="464003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b="1" dirty="0"/>
              <a:t>PAP </a:t>
            </a:r>
            <a:r>
              <a:rPr lang="pl-PL" sz="700" b="1" dirty="0" err="1"/>
              <a:t>proteins</a:t>
            </a:r>
            <a:r>
              <a:rPr lang="pl-PL" sz="700" b="1" dirty="0"/>
              <a:t>                                                                                                              sigma </a:t>
            </a:r>
            <a:r>
              <a:rPr lang="pl-PL" sz="700" b="1" dirty="0" err="1"/>
              <a:t>factors</a:t>
            </a:r>
            <a:r>
              <a:rPr lang="pl-PL" sz="700" b="1" dirty="0"/>
              <a:t>                          NEP </a:t>
            </a:r>
            <a:r>
              <a:rPr lang="pl-PL" sz="700" b="1" dirty="0" err="1"/>
              <a:t>polymerases</a:t>
            </a:r>
            <a:endParaRPr lang="pl-PL" sz="700" b="1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CA7C4E96-4165-44BB-BAD8-4B613EA12533}"/>
              </a:ext>
            </a:extLst>
          </p:cNvPr>
          <p:cNvSpPr txBox="1"/>
          <p:nvPr/>
        </p:nvSpPr>
        <p:spPr>
          <a:xfrm>
            <a:off x="596566" y="4337538"/>
            <a:ext cx="57595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Supplementary Figure S1. </a:t>
            </a:r>
            <a:r>
              <a:rPr lang="en-GB" sz="1200" b="1" dirty="0"/>
              <a:t>Steady-state level of nuclear transcripts encoding components of chloroplast transcription machinery in </a:t>
            </a:r>
            <a:r>
              <a:rPr lang="en-GB" sz="1200" b="1" i="1" dirty="0"/>
              <a:t>rps10</a:t>
            </a:r>
            <a:r>
              <a:rPr lang="en-GB" sz="1200" b="1" dirty="0"/>
              <a:t> and </a:t>
            </a:r>
            <a:r>
              <a:rPr lang="en-GB" sz="1200" b="1" i="1" dirty="0"/>
              <a:t>aox1a:rpoTmp</a:t>
            </a:r>
            <a:r>
              <a:rPr lang="en-GB" sz="1200" b="1" dirty="0"/>
              <a:t> compared with wild-type plants. </a:t>
            </a:r>
            <a:r>
              <a:rPr lang="en-US" sz="1200" dirty="0"/>
              <a:t>Data are presented as a l</a:t>
            </a:r>
            <a:r>
              <a:rPr lang="en-GB" sz="1200" dirty="0"/>
              <a:t>og</a:t>
            </a:r>
            <a:r>
              <a:rPr lang="en-GB" sz="1200" baseline="-25000" dirty="0"/>
              <a:t>2</a:t>
            </a:r>
            <a:r>
              <a:rPr lang="en-GB" sz="1200" dirty="0"/>
              <a:t> ratio of the transcript level in the mutants to those in the wild-type. The values obtained were averaged for at least three biological replicates, with error bars representing SEM. Statistically significant differences from the wild-type are indicated by asterisks (Student’s </a:t>
            </a:r>
            <a:r>
              <a:rPr lang="en-GB" sz="1200" i="1" dirty="0"/>
              <a:t>t</a:t>
            </a:r>
            <a:r>
              <a:rPr lang="en-GB" sz="1200" dirty="0"/>
              <a:t> test; </a:t>
            </a:r>
            <a:r>
              <a:rPr lang="en-US" sz="1200" dirty="0"/>
              <a:t>p ≤ 0.05</a:t>
            </a:r>
            <a:r>
              <a:rPr lang="en-GB" sz="1200" dirty="0"/>
              <a:t>).</a:t>
            </a:r>
            <a:endParaRPr lang="pl-PL" sz="12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03814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7689C13A-6C03-4EED-A297-33973F6045A9}"/>
              </a:ext>
            </a:extLst>
          </p:cNvPr>
          <p:cNvSpPr txBox="1"/>
          <p:nvPr/>
        </p:nvSpPr>
        <p:spPr>
          <a:xfrm rot="16200000">
            <a:off x="-543636" y="1847233"/>
            <a:ext cx="203085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700" dirty="0"/>
              <a:t>log</a:t>
            </a:r>
            <a:r>
              <a:rPr lang="pl-PL" sz="700" baseline="-25000" dirty="0"/>
              <a:t>2</a:t>
            </a:r>
            <a:r>
              <a:rPr lang="pl-PL" sz="700" dirty="0"/>
              <a:t>(</a:t>
            </a:r>
            <a:r>
              <a:rPr lang="pl-PL" sz="700" i="1" dirty="0"/>
              <a:t>rps10</a:t>
            </a:r>
            <a:r>
              <a:rPr lang="pl-PL" sz="700" dirty="0"/>
              <a:t>/WT)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972F787E-E934-40C9-9D37-150254573AC9}"/>
              </a:ext>
            </a:extLst>
          </p:cNvPr>
          <p:cNvSpPr txBox="1"/>
          <p:nvPr/>
        </p:nvSpPr>
        <p:spPr>
          <a:xfrm>
            <a:off x="6404052" y="1743114"/>
            <a:ext cx="64565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WT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464A50E4-D906-429F-981D-C4313F42AAD5}"/>
              </a:ext>
            </a:extLst>
          </p:cNvPr>
          <p:cNvSpPr txBox="1"/>
          <p:nvPr/>
        </p:nvSpPr>
        <p:spPr>
          <a:xfrm>
            <a:off x="715954" y="989898"/>
            <a:ext cx="56478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i="1" dirty="0"/>
              <a:t> </a:t>
            </a:r>
            <a:r>
              <a:rPr lang="pl-PL" sz="800" i="1" dirty="0" err="1"/>
              <a:t>psaA</a:t>
            </a:r>
            <a:r>
              <a:rPr lang="pl-PL" sz="800" i="1" dirty="0"/>
              <a:t>        psaB        </a:t>
            </a:r>
            <a:r>
              <a:rPr lang="pl-PL" sz="800" i="1" dirty="0" err="1"/>
              <a:t>psaC</a:t>
            </a:r>
            <a:r>
              <a:rPr lang="pl-PL" sz="800" i="1" dirty="0"/>
              <a:t>         psbA       </a:t>
            </a:r>
            <a:r>
              <a:rPr lang="pl-PL" sz="800" i="1" dirty="0" err="1"/>
              <a:t>psbB</a:t>
            </a:r>
            <a:r>
              <a:rPr lang="pl-PL" sz="800" i="1" dirty="0"/>
              <a:t>         petA        atpA         atpB         rbcL        rrn16         rrn23      </a:t>
            </a:r>
            <a:r>
              <a:rPr lang="pl-PL" sz="800" i="1" dirty="0" err="1"/>
              <a:t>rpoA</a:t>
            </a:r>
            <a:r>
              <a:rPr lang="pl-PL" sz="800" i="1" dirty="0"/>
              <a:t>         </a:t>
            </a:r>
            <a:r>
              <a:rPr lang="pl-PL" sz="800" i="1" dirty="0" err="1"/>
              <a:t>rpoB</a:t>
            </a:r>
            <a:r>
              <a:rPr lang="pl-PL" sz="800" i="1" dirty="0"/>
              <a:t>        ycf4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F5292415-673F-4180-8D10-3A85BD434213}"/>
              </a:ext>
            </a:extLst>
          </p:cNvPr>
          <p:cNvSpPr txBox="1"/>
          <p:nvPr/>
        </p:nvSpPr>
        <p:spPr>
          <a:xfrm>
            <a:off x="1175170" y="846527"/>
            <a:ext cx="556913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b="1" dirty="0"/>
              <a:t>PSI                                       PSII                    cyt b</a:t>
            </a:r>
            <a:r>
              <a:rPr lang="pl-PL" sz="700" b="1" baseline="-25000" dirty="0"/>
              <a:t>6</a:t>
            </a:r>
            <a:r>
              <a:rPr lang="pl-PL" sz="700" b="1" dirty="0"/>
              <a:t>f            ATP synthase      Rubisco                </a:t>
            </a:r>
            <a:r>
              <a:rPr lang="pl-PL" sz="700" b="1" dirty="0" err="1"/>
              <a:t>rRNA</a:t>
            </a:r>
            <a:r>
              <a:rPr lang="pl-PL" sz="700" b="1" dirty="0"/>
              <a:t>                   PEP  </a:t>
            </a:r>
            <a:r>
              <a:rPr lang="pl-PL" sz="700" b="1" dirty="0" err="1"/>
              <a:t>polymerase</a:t>
            </a:r>
            <a:r>
              <a:rPr lang="pl-PL" sz="700" b="1" dirty="0"/>
              <a:t>   </a:t>
            </a:r>
            <a:r>
              <a:rPr lang="pl-PL" sz="700" b="1" dirty="0" err="1"/>
              <a:t>assembly</a:t>
            </a:r>
            <a:r>
              <a:rPr lang="pl-PL" sz="700" b="1" dirty="0"/>
              <a:t> of PSI</a:t>
            </a:r>
          </a:p>
        </p:txBody>
      </p:sp>
      <p:sp>
        <p:nvSpPr>
          <p:cNvPr id="17" name="Nawias zamykający 16">
            <a:extLst>
              <a:ext uri="{FF2B5EF4-FFF2-40B4-BE49-F238E27FC236}">
                <a16:creationId xmlns:a16="http://schemas.microsoft.com/office/drawing/2014/main" id="{8B76EF61-18DF-4576-ADED-F6BFE4734ED4}"/>
              </a:ext>
            </a:extLst>
          </p:cNvPr>
          <p:cNvSpPr/>
          <p:nvPr/>
        </p:nvSpPr>
        <p:spPr>
          <a:xfrm rot="16200000">
            <a:off x="1297386" y="545143"/>
            <a:ext cx="45719" cy="103745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Nawias zamykający 18">
            <a:extLst>
              <a:ext uri="{FF2B5EF4-FFF2-40B4-BE49-F238E27FC236}">
                <a16:creationId xmlns:a16="http://schemas.microsoft.com/office/drawing/2014/main" id="{20A3BB0B-CE24-41FB-B282-690C47AB5B00}"/>
              </a:ext>
            </a:extLst>
          </p:cNvPr>
          <p:cNvSpPr/>
          <p:nvPr/>
        </p:nvSpPr>
        <p:spPr>
          <a:xfrm rot="16200000">
            <a:off x="2820121" y="919327"/>
            <a:ext cx="55539" cy="28149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Nawias zamykający 20">
            <a:extLst>
              <a:ext uri="{FF2B5EF4-FFF2-40B4-BE49-F238E27FC236}">
                <a16:creationId xmlns:a16="http://schemas.microsoft.com/office/drawing/2014/main" id="{CAFA3DF6-793B-45EE-9F4B-B1F97C0C03FD}"/>
              </a:ext>
            </a:extLst>
          </p:cNvPr>
          <p:cNvSpPr/>
          <p:nvPr/>
        </p:nvSpPr>
        <p:spPr>
          <a:xfrm rot="16200000">
            <a:off x="5895572" y="898605"/>
            <a:ext cx="55539" cy="354159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Nawias zamykający 21">
            <a:extLst>
              <a:ext uri="{FF2B5EF4-FFF2-40B4-BE49-F238E27FC236}">
                <a16:creationId xmlns:a16="http://schemas.microsoft.com/office/drawing/2014/main" id="{00A4B79F-B919-45E3-B71D-EBF25D90B2B9}"/>
              </a:ext>
            </a:extLst>
          </p:cNvPr>
          <p:cNvSpPr/>
          <p:nvPr/>
        </p:nvSpPr>
        <p:spPr>
          <a:xfrm rot="16200000">
            <a:off x="2259745" y="737603"/>
            <a:ext cx="51103" cy="653145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Nawias zamykający 22">
            <a:extLst>
              <a:ext uri="{FF2B5EF4-FFF2-40B4-BE49-F238E27FC236}">
                <a16:creationId xmlns:a16="http://schemas.microsoft.com/office/drawing/2014/main" id="{8F82636B-D83E-4DD6-9F07-963CFE2D60D4}"/>
              </a:ext>
            </a:extLst>
          </p:cNvPr>
          <p:cNvSpPr/>
          <p:nvPr/>
        </p:nvSpPr>
        <p:spPr>
          <a:xfrm rot="16200000">
            <a:off x="3404032" y="723851"/>
            <a:ext cx="45719" cy="684742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5" name="Nawias zamykający 24">
            <a:extLst>
              <a:ext uri="{FF2B5EF4-FFF2-40B4-BE49-F238E27FC236}">
                <a16:creationId xmlns:a16="http://schemas.microsoft.com/office/drawing/2014/main" id="{62066516-4B77-4D4F-A016-259151E1DEA6}"/>
              </a:ext>
            </a:extLst>
          </p:cNvPr>
          <p:cNvSpPr/>
          <p:nvPr/>
        </p:nvSpPr>
        <p:spPr>
          <a:xfrm rot="16200000">
            <a:off x="3991483" y="890367"/>
            <a:ext cx="45719" cy="35416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6" name="Nawias zamykający 25">
            <a:extLst>
              <a:ext uri="{FF2B5EF4-FFF2-40B4-BE49-F238E27FC236}">
                <a16:creationId xmlns:a16="http://schemas.microsoft.com/office/drawing/2014/main" id="{C988EFDB-3142-4DCE-AEC6-176896E082A7}"/>
              </a:ext>
            </a:extLst>
          </p:cNvPr>
          <p:cNvSpPr/>
          <p:nvPr/>
        </p:nvSpPr>
        <p:spPr>
          <a:xfrm rot="16200000">
            <a:off x="4567764" y="708363"/>
            <a:ext cx="45719" cy="71101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8" name="Nawias zamykający 27">
            <a:extLst>
              <a:ext uri="{FF2B5EF4-FFF2-40B4-BE49-F238E27FC236}">
                <a16:creationId xmlns:a16="http://schemas.microsoft.com/office/drawing/2014/main" id="{9D37A090-AC6D-4691-9DEE-1AF138854552}"/>
              </a:ext>
            </a:extLst>
          </p:cNvPr>
          <p:cNvSpPr/>
          <p:nvPr/>
        </p:nvSpPr>
        <p:spPr>
          <a:xfrm rot="16200000">
            <a:off x="5325660" y="735817"/>
            <a:ext cx="45719" cy="656107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29" name="Wykres 28">
            <a:extLst>
              <a:ext uri="{FF2B5EF4-FFF2-40B4-BE49-F238E27FC236}">
                <a16:creationId xmlns:a16="http://schemas.microsoft.com/office/drawing/2014/main" id="{58077258-5564-4881-92E0-4D09FA8040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2455911"/>
              </p:ext>
            </p:extLst>
          </p:nvPr>
        </p:nvGraphicFramePr>
        <p:xfrm>
          <a:off x="492088" y="1089087"/>
          <a:ext cx="6063514" cy="2120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upa 4">
            <a:extLst>
              <a:ext uri="{FF2B5EF4-FFF2-40B4-BE49-F238E27FC236}">
                <a16:creationId xmlns:a16="http://schemas.microsoft.com/office/drawing/2014/main" id="{DC2010D4-5544-49DD-9FAA-F93A64424F8B}"/>
              </a:ext>
            </a:extLst>
          </p:cNvPr>
          <p:cNvGrpSpPr/>
          <p:nvPr/>
        </p:nvGrpSpPr>
        <p:grpSpPr>
          <a:xfrm>
            <a:off x="4930903" y="3106780"/>
            <a:ext cx="1776165" cy="531663"/>
            <a:chOff x="4195294" y="4028349"/>
            <a:chExt cx="1776165" cy="531663"/>
          </a:xfrm>
        </p:grpSpPr>
        <p:sp>
          <p:nvSpPr>
            <p:cNvPr id="9" name="Prostokąt 8">
              <a:extLst>
                <a:ext uri="{FF2B5EF4-FFF2-40B4-BE49-F238E27FC236}">
                  <a16:creationId xmlns:a16="http://schemas.microsoft.com/office/drawing/2014/main" id="{617ABE80-BFB7-4BA3-A1D1-366DFCB9F617}"/>
                </a:ext>
              </a:extLst>
            </p:cNvPr>
            <p:cNvSpPr/>
            <p:nvPr/>
          </p:nvSpPr>
          <p:spPr>
            <a:xfrm>
              <a:off x="5107261" y="4316368"/>
              <a:ext cx="76200" cy="8465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0" name="Prostokąt 9">
              <a:extLst>
                <a:ext uri="{FF2B5EF4-FFF2-40B4-BE49-F238E27FC236}">
                  <a16:creationId xmlns:a16="http://schemas.microsoft.com/office/drawing/2014/main" id="{C41C0AD3-5F8D-4BD7-945A-EB328C1BAB33}"/>
                </a:ext>
              </a:extLst>
            </p:cNvPr>
            <p:cNvSpPr/>
            <p:nvPr/>
          </p:nvSpPr>
          <p:spPr>
            <a:xfrm>
              <a:off x="5314448" y="4315901"/>
              <a:ext cx="76200" cy="846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" name="pole tekstowe 10">
              <a:extLst>
                <a:ext uri="{FF2B5EF4-FFF2-40B4-BE49-F238E27FC236}">
                  <a16:creationId xmlns:a16="http://schemas.microsoft.com/office/drawing/2014/main" id="{50225962-FD61-4E87-9CED-F99826188221}"/>
                </a:ext>
              </a:extLst>
            </p:cNvPr>
            <p:cNvSpPr txBox="1"/>
            <p:nvPr/>
          </p:nvSpPr>
          <p:spPr>
            <a:xfrm>
              <a:off x="4953335" y="4028349"/>
              <a:ext cx="10181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700" b="1" i="1" dirty="0"/>
                <a:t>rps10 rps10</a:t>
              </a:r>
            </a:p>
            <a:p>
              <a:r>
                <a:rPr lang="pl-PL" sz="700" b="1" i="1" dirty="0"/>
                <a:t> </a:t>
              </a:r>
              <a:r>
                <a:rPr lang="pl-PL" sz="700" b="1" dirty="0"/>
                <a:t>(P2)   (P3)</a:t>
              </a:r>
            </a:p>
          </p:txBody>
        </p:sp>
        <p:sp>
          <p:nvSpPr>
            <p:cNvPr id="16" name="Prostokąt 15">
              <a:extLst>
                <a:ext uri="{FF2B5EF4-FFF2-40B4-BE49-F238E27FC236}">
                  <a16:creationId xmlns:a16="http://schemas.microsoft.com/office/drawing/2014/main" id="{85819F79-B508-44C5-987C-52374C28BD38}"/>
                </a:ext>
              </a:extLst>
            </p:cNvPr>
            <p:cNvSpPr/>
            <p:nvPr/>
          </p:nvSpPr>
          <p:spPr>
            <a:xfrm>
              <a:off x="5106879" y="4425954"/>
              <a:ext cx="76200" cy="8465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" name="pole tekstowe 2">
              <a:extLst>
                <a:ext uri="{FF2B5EF4-FFF2-40B4-BE49-F238E27FC236}">
                  <a16:creationId xmlns:a16="http://schemas.microsoft.com/office/drawing/2014/main" id="{8C3DCBF7-BACD-4134-8BC1-091F5232F6E4}"/>
                </a:ext>
              </a:extLst>
            </p:cNvPr>
            <p:cNvSpPr txBox="1"/>
            <p:nvPr/>
          </p:nvSpPr>
          <p:spPr>
            <a:xfrm>
              <a:off x="4195294" y="4252235"/>
              <a:ext cx="9573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700" b="1" dirty="0" err="1"/>
                <a:t>transcription</a:t>
              </a:r>
              <a:r>
                <a:rPr lang="pl-PL" sz="700" b="1" dirty="0"/>
                <a:t> </a:t>
              </a:r>
              <a:r>
                <a:rPr lang="pl-PL" sz="700" b="1" dirty="0" err="1"/>
                <a:t>activity</a:t>
              </a:r>
              <a:endParaRPr lang="pl-PL" sz="700" b="1" dirty="0"/>
            </a:p>
            <a:p>
              <a:pPr algn="ctr"/>
              <a:r>
                <a:rPr lang="pl-PL" sz="700" b="1" dirty="0"/>
                <a:t>mRNA/</a:t>
              </a:r>
              <a:r>
                <a:rPr lang="pl-PL" sz="700" b="1" dirty="0" err="1"/>
                <a:t>rRNA</a:t>
              </a:r>
              <a:r>
                <a:rPr lang="pl-PL" sz="700" b="1" dirty="0"/>
                <a:t> </a:t>
              </a:r>
              <a:r>
                <a:rPr lang="pl-PL" sz="700" b="1" dirty="0" err="1"/>
                <a:t>level</a:t>
              </a:r>
              <a:endParaRPr lang="pl-PL" sz="700" b="1" dirty="0"/>
            </a:p>
          </p:txBody>
        </p:sp>
        <p:sp>
          <p:nvSpPr>
            <p:cNvPr id="30" name="Prostokąt 29">
              <a:extLst>
                <a:ext uri="{FF2B5EF4-FFF2-40B4-BE49-F238E27FC236}">
                  <a16:creationId xmlns:a16="http://schemas.microsoft.com/office/drawing/2014/main" id="{1A92A404-6553-43D2-AC70-651D1EA63419}"/>
                </a:ext>
              </a:extLst>
            </p:cNvPr>
            <p:cNvSpPr/>
            <p:nvPr/>
          </p:nvSpPr>
          <p:spPr>
            <a:xfrm>
              <a:off x="5315371" y="4423421"/>
              <a:ext cx="76200" cy="8465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E86EC234-1601-441D-8443-8493FD5909A9}"/>
              </a:ext>
            </a:extLst>
          </p:cNvPr>
          <p:cNvSpPr txBox="1"/>
          <p:nvPr/>
        </p:nvSpPr>
        <p:spPr>
          <a:xfrm>
            <a:off x="343389" y="484785"/>
            <a:ext cx="54854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 b="1" dirty="0"/>
              <a:t>Figure S2.</a:t>
            </a:r>
          </a:p>
        </p:txBody>
      </p:sp>
      <p:sp>
        <p:nvSpPr>
          <p:cNvPr id="27" name="Symbol zastępczy stopki 3">
            <a:extLst>
              <a:ext uri="{FF2B5EF4-FFF2-40B4-BE49-F238E27FC236}">
                <a16:creationId xmlns:a16="http://schemas.microsoft.com/office/drawing/2014/main" id="{FD363455-89B0-42C7-B5C4-2D67EE86AEFE}"/>
              </a:ext>
            </a:extLst>
          </p:cNvPr>
          <p:cNvSpPr txBox="1">
            <a:spLocks/>
          </p:cNvSpPr>
          <p:nvPr/>
        </p:nvSpPr>
        <p:spPr>
          <a:xfrm>
            <a:off x="-114821" y="8576308"/>
            <a:ext cx="685799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“</a:t>
            </a:r>
            <a:r>
              <a:rPr lang="en-GB" sz="700" b="1" dirty="0"/>
              <a:t>Joint inhibition of mitochondrial complex IV and AOX by genetic or chemical means represses chloroplast transcription in Arabidopsis</a:t>
            </a:r>
            <a:r>
              <a:rPr lang="pl-PL" sz="700" dirty="0"/>
              <a:t>”, </a:t>
            </a:r>
          </a:p>
          <a:p>
            <a:r>
              <a:rPr lang="pl-PL" sz="700" dirty="0"/>
              <a:t>Adamowicz-Skrzypkowska, A., </a:t>
            </a:r>
            <a:r>
              <a:rPr lang="pl-PL" sz="700" dirty="0" err="1"/>
              <a:t>Kwasniak</a:t>
            </a:r>
            <a:r>
              <a:rPr lang="pl-PL" sz="700" dirty="0"/>
              <a:t>-Owczarek, M., Van </a:t>
            </a:r>
            <a:r>
              <a:rPr lang="pl-PL" sz="700" dirty="0" err="1"/>
              <a:t>Aken</a:t>
            </a:r>
            <a:r>
              <a:rPr lang="pl-PL" sz="700" dirty="0"/>
              <a:t>, O., </a:t>
            </a:r>
            <a:r>
              <a:rPr lang="pl-PL" sz="700" dirty="0" err="1"/>
              <a:t>Kazmierczak</a:t>
            </a:r>
            <a:r>
              <a:rPr lang="pl-PL" sz="700" dirty="0"/>
              <a:t>, U., </a:t>
            </a:r>
            <a:r>
              <a:rPr lang="pl-PL" sz="700" dirty="0" err="1"/>
              <a:t>Janska</a:t>
            </a:r>
            <a:r>
              <a:rPr lang="pl-PL" sz="700" dirty="0"/>
              <a:t>, H.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D8E33433-E3D2-4988-8244-CBCBD8E80F41}"/>
              </a:ext>
            </a:extLst>
          </p:cNvPr>
          <p:cNvSpPr/>
          <p:nvPr/>
        </p:nvSpPr>
        <p:spPr>
          <a:xfrm>
            <a:off x="381588" y="4208151"/>
            <a:ext cx="6063514" cy="1721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200" b="1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Supplementary Figure S2. </a:t>
            </a:r>
            <a:r>
              <a:rPr lang="en-US" sz="1200" b="1" kern="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Transcription activities and steady-state level of plastid transcripts in </a:t>
            </a:r>
            <a:r>
              <a:rPr lang="en-US" sz="1200" b="1" i="1" kern="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rps10 </a:t>
            </a:r>
            <a:r>
              <a:rPr lang="en-US" sz="1200" b="1" kern="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compared with wild-type plants. </a:t>
            </a:r>
            <a:r>
              <a:rPr lang="en-US" sz="1200" kern="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Data are presented as a log</a:t>
            </a:r>
            <a:r>
              <a:rPr lang="en-US" sz="1200" kern="50" baseline="-25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1200" kern="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ratio of the transcription rates and the transcript level in </a:t>
            </a:r>
            <a:r>
              <a:rPr lang="en-US" sz="1200" i="1" kern="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rps10</a:t>
            </a:r>
            <a:r>
              <a:rPr lang="en-US" sz="1200" kern="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to those in the wild-type. The values obtained were averaged for at least three biological replicates, with error bars representing SEM. </a:t>
            </a:r>
            <a:r>
              <a:rPr lang="en-GB" sz="12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Statistically significant differences from the wild-type are indicated by asterisks (Student’s </a:t>
            </a:r>
            <a:r>
              <a:rPr lang="en-GB" sz="1200" i="1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2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test; </a:t>
            </a:r>
            <a:r>
              <a:rPr lang="en-US" sz="1200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p ≤ 0.05</a:t>
            </a:r>
            <a:r>
              <a:rPr lang="en-GB" sz="12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pl-PL" sz="1200" kern="50" dirty="0">
              <a:latin typeface="Times New Roman" panose="02020603050405020304" pitchFamily="18" charset="0"/>
              <a:ea typeface="SimSun" panose="02010600030101010101" pitchFamily="2" charset="-122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531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Wykres 4">
            <a:extLst>
              <a:ext uri="{FF2B5EF4-FFF2-40B4-BE49-F238E27FC236}">
                <a16:creationId xmlns:a16="http://schemas.microsoft.com/office/drawing/2014/main" id="{6F13A54A-0B0F-4AAD-936F-0687E98CA4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8449942"/>
              </p:ext>
            </p:extLst>
          </p:nvPr>
        </p:nvGraphicFramePr>
        <p:xfrm>
          <a:off x="717232" y="659165"/>
          <a:ext cx="5341620" cy="27800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pole tekstowe 6">
            <a:extLst>
              <a:ext uri="{FF2B5EF4-FFF2-40B4-BE49-F238E27FC236}">
                <a16:creationId xmlns:a16="http://schemas.microsoft.com/office/drawing/2014/main" id="{7689C13A-6C03-4EED-A297-33973F6045A9}"/>
              </a:ext>
            </a:extLst>
          </p:cNvPr>
          <p:cNvSpPr txBox="1"/>
          <p:nvPr/>
        </p:nvSpPr>
        <p:spPr>
          <a:xfrm rot="16200000">
            <a:off x="-362601" y="1687840"/>
            <a:ext cx="1857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700" dirty="0" err="1"/>
              <a:t>gene</a:t>
            </a:r>
            <a:r>
              <a:rPr lang="pl-PL" sz="700" dirty="0"/>
              <a:t> </a:t>
            </a:r>
            <a:r>
              <a:rPr lang="pl-PL" sz="700" dirty="0" err="1"/>
              <a:t>copy</a:t>
            </a:r>
            <a:r>
              <a:rPr lang="pl-PL" sz="700" dirty="0"/>
              <a:t> </a:t>
            </a:r>
            <a:r>
              <a:rPr lang="pl-PL" sz="700" dirty="0" err="1"/>
              <a:t>number</a:t>
            </a:r>
            <a:endParaRPr lang="pl-PL" sz="700" dirty="0"/>
          </a:p>
          <a:p>
            <a:pPr algn="ctr"/>
            <a:r>
              <a:rPr lang="pl-PL" sz="700" dirty="0"/>
              <a:t>log</a:t>
            </a:r>
            <a:r>
              <a:rPr lang="pl-PL" sz="700" baseline="-25000" dirty="0"/>
              <a:t>2</a:t>
            </a:r>
            <a:r>
              <a:rPr lang="pl-PL" sz="700" dirty="0"/>
              <a:t>(</a:t>
            </a:r>
            <a:r>
              <a:rPr lang="pl-PL" sz="700" i="1" dirty="0"/>
              <a:t>rps10</a:t>
            </a:r>
            <a:r>
              <a:rPr lang="pl-PL" sz="700" dirty="0"/>
              <a:t>/WT)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972F787E-E934-40C9-9D37-150254573AC9}"/>
              </a:ext>
            </a:extLst>
          </p:cNvPr>
          <p:cNvSpPr txBox="1"/>
          <p:nvPr/>
        </p:nvSpPr>
        <p:spPr>
          <a:xfrm>
            <a:off x="5662511" y="1944627"/>
            <a:ext cx="6692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WT</a:t>
            </a:r>
          </a:p>
        </p:txBody>
      </p:sp>
      <p:grpSp>
        <p:nvGrpSpPr>
          <p:cNvPr id="4" name="Grupa 3">
            <a:extLst>
              <a:ext uri="{FF2B5EF4-FFF2-40B4-BE49-F238E27FC236}">
                <a16:creationId xmlns:a16="http://schemas.microsoft.com/office/drawing/2014/main" id="{EAD9A4DF-001F-4AD5-A6CD-468D07057665}"/>
              </a:ext>
            </a:extLst>
          </p:cNvPr>
          <p:cNvGrpSpPr/>
          <p:nvPr/>
        </p:nvGrpSpPr>
        <p:grpSpPr>
          <a:xfrm>
            <a:off x="5214425" y="2807479"/>
            <a:ext cx="564714" cy="307777"/>
            <a:chOff x="5856167" y="1110535"/>
            <a:chExt cx="564714" cy="307777"/>
          </a:xfrm>
        </p:grpSpPr>
        <p:sp>
          <p:nvSpPr>
            <p:cNvPr id="9" name="Prostokąt 8">
              <a:extLst>
                <a:ext uri="{FF2B5EF4-FFF2-40B4-BE49-F238E27FC236}">
                  <a16:creationId xmlns:a16="http://schemas.microsoft.com/office/drawing/2014/main" id="{617ABE80-BFB7-4BA3-A1D1-366DFCB9F6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56963" y="1175315"/>
              <a:ext cx="76200" cy="7744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" name="Prostokąt 9">
              <a:extLst>
                <a:ext uri="{FF2B5EF4-FFF2-40B4-BE49-F238E27FC236}">
                  <a16:creationId xmlns:a16="http://schemas.microsoft.com/office/drawing/2014/main" id="{C41C0AD3-5F8D-4BD7-945A-EB328C1BAB33}"/>
                </a:ext>
              </a:extLst>
            </p:cNvPr>
            <p:cNvSpPr/>
            <p:nvPr/>
          </p:nvSpPr>
          <p:spPr>
            <a:xfrm>
              <a:off x="5856167" y="1284361"/>
              <a:ext cx="76200" cy="7744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" name="pole tekstowe 10">
              <a:extLst>
                <a:ext uri="{FF2B5EF4-FFF2-40B4-BE49-F238E27FC236}">
                  <a16:creationId xmlns:a16="http://schemas.microsoft.com/office/drawing/2014/main" id="{50225962-FD61-4E87-9CED-F99826188221}"/>
                </a:ext>
              </a:extLst>
            </p:cNvPr>
            <p:cNvSpPr txBox="1"/>
            <p:nvPr/>
          </p:nvSpPr>
          <p:spPr>
            <a:xfrm>
              <a:off x="5867524" y="1110535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700" b="1" i="1" dirty="0"/>
                <a:t>rps10</a:t>
              </a:r>
              <a:r>
                <a:rPr lang="pl-PL" sz="700" b="1" dirty="0"/>
                <a:t> (P2)</a:t>
              </a:r>
            </a:p>
            <a:p>
              <a:r>
                <a:rPr lang="pl-PL" sz="700" b="1" i="1" dirty="0"/>
                <a:t>rps10</a:t>
              </a:r>
              <a:r>
                <a:rPr lang="pl-PL" sz="700" b="1" dirty="0"/>
                <a:t> (P3</a:t>
              </a:r>
              <a:r>
                <a:rPr lang="pl-PL" sz="700" dirty="0"/>
                <a:t>)</a:t>
              </a:r>
            </a:p>
          </p:txBody>
        </p:sp>
      </p:grp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464A50E4-D906-429F-981D-C4313F42AAD5}"/>
              </a:ext>
            </a:extLst>
          </p:cNvPr>
          <p:cNvSpPr txBox="1"/>
          <p:nvPr/>
        </p:nvSpPr>
        <p:spPr>
          <a:xfrm>
            <a:off x="1002864" y="813051"/>
            <a:ext cx="484719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i="1" dirty="0" err="1"/>
              <a:t>psaA</a:t>
            </a:r>
            <a:r>
              <a:rPr lang="pl-PL" sz="700" i="1" dirty="0"/>
              <a:t>       </a:t>
            </a:r>
            <a:r>
              <a:rPr lang="pl-PL" sz="700" i="1" dirty="0" err="1"/>
              <a:t>psaB</a:t>
            </a:r>
            <a:r>
              <a:rPr lang="pl-PL" sz="700" i="1" dirty="0"/>
              <a:t>         </a:t>
            </a:r>
            <a:r>
              <a:rPr lang="pl-PL" sz="700" i="1" dirty="0" err="1"/>
              <a:t>psaC</a:t>
            </a:r>
            <a:r>
              <a:rPr lang="pl-PL" sz="700" i="1" dirty="0"/>
              <a:t>         </a:t>
            </a:r>
            <a:r>
              <a:rPr lang="pl-PL" sz="700" i="1" dirty="0" err="1"/>
              <a:t>psbB</a:t>
            </a:r>
            <a:r>
              <a:rPr lang="pl-PL" sz="700" i="1" dirty="0"/>
              <a:t>        </a:t>
            </a:r>
            <a:r>
              <a:rPr lang="pl-PL" sz="700" i="1" dirty="0" err="1"/>
              <a:t>petA</a:t>
            </a:r>
            <a:r>
              <a:rPr lang="pl-PL" sz="700" i="1" dirty="0"/>
              <a:t>         </a:t>
            </a:r>
            <a:r>
              <a:rPr lang="pl-PL" sz="700" i="1" dirty="0" err="1"/>
              <a:t>petB</a:t>
            </a:r>
            <a:r>
              <a:rPr lang="pl-PL" sz="700" i="1" dirty="0"/>
              <a:t>         </a:t>
            </a:r>
            <a:r>
              <a:rPr lang="pl-PL" sz="700" i="1" dirty="0" err="1"/>
              <a:t>rbcL</a:t>
            </a:r>
            <a:r>
              <a:rPr lang="pl-PL" sz="700" i="1" dirty="0"/>
              <a:t>       ndhB2       </a:t>
            </a:r>
            <a:r>
              <a:rPr lang="pl-PL" sz="700" i="1" dirty="0" err="1"/>
              <a:t>atpA</a:t>
            </a:r>
            <a:r>
              <a:rPr lang="pl-PL" sz="700" i="1" dirty="0"/>
              <a:t>     </a:t>
            </a:r>
            <a:r>
              <a:rPr lang="pl-PL" sz="700" i="1" dirty="0" err="1"/>
              <a:t>atpB</a:t>
            </a:r>
            <a:r>
              <a:rPr lang="pl-PL" sz="700" i="1" dirty="0"/>
              <a:t>       </a:t>
            </a:r>
            <a:r>
              <a:rPr lang="pl-PL" sz="700" i="1" dirty="0" err="1"/>
              <a:t>rpoA</a:t>
            </a:r>
            <a:r>
              <a:rPr lang="pl-PL" sz="700" i="1" dirty="0"/>
              <a:t>         </a:t>
            </a:r>
            <a:r>
              <a:rPr lang="pl-PL" sz="700" i="1" dirty="0" err="1"/>
              <a:t>rpoB</a:t>
            </a:r>
            <a:r>
              <a:rPr lang="pl-PL" sz="700" i="1" dirty="0"/>
              <a:t>     rpoC1       rps16 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68D8B9F0-9498-408F-90FB-248AAE04AEC2}"/>
              </a:ext>
            </a:extLst>
          </p:cNvPr>
          <p:cNvSpPr txBox="1"/>
          <p:nvPr/>
        </p:nvSpPr>
        <p:spPr>
          <a:xfrm>
            <a:off x="1073682" y="1593524"/>
            <a:ext cx="191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l-PL" sz="700" dirty="0"/>
            </a:br>
            <a:r>
              <a:rPr lang="pl-PL" sz="700" dirty="0"/>
              <a:t>*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22F9F080-6AEE-4F8A-B1E0-7E75372B2FC8}"/>
              </a:ext>
            </a:extLst>
          </p:cNvPr>
          <p:cNvSpPr txBox="1"/>
          <p:nvPr/>
        </p:nvSpPr>
        <p:spPr>
          <a:xfrm>
            <a:off x="1414265" y="1466887"/>
            <a:ext cx="191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l-PL" sz="700" dirty="0"/>
            </a:br>
            <a:r>
              <a:rPr lang="pl-PL" sz="700" dirty="0"/>
              <a:t>*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D7FB71FB-ED4E-4DD6-A4F3-18FB128EBF2E}"/>
              </a:ext>
            </a:extLst>
          </p:cNvPr>
          <p:cNvSpPr txBox="1"/>
          <p:nvPr/>
        </p:nvSpPr>
        <p:spPr>
          <a:xfrm>
            <a:off x="1499836" y="1579186"/>
            <a:ext cx="191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l-PL" sz="700" dirty="0"/>
            </a:br>
            <a:r>
              <a:rPr lang="pl-PL" sz="700" dirty="0"/>
              <a:t>*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CE049522-D4DC-4512-9570-9FEA7FD28CF0}"/>
              </a:ext>
            </a:extLst>
          </p:cNvPr>
          <p:cNvSpPr txBox="1"/>
          <p:nvPr/>
        </p:nvSpPr>
        <p:spPr>
          <a:xfrm>
            <a:off x="1837836" y="1610941"/>
            <a:ext cx="191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l-PL" sz="700" dirty="0"/>
            </a:br>
            <a:r>
              <a:rPr lang="pl-PL" sz="700" dirty="0"/>
              <a:t>*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90849703-27C3-410F-8BB4-229E46E852E2}"/>
              </a:ext>
            </a:extLst>
          </p:cNvPr>
          <p:cNvSpPr txBox="1"/>
          <p:nvPr/>
        </p:nvSpPr>
        <p:spPr>
          <a:xfrm>
            <a:off x="2168123" y="1555438"/>
            <a:ext cx="191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l-PL" sz="700" dirty="0"/>
            </a:br>
            <a:r>
              <a:rPr lang="pl-PL" sz="700" dirty="0"/>
              <a:t>*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BB35B703-0647-4229-B21A-C4D2477A22DA}"/>
              </a:ext>
            </a:extLst>
          </p:cNvPr>
          <p:cNvSpPr txBox="1"/>
          <p:nvPr/>
        </p:nvSpPr>
        <p:spPr>
          <a:xfrm>
            <a:off x="2505463" y="1627126"/>
            <a:ext cx="191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l-PL" sz="700" dirty="0"/>
            </a:br>
            <a:r>
              <a:rPr lang="pl-PL" sz="700" dirty="0"/>
              <a:t>*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E78074EA-7B17-4F70-B98A-F87D4026762A}"/>
              </a:ext>
            </a:extLst>
          </p:cNvPr>
          <p:cNvSpPr txBox="1"/>
          <p:nvPr/>
        </p:nvSpPr>
        <p:spPr>
          <a:xfrm>
            <a:off x="2756672" y="1410260"/>
            <a:ext cx="191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l-PL" sz="700" dirty="0"/>
            </a:br>
            <a:r>
              <a:rPr lang="pl-PL" sz="700" dirty="0"/>
              <a:t>*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DB74EDFB-8FA2-4AFB-BD4C-A1DBAA7BC47F}"/>
              </a:ext>
            </a:extLst>
          </p:cNvPr>
          <p:cNvSpPr txBox="1"/>
          <p:nvPr/>
        </p:nvSpPr>
        <p:spPr>
          <a:xfrm>
            <a:off x="3095949" y="1496643"/>
            <a:ext cx="191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l-PL" sz="700" dirty="0"/>
            </a:br>
            <a:r>
              <a:rPr lang="pl-PL" sz="700" dirty="0"/>
              <a:t>*</a:t>
            </a: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222E43BE-1BBD-469C-B9E1-E12382F15861}"/>
              </a:ext>
            </a:extLst>
          </p:cNvPr>
          <p:cNvSpPr txBox="1"/>
          <p:nvPr/>
        </p:nvSpPr>
        <p:spPr>
          <a:xfrm>
            <a:off x="3179763" y="1612136"/>
            <a:ext cx="191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l-PL" sz="700" dirty="0"/>
            </a:br>
            <a:r>
              <a:rPr lang="pl-PL" sz="700" dirty="0"/>
              <a:t>*</a:t>
            </a: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8C3781D6-C87B-4DDB-90CE-6DD686050257}"/>
              </a:ext>
            </a:extLst>
          </p:cNvPr>
          <p:cNvSpPr txBox="1"/>
          <p:nvPr/>
        </p:nvSpPr>
        <p:spPr>
          <a:xfrm>
            <a:off x="3770960" y="1604693"/>
            <a:ext cx="191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l-PL" sz="700" dirty="0"/>
            </a:br>
            <a:r>
              <a:rPr lang="pl-PL" sz="700" dirty="0"/>
              <a:t>*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2B188A83-865A-4754-BD6E-57496B4EBFFF}"/>
              </a:ext>
            </a:extLst>
          </p:cNvPr>
          <p:cNvSpPr txBox="1"/>
          <p:nvPr/>
        </p:nvSpPr>
        <p:spPr>
          <a:xfrm>
            <a:off x="4106133" y="1530586"/>
            <a:ext cx="191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l-PL" sz="700" dirty="0"/>
            </a:br>
            <a:r>
              <a:rPr lang="pl-PL" sz="700" dirty="0"/>
              <a:t>*</a:t>
            </a: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BD911F6E-38E3-40E4-8FAA-2318ED1A11E1}"/>
              </a:ext>
            </a:extLst>
          </p:cNvPr>
          <p:cNvSpPr txBox="1"/>
          <p:nvPr/>
        </p:nvSpPr>
        <p:spPr>
          <a:xfrm>
            <a:off x="4440940" y="1428744"/>
            <a:ext cx="191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l-PL" sz="700" dirty="0"/>
            </a:br>
            <a:r>
              <a:rPr lang="pl-PL" sz="700" dirty="0"/>
              <a:t>*</a:t>
            </a: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04D67449-C5BC-4B6F-B814-7455A0B29823}"/>
              </a:ext>
            </a:extLst>
          </p:cNvPr>
          <p:cNvSpPr txBox="1"/>
          <p:nvPr/>
        </p:nvSpPr>
        <p:spPr>
          <a:xfrm>
            <a:off x="4528910" y="1614595"/>
            <a:ext cx="191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l-PL" sz="700" dirty="0"/>
            </a:br>
            <a:r>
              <a:rPr lang="pl-PL" sz="700" dirty="0"/>
              <a:t>*</a:t>
            </a:r>
          </a:p>
        </p:txBody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2A6C2AA6-6FED-40E1-9DC9-E40855C084E7}"/>
              </a:ext>
            </a:extLst>
          </p:cNvPr>
          <p:cNvSpPr txBox="1"/>
          <p:nvPr/>
        </p:nvSpPr>
        <p:spPr>
          <a:xfrm>
            <a:off x="4783453" y="1511275"/>
            <a:ext cx="191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l-PL" sz="700" dirty="0"/>
            </a:br>
            <a:r>
              <a:rPr lang="pl-PL" sz="700" dirty="0"/>
              <a:t>*</a:t>
            </a:r>
          </a:p>
        </p:txBody>
      </p:sp>
      <p:sp>
        <p:nvSpPr>
          <p:cNvPr id="28" name="Nawias zamykający 27">
            <a:extLst>
              <a:ext uri="{FF2B5EF4-FFF2-40B4-BE49-F238E27FC236}">
                <a16:creationId xmlns:a16="http://schemas.microsoft.com/office/drawing/2014/main" id="{F0A1C241-A808-469E-A1EE-72AE640A04C5}"/>
              </a:ext>
            </a:extLst>
          </p:cNvPr>
          <p:cNvSpPr/>
          <p:nvPr/>
        </p:nvSpPr>
        <p:spPr>
          <a:xfrm rot="16200000">
            <a:off x="1517795" y="383646"/>
            <a:ext cx="41822" cy="99443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9" name="Nawias zamykający 28">
            <a:extLst>
              <a:ext uri="{FF2B5EF4-FFF2-40B4-BE49-F238E27FC236}">
                <a16:creationId xmlns:a16="http://schemas.microsoft.com/office/drawing/2014/main" id="{12DDF596-D5A4-437B-9217-6D9B368E7829}"/>
              </a:ext>
            </a:extLst>
          </p:cNvPr>
          <p:cNvSpPr/>
          <p:nvPr/>
        </p:nvSpPr>
        <p:spPr>
          <a:xfrm rot="16200000">
            <a:off x="4041213" y="586648"/>
            <a:ext cx="43200" cy="587227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0" name="Nawias zamykający 29">
            <a:extLst>
              <a:ext uri="{FF2B5EF4-FFF2-40B4-BE49-F238E27FC236}">
                <a16:creationId xmlns:a16="http://schemas.microsoft.com/office/drawing/2014/main" id="{8A1B5970-77E8-44F4-8888-28FCDC59CD17}"/>
              </a:ext>
            </a:extLst>
          </p:cNvPr>
          <p:cNvSpPr/>
          <p:nvPr/>
        </p:nvSpPr>
        <p:spPr>
          <a:xfrm rot="16200000">
            <a:off x="2204501" y="761983"/>
            <a:ext cx="43200" cy="233879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3" name="Nawias zamykający 32">
            <a:extLst>
              <a:ext uri="{FF2B5EF4-FFF2-40B4-BE49-F238E27FC236}">
                <a16:creationId xmlns:a16="http://schemas.microsoft.com/office/drawing/2014/main" id="{4EF6D612-5BB3-47F0-9FF0-A16BEC006CEB}"/>
              </a:ext>
            </a:extLst>
          </p:cNvPr>
          <p:cNvSpPr/>
          <p:nvPr/>
        </p:nvSpPr>
        <p:spPr>
          <a:xfrm rot="16200000">
            <a:off x="2725190" y="539951"/>
            <a:ext cx="43200" cy="67715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6" name="Nawias zamykający 35">
            <a:extLst>
              <a:ext uri="{FF2B5EF4-FFF2-40B4-BE49-F238E27FC236}">
                <a16:creationId xmlns:a16="http://schemas.microsoft.com/office/drawing/2014/main" id="{3D6A5EE4-0120-461F-9B6D-4B6B119EA8FC}"/>
              </a:ext>
            </a:extLst>
          </p:cNvPr>
          <p:cNvSpPr/>
          <p:nvPr/>
        </p:nvSpPr>
        <p:spPr>
          <a:xfrm rot="16200000">
            <a:off x="3231327" y="787849"/>
            <a:ext cx="43200" cy="189007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7" name="Nawias zamykający 36">
            <a:extLst>
              <a:ext uri="{FF2B5EF4-FFF2-40B4-BE49-F238E27FC236}">
                <a16:creationId xmlns:a16="http://schemas.microsoft.com/office/drawing/2014/main" id="{16D6DEB9-C929-4337-B11F-E3F532A3B2BF}"/>
              </a:ext>
            </a:extLst>
          </p:cNvPr>
          <p:cNvSpPr/>
          <p:nvPr/>
        </p:nvSpPr>
        <p:spPr>
          <a:xfrm rot="16200000">
            <a:off x="3555671" y="711816"/>
            <a:ext cx="41822" cy="341868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8" name="Nawias zamykający 37">
            <a:extLst>
              <a:ext uri="{FF2B5EF4-FFF2-40B4-BE49-F238E27FC236}">
                <a16:creationId xmlns:a16="http://schemas.microsoft.com/office/drawing/2014/main" id="{9478FA0F-9D7A-4B9B-A765-4FD404A281F0}"/>
              </a:ext>
            </a:extLst>
          </p:cNvPr>
          <p:cNvSpPr/>
          <p:nvPr/>
        </p:nvSpPr>
        <p:spPr>
          <a:xfrm rot="16200000">
            <a:off x="4838507" y="415373"/>
            <a:ext cx="43200" cy="93600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9" name="Nawias zamykający 38">
            <a:extLst>
              <a:ext uri="{FF2B5EF4-FFF2-40B4-BE49-F238E27FC236}">
                <a16:creationId xmlns:a16="http://schemas.microsoft.com/office/drawing/2014/main" id="{6AA736FE-1C22-46ED-82E0-25FD902A61AF}"/>
              </a:ext>
            </a:extLst>
          </p:cNvPr>
          <p:cNvSpPr/>
          <p:nvPr/>
        </p:nvSpPr>
        <p:spPr>
          <a:xfrm rot="16200000">
            <a:off x="5524465" y="731042"/>
            <a:ext cx="43200" cy="305433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0" name="pole tekstowe 39">
            <a:extLst>
              <a:ext uri="{FF2B5EF4-FFF2-40B4-BE49-F238E27FC236}">
                <a16:creationId xmlns:a16="http://schemas.microsoft.com/office/drawing/2014/main" id="{7488E90C-8E81-4EE3-886B-4B83E0864DD9}"/>
              </a:ext>
            </a:extLst>
          </p:cNvPr>
          <p:cNvSpPr txBox="1"/>
          <p:nvPr/>
        </p:nvSpPr>
        <p:spPr>
          <a:xfrm>
            <a:off x="1077454" y="634326"/>
            <a:ext cx="52038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b="1" dirty="0"/>
              <a:t>                 PSI                         PSII               cyt b</a:t>
            </a:r>
            <a:r>
              <a:rPr lang="pl-PL" sz="700" b="1" baseline="-25000" dirty="0"/>
              <a:t>6</a:t>
            </a:r>
            <a:r>
              <a:rPr lang="pl-PL" sz="700" b="1" dirty="0"/>
              <a:t>f           </a:t>
            </a:r>
            <a:r>
              <a:rPr lang="pl-PL" sz="650" b="1" dirty="0" err="1"/>
              <a:t>Rubisco</a:t>
            </a:r>
            <a:r>
              <a:rPr lang="pl-PL" sz="700" b="1" dirty="0"/>
              <a:t>                       </a:t>
            </a:r>
            <a:r>
              <a:rPr lang="pl-PL" sz="650" b="1" dirty="0"/>
              <a:t>ATP synthase            PEP </a:t>
            </a:r>
            <a:r>
              <a:rPr lang="pl-PL" sz="650" b="1" dirty="0" err="1"/>
              <a:t>polymerase</a:t>
            </a:r>
            <a:r>
              <a:rPr lang="pl-PL" sz="650" b="1" dirty="0"/>
              <a:t>         </a:t>
            </a:r>
            <a:r>
              <a:rPr lang="pl-PL" sz="700" b="1" dirty="0"/>
              <a:t>									</a:t>
            </a:r>
          </a:p>
        </p:txBody>
      </p:sp>
      <p:sp>
        <p:nvSpPr>
          <p:cNvPr id="34" name="pole tekstowe 33">
            <a:extLst>
              <a:ext uri="{FF2B5EF4-FFF2-40B4-BE49-F238E27FC236}">
                <a16:creationId xmlns:a16="http://schemas.microsoft.com/office/drawing/2014/main" id="{DDE7C478-4190-44F8-B4E8-486313621714}"/>
              </a:ext>
            </a:extLst>
          </p:cNvPr>
          <p:cNvSpPr txBox="1"/>
          <p:nvPr/>
        </p:nvSpPr>
        <p:spPr>
          <a:xfrm>
            <a:off x="310266" y="471647"/>
            <a:ext cx="54854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 b="1" dirty="0" err="1"/>
              <a:t>Figure</a:t>
            </a:r>
            <a:r>
              <a:rPr lang="pl-PL" sz="700" b="1" dirty="0"/>
              <a:t> S3.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4DE87844-A120-481C-BF68-756466F44207}"/>
              </a:ext>
            </a:extLst>
          </p:cNvPr>
          <p:cNvSpPr txBox="1"/>
          <p:nvPr/>
        </p:nvSpPr>
        <p:spPr>
          <a:xfrm>
            <a:off x="3242866" y="622206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600" b="1" dirty="0"/>
              <a:t>NADH</a:t>
            </a:r>
          </a:p>
          <a:p>
            <a:pPr algn="ctr"/>
            <a:r>
              <a:rPr lang="pl-PL" sz="600" b="1" dirty="0"/>
              <a:t>dehydrogenase </a:t>
            </a:r>
            <a:endParaRPr lang="pl-PL" sz="600" dirty="0"/>
          </a:p>
        </p:txBody>
      </p:sp>
      <p:sp>
        <p:nvSpPr>
          <p:cNvPr id="41" name="pole tekstowe 40">
            <a:extLst>
              <a:ext uri="{FF2B5EF4-FFF2-40B4-BE49-F238E27FC236}">
                <a16:creationId xmlns:a16="http://schemas.microsoft.com/office/drawing/2014/main" id="{B14E3F25-58CA-4E73-8DED-8879C6307BBF}"/>
              </a:ext>
            </a:extLst>
          </p:cNvPr>
          <p:cNvSpPr txBox="1"/>
          <p:nvPr/>
        </p:nvSpPr>
        <p:spPr>
          <a:xfrm>
            <a:off x="5283956" y="632870"/>
            <a:ext cx="545342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650" b="1" dirty="0"/>
              <a:t>ribosomes</a:t>
            </a:r>
            <a:endParaRPr lang="pl-PL" sz="650" dirty="0"/>
          </a:p>
        </p:txBody>
      </p:sp>
      <p:sp>
        <p:nvSpPr>
          <p:cNvPr id="42" name="Symbol zastępczy stopki 3">
            <a:extLst>
              <a:ext uri="{FF2B5EF4-FFF2-40B4-BE49-F238E27FC236}">
                <a16:creationId xmlns:a16="http://schemas.microsoft.com/office/drawing/2014/main" id="{5F0A90BA-E531-4AF2-9048-A777EC96D1FC}"/>
              </a:ext>
            </a:extLst>
          </p:cNvPr>
          <p:cNvSpPr txBox="1">
            <a:spLocks/>
          </p:cNvSpPr>
          <p:nvPr/>
        </p:nvSpPr>
        <p:spPr>
          <a:xfrm>
            <a:off x="60961" y="8521794"/>
            <a:ext cx="685799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“</a:t>
            </a:r>
            <a:r>
              <a:rPr lang="en-GB" sz="700" b="1" dirty="0"/>
              <a:t>Joint inhibition of mitochondrial complex IV and AOX by genetic or chemical means represses chloroplast transcription in Arabidopsis</a:t>
            </a:r>
            <a:r>
              <a:rPr lang="pl-PL" sz="700" dirty="0"/>
              <a:t>”, </a:t>
            </a:r>
          </a:p>
          <a:p>
            <a:r>
              <a:rPr lang="pl-PL" sz="700" dirty="0"/>
              <a:t>Adamowicz-Skrzypkowska, A., </a:t>
            </a:r>
            <a:r>
              <a:rPr lang="pl-PL" sz="700" dirty="0" err="1"/>
              <a:t>Kwasniak</a:t>
            </a:r>
            <a:r>
              <a:rPr lang="pl-PL" sz="700" dirty="0"/>
              <a:t>-Owczarek, M., Van </a:t>
            </a:r>
            <a:r>
              <a:rPr lang="pl-PL" sz="700" dirty="0" err="1"/>
              <a:t>Aken</a:t>
            </a:r>
            <a:r>
              <a:rPr lang="pl-PL" sz="700" dirty="0"/>
              <a:t>, O., </a:t>
            </a:r>
            <a:r>
              <a:rPr lang="pl-PL" sz="700" dirty="0" err="1"/>
              <a:t>Kazmierczak</a:t>
            </a:r>
            <a:r>
              <a:rPr lang="pl-PL" sz="700" dirty="0"/>
              <a:t>, U., </a:t>
            </a:r>
            <a:r>
              <a:rPr lang="pl-PL" sz="700" dirty="0" err="1"/>
              <a:t>Janska</a:t>
            </a:r>
            <a:r>
              <a:rPr lang="pl-PL" sz="700" dirty="0"/>
              <a:t>, H.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B5F55EDA-BD98-4DB3-8F63-0CA3EEE533F3}"/>
              </a:ext>
            </a:extLst>
          </p:cNvPr>
          <p:cNvSpPr/>
          <p:nvPr/>
        </p:nvSpPr>
        <p:spPr>
          <a:xfrm>
            <a:off x="534817" y="3613425"/>
            <a:ext cx="5672386" cy="1721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200" b="1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Supplementary Figure S3. </a:t>
            </a:r>
            <a:r>
              <a:rPr lang="en-US" sz="1200" b="1" kern="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Chloroplast gene copy numbers in </a:t>
            </a:r>
            <a:r>
              <a:rPr lang="en-US" sz="1200" b="1" i="1" kern="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rps10 </a:t>
            </a:r>
            <a:r>
              <a:rPr lang="en-US" sz="1200" b="1" kern="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compared with wild-type plants.</a:t>
            </a:r>
            <a:r>
              <a:rPr lang="en-US" sz="1200" kern="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values were calculated per nucleus by multiplying the ratios of chloroplast genes to nuclear DNA (</a:t>
            </a:r>
            <a:r>
              <a:rPr lang="en-US" sz="1200" i="1" kern="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ACT2</a:t>
            </a:r>
            <a:r>
              <a:rPr lang="en-US" sz="1200" kern="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gene) by the mean C-value (calculated as in [28]) and are expressed as log</a:t>
            </a:r>
            <a:r>
              <a:rPr lang="en-US" sz="1200" kern="5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kern="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ratios. The data were averaged for four biological replicates, with error bars representing SEM.</a:t>
            </a:r>
            <a:r>
              <a:rPr lang="en-US" sz="1200" i="1" kern="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12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Statistically significant differences from the wild-type are indicated by asterisks (Student’s </a:t>
            </a:r>
            <a:r>
              <a:rPr lang="en-GB" sz="1200" i="1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GB" sz="12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test; </a:t>
            </a:r>
            <a:r>
              <a:rPr lang="en-US" sz="1200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p ≤ 0.05</a:t>
            </a:r>
            <a:r>
              <a:rPr lang="en-GB" sz="12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pl-PL" sz="1200" kern="50" dirty="0">
              <a:latin typeface="Times New Roman" panose="02020603050405020304" pitchFamily="18" charset="0"/>
              <a:ea typeface="SimSun" panose="02010600030101010101" pitchFamily="2" charset="-122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908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>
            <a:extLst>
              <a:ext uri="{FF2B5EF4-FFF2-40B4-BE49-F238E27FC236}">
                <a16:creationId xmlns:a16="http://schemas.microsoft.com/office/drawing/2014/main" id="{6E617473-73DC-48A8-9D96-2DCB94FAE7C9}"/>
              </a:ext>
            </a:extLst>
          </p:cNvPr>
          <p:cNvGrpSpPr/>
          <p:nvPr/>
        </p:nvGrpSpPr>
        <p:grpSpPr>
          <a:xfrm>
            <a:off x="285226" y="482812"/>
            <a:ext cx="5551356" cy="1837828"/>
            <a:chOff x="285226" y="488422"/>
            <a:chExt cx="5551356" cy="1837828"/>
          </a:xfrm>
        </p:grpSpPr>
        <p:sp>
          <p:nvSpPr>
            <p:cNvPr id="5" name="pole tekstowe 4">
              <a:extLst>
                <a:ext uri="{FF2B5EF4-FFF2-40B4-BE49-F238E27FC236}">
                  <a16:creationId xmlns:a16="http://schemas.microsoft.com/office/drawing/2014/main" id="{CA99E060-A411-40A1-9AF2-0CDCEAEA2989}"/>
                </a:ext>
              </a:extLst>
            </p:cNvPr>
            <p:cNvSpPr txBox="1"/>
            <p:nvPr/>
          </p:nvSpPr>
          <p:spPr>
            <a:xfrm>
              <a:off x="285226" y="488422"/>
              <a:ext cx="54854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700" b="1" dirty="0" err="1"/>
                <a:t>Figure</a:t>
              </a:r>
              <a:r>
                <a:rPr lang="pl-PL" sz="700" b="1" dirty="0"/>
                <a:t> S4.</a:t>
              </a:r>
            </a:p>
          </p:txBody>
        </p:sp>
        <p:grpSp>
          <p:nvGrpSpPr>
            <p:cNvPr id="6" name="Grupa 5">
              <a:extLst>
                <a:ext uri="{FF2B5EF4-FFF2-40B4-BE49-F238E27FC236}">
                  <a16:creationId xmlns:a16="http://schemas.microsoft.com/office/drawing/2014/main" id="{C12A7205-F1D2-41F2-BBBA-DCD28AA75B2E}"/>
                </a:ext>
              </a:extLst>
            </p:cNvPr>
            <p:cNvGrpSpPr/>
            <p:nvPr/>
          </p:nvGrpSpPr>
          <p:grpSpPr>
            <a:xfrm>
              <a:off x="352475" y="818202"/>
              <a:ext cx="5484107" cy="1508048"/>
              <a:chOff x="352475" y="818202"/>
              <a:chExt cx="5484107" cy="1508048"/>
            </a:xfrm>
          </p:grpSpPr>
          <p:pic>
            <p:nvPicPr>
              <p:cNvPr id="21" name="Picture 13">
                <a:extLst>
                  <a:ext uri="{FF2B5EF4-FFF2-40B4-BE49-F238E27FC236}">
                    <a16:creationId xmlns:a16="http://schemas.microsoft.com/office/drawing/2014/main" id="{E8CE3824-EDA8-43D1-819A-763F86264FA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6663" y="1211265"/>
                <a:ext cx="2232025" cy="228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22" name="Picture 8">
                <a:extLst>
                  <a:ext uri="{FF2B5EF4-FFF2-40B4-BE49-F238E27FC236}">
                    <a16:creationId xmlns:a16="http://schemas.microsoft.com/office/drawing/2014/main" id="{2D17988C-50B5-4167-A9A5-14331E5CE97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6382" y="1798924"/>
                <a:ext cx="2225675" cy="2270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3" name="pole tekstowe 22">
                <a:extLst>
                  <a:ext uri="{FF2B5EF4-FFF2-40B4-BE49-F238E27FC236}">
                    <a16:creationId xmlns:a16="http://schemas.microsoft.com/office/drawing/2014/main" id="{85426D3D-B262-4E5B-810F-E1E6DDC85772}"/>
                  </a:ext>
                </a:extLst>
              </p:cNvPr>
              <p:cNvSpPr txBox="1"/>
              <p:nvPr/>
            </p:nvSpPr>
            <p:spPr>
              <a:xfrm>
                <a:off x="3419425" y="818322"/>
                <a:ext cx="97015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700" b="1" dirty="0" err="1"/>
                  <a:t>PsbD</a:t>
                </a:r>
                <a:endParaRPr lang="pl-PL" sz="700" b="1" dirty="0"/>
              </a:p>
            </p:txBody>
          </p:sp>
          <p:sp>
            <p:nvSpPr>
              <p:cNvPr id="24" name="pole tekstowe 23">
                <a:extLst>
                  <a:ext uri="{FF2B5EF4-FFF2-40B4-BE49-F238E27FC236}">
                    <a16:creationId xmlns:a16="http://schemas.microsoft.com/office/drawing/2014/main" id="{30A9BE01-6B46-4E1C-AA29-8B248B4E9C11}"/>
                  </a:ext>
                </a:extLst>
              </p:cNvPr>
              <p:cNvSpPr txBox="1"/>
              <p:nvPr/>
            </p:nvSpPr>
            <p:spPr>
              <a:xfrm>
                <a:off x="3787018" y="2018473"/>
                <a:ext cx="19846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700" b="1" dirty="0"/>
                  <a:t>WT                         </a:t>
                </a:r>
                <a:r>
                  <a:rPr lang="pl-PL" sz="700" b="1" i="1" dirty="0"/>
                  <a:t>rps10          </a:t>
                </a:r>
                <a:r>
                  <a:rPr lang="pl-PL" sz="700" b="1" dirty="0"/>
                  <a:t>               </a:t>
                </a:r>
                <a:r>
                  <a:rPr lang="pl-PL" sz="700" b="1" i="1" dirty="0" err="1"/>
                  <a:t>rps10</a:t>
                </a:r>
                <a:endParaRPr lang="pl-PL" sz="700" b="1" i="1" dirty="0"/>
              </a:p>
              <a:p>
                <a:r>
                  <a:rPr lang="pl-PL" sz="700" b="1" dirty="0"/>
                  <a:t>                                (P2)                            (P3)</a:t>
                </a:r>
              </a:p>
            </p:txBody>
          </p:sp>
          <p:cxnSp>
            <p:nvCxnSpPr>
              <p:cNvPr id="25" name="Łącznik prosty 24">
                <a:extLst>
                  <a:ext uri="{FF2B5EF4-FFF2-40B4-BE49-F238E27FC236}">
                    <a16:creationId xmlns:a16="http://schemas.microsoft.com/office/drawing/2014/main" id="{EEBFE0C3-DC06-4EBA-86B3-29116FF0D7B1}"/>
                  </a:ext>
                </a:extLst>
              </p:cNvPr>
              <p:cNvCxnSpPr/>
              <p:nvPr/>
            </p:nvCxnSpPr>
            <p:spPr>
              <a:xfrm>
                <a:off x="3544503" y="1176366"/>
                <a:ext cx="72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pole tekstowe 25">
                <a:extLst>
                  <a:ext uri="{FF2B5EF4-FFF2-40B4-BE49-F238E27FC236}">
                    <a16:creationId xmlns:a16="http://schemas.microsoft.com/office/drawing/2014/main" id="{D31475FC-5DEE-472C-A61E-E0EDA69A82DA}"/>
                  </a:ext>
                </a:extLst>
              </p:cNvPr>
              <p:cNvSpPr txBox="1"/>
              <p:nvPr/>
            </p:nvSpPr>
            <p:spPr>
              <a:xfrm>
                <a:off x="3502519" y="1025764"/>
                <a:ext cx="2334063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700" dirty="0"/>
                  <a:t>20µg     10µg   5µg    20µg  10µg   5µg    20µg   10µg   5µg</a:t>
                </a:r>
              </a:p>
            </p:txBody>
          </p:sp>
          <p:cxnSp>
            <p:nvCxnSpPr>
              <p:cNvPr id="27" name="Łącznik prosty 26">
                <a:extLst>
                  <a:ext uri="{FF2B5EF4-FFF2-40B4-BE49-F238E27FC236}">
                    <a16:creationId xmlns:a16="http://schemas.microsoft.com/office/drawing/2014/main" id="{0C57E4D3-2313-4B25-A758-8718894BE2D2}"/>
                  </a:ext>
                </a:extLst>
              </p:cNvPr>
              <p:cNvCxnSpPr/>
              <p:nvPr/>
            </p:nvCxnSpPr>
            <p:spPr>
              <a:xfrm>
                <a:off x="4296695" y="1180207"/>
                <a:ext cx="6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Łącznik prosty 27">
                <a:extLst>
                  <a:ext uri="{FF2B5EF4-FFF2-40B4-BE49-F238E27FC236}">
                    <a16:creationId xmlns:a16="http://schemas.microsoft.com/office/drawing/2014/main" id="{236CD6AC-4E94-4F5B-A9B5-275D4139AD8A}"/>
                  </a:ext>
                </a:extLst>
              </p:cNvPr>
              <p:cNvCxnSpPr/>
              <p:nvPr/>
            </p:nvCxnSpPr>
            <p:spPr>
              <a:xfrm>
                <a:off x="5002755" y="1176378"/>
                <a:ext cx="6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Łącznik prosty 28">
                <a:extLst>
                  <a:ext uri="{FF2B5EF4-FFF2-40B4-BE49-F238E27FC236}">
                    <a16:creationId xmlns:a16="http://schemas.microsoft.com/office/drawing/2014/main" id="{1CFE34BA-B6B9-40B0-927B-3A4B9FF5BA25}"/>
                  </a:ext>
                </a:extLst>
              </p:cNvPr>
              <p:cNvCxnSpPr/>
              <p:nvPr/>
            </p:nvCxnSpPr>
            <p:spPr>
              <a:xfrm>
                <a:off x="3517612" y="2046527"/>
                <a:ext cx="72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Łącznik prosty 29">
                <a:extLst>
                  <a:ext uri="{FF2B5EF4-FFF2-40B4-BE49-F238E27FC236}">
                    <a16:creationId xmlns:a16="http://schemas.microsoft.com/office/drawing/2014/main" id="{A19F8F0A-1F75-471D-8254-DA29E545C76F}"/>
                  </a:ext>
                </a:extLst>
              </p:cNvPr>
              <p:cNvCxnSpPr/>
              <p:nvPr/>
            </p:nvCxnSpPr>
            <p:spPr>
              <a:xfrm>
                <a:off x="4293897" y="2045606"/>
                <a:ext cx="6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Łącznik prosty 30">
                <a:extLst>
                  <a:ext uri="{FF2B5EF4-FFF2-40B4-BE49-F238E27FC236}">
                    <a16:creationId xmlns:a16="http://schemas.microsoft.com/office/drawing/2014/main" id="{371453F7-6C39-49C8-BAAA-61C76C32E0A2}"/>
                  </a:ext>
                </a:extLst>
              </p:cNvPr>
              <p:cNvCxnSpPr/>
              <p:nvPr/>
            </p:nvCxnSpPr>
            <p:spPr>
              <a:xfrm>
                <a:off x="4987816" y="2047199"/>
                <a:ext cx="6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pole tekstowe 10">
                <a:extLst>
                  <a:ext uri="{FF2B5EF4-FFF2-40B4-BE49-F238E27FC236}">
                    <a16:creationId xmlns:a16="http://schemas.microsoft.com/office/drawing/2014/main" id="{DBEFE52A-8DB6-4997-A134-81BCDAD0EEAB}"/>
                  </a:ext>
                </a:extLst>
              </p:cNvPr>
              <p:cNvSpPr txBox="1"/>
              <p:nvPr/>
            </p:nvSpPr>
            <p:spPr>
              <a:xfrm>
                <a:off x="631950" y="818202"/>
                <a:ext cx="97015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700" b="1" dirty="0" err="1"/>
                  <a:t>PsbC</a:t>
                </a:r>
                <a:endParaRPr lang="pl-PL" sz="700" b="1" dirty="0"/>
              </a:p>
            </p:txBody>
          </p:sp>
          <p:pic>
            <p:nvPicPr>
              <p:cNvPr id="12" name="Picture 16">
                <a:extLst>
                  <a:ext uri="{FF2B5EF4-FFF2-40B4-BE49-F238E27FC236}">
                    <a16:creationId xmlns:a16="http://schemas.microsoft.com/office/drawing/2014/main" id="{E3A8CE48-F292-42FB-94AB-4E65D862C53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5390" y="1202149"/>
                <a:ext cx="2334063" cy="2076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3" name="Łącznik prosty 12">
                <a:extLst>
                  <a:ext uri="{FF2B5EF4-FFF2-40B4-BE49-F238E27FC236}">
                    <a16:creationId xmlns:a16="http://schemas.microsoft.com/office/drawing/2014/main" id="{196DF04F-28D0-4662-BFDE-0527C2473FF5}"/>
                  </a:ext>
                </a:extLst>
              </p:cNvPr>
              <p:cNvCxnSpPr/>
              <p:nvPr/>
            </p:nvCxnSpPr>
            <p:spPr>
              <a:xfrm>
                <a:off x="810192" y="1174594"/>
                <a:ext cx="72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pole tekstowe 13">
                <a:extLst>
                  <a:ext uri="{FF2B5EF4-FFF2-40B4-BE49-F238E27FC236}">
                    <a16:creationId xmlns:a16="http://schemas.microsoft.com/office/drawing/2014/main" id="{A97977C4-8009-4E0B-AF26-8F304FBF09BF}"/>
                  </a:ext>
                </a:extLst>
              </p:cNvPr>
              <p:cNvSpPr txBox="1"/>
              <p:nvPr/>
            </p:nvSpPr>
            <p:spPr>
              <a:xfrm>
                <a:off x="768208" y="1023992"/>
                <a:ext cx="2334063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700" dirty="0"/>
                  <a:t>20µg     10µg   5µg    20µg  10µg   5µg     20µg   10µg   5µg</a:t>
                </a:r>
              </a:p>
            </p:txBody>
          </p:sp>
          <p:cxnSp>
            <p:nvCxnSpPr>
              <p:cNvPr id="15" name="Łącznik prosty 14">
                <a:extLst>
                  <a:ext uri="{FF2B5EF4-FFF2-40B4-BE49-F238E27FC236}">
                    <a16:creationId xmlns:a16="http://schemas.microsoft.com/office/drawing/2014/main" id="{D98C9263-6007-4196-9F31-5B7F3E777F43}"/>
                  </a:ext>
                </a:extLst>
              </p:cNvPr>
              <p:cNvCxnSpPr/>
              <p:nvPr/>
            </p:nvCxnSpPr>
            <p:spPr>
              <a:xfrm>
                <a:off x="1577510" y="1177588"/>
                <a:ext cx="6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Łącznik prosty 15">
                <a:extLst>
                  <a:ext uri="{FF2B5EF4-FFF2-40B4-BE49-F238E27FC236}">
                    <a16:creationId xmlns:a16="http://schemas.microsoft.com/office/drawing/2014/main" id="{4AFDDDC9-E780-41A4-A485-71B2D6DF0F3A}"/>
                  </a:ext>
                </a:extLst>
              </p:cNvPr>
              <p:cNvCxnSpPr/>
              <p:nvPr/>
            </p:nvCxnSpPr>
            <p:spPr>
              <a:xfrm>
                <a:off x="2273207" y="1174606"/>
                <a:ext cx="72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pole tekstowe 16">
                <a:extLst>
                  <a:ext uri="{FF2B5EF4-FFF2-40B4-BE49-F238E27FC236}">
                    <a16:creationId xmlns:a16="http://schemas.microsoft.com/office/drawing/2014/main" id="{B5DB31CC-2739-4875-8DF6-B56EDEEA378F}"/>
                  </a:ext>
                </a:extLst>
              </p:cNvPr>
              <p:cNvSpPr txBox="1"/>
              <p:nvPr/>
            </p:nvSpPr>
            <p:spPr>
              <a:xfrm>
                <a:off x="1050719" y="2016703"/>
                <a:ext cx="19846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700" b="1" dirty="0"/>
                  <a:t>WT                         </a:t>
                </a:r>
                <a:r>
                  <a:rPr lang="pl-PL" sz="700" b="1" i="1" dirty="0"/>
                  <a:t>rps10          </a:t>
                </a:r>
                <a:r>
                  <a:rPr lang="pl-PL" sz="700" b="1" dirty="0"/>
                  <a:t>               </a:t>
                </a:r>
                <a:r>
                  <a:rPr lang="pl-PL" sz="700" b="1" i="1" dirty="0"/>
                  <a:t>rps10</a:t>
                </a:r>
              </a:p>
              <a:p>
                <a:r>
                  <a:rPr lang="pl-PL" sz="700" b="1" dirty="0"/>
                  <a:t>                                (P2)                            (P3)</a:t>
                </a:r>
              </a:p>
            </p:txBody>
          </p:sp>
          <p:cxnSp>
            <p:nvCxnSpPr>
              <p:cNvPr id="18" name="Łącznik prosty 17">
                <a:extLst>
                  <a:ext uri="{FF2B5EF4-FFF2-40B4-BE49-F238E27FC236}">
                    <a16:creationId xmlns:a16="http://schemas.microsoft.com/office/drawing/2014/main" id="{4D15AF3C-5FD7-4171-AABB-C9A6BACA8E7C}"/>
                  </a:ext>
                </a:extLst>
              </p:cNvPr>
              <p:cNvCxnSpPr/>
              <p:nvPr/>
            </p:nvCxnSpPr>
            <p:spPr>
              <a:xfrm>
                <a:off x="783300" y="2046261"/>
                <a:ext cx="72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Łącznik prosty 18">
                <a:extLst>
                  <a:ext uri="{FF2B5EF4-FFF2-40B4-BE49-F238E27FC236}">
                    <a16:creationId xmlns:a16="http://schemas.microsoft.com/office/drawing/2014/main" id="{41767554-CF6F-4530-A7B8-26705811A2BD}"/>
                  </a:ext>
                </a:extLst>
              </p:cNvPr>
              <p:cNvCxnSpPr/>
              <p:nvPr/>
            </p:nvCxnSpPr>
            <p:spPr>
              <a:xfrm>
                <a:off x="1562414" y="2045606"/>
                <a:ext cx="6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Łącznik prosty 19">
                <a:extLst>
                  <a:ext uri="{FF2B5EF4-FFF2-40B4-BE49-F238E27FC236}">
                    <a16:creationId xmlns:a16="http://schemas.microsoft.com/office/drawing/2014/main" id="{A5D3C607-8998-4C2F-AFD2-4B8979A598F4}"/>
                  </a:ext>
                </a:extLst>
              </p:cNvPr>
              <p:cNvCxnSpPr/>
              <p:nvPr/>
            </p:nvCxnSpPr>
            <p:spPr>
              <a:xfrm>
                <a:off x="2258820" y="2046933"/>
                <a:ext cx="756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0" name="Obraz 9">
                <a:extLst>
                  <a:ext uri="{FF2B5EF4-FFF2-40B4-BE49-F238E27FC236}">
                    <a16:creationId xmlns:a16="http://schemas.microsoft.com/office/drawing/2014/main" id="{71D4564B-4CFB-4548-98F7-C776E77012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25360" y="1781521"/>
                <a:ext cx="2343457" cy="254528"/>
              </a:xfrm>
              <a:prstGeom prst="rect">
                <a:avLst/>
              </a:prstGeom>
            </p:spPr>
          </p:pic>
          <p:sp>
            <p:nvSpPr>
              <p:cNvPr id="32" name="pole tekstowe 31">
                <a:extLst>
                  <a:ext uri="{FF2B5EF4-FFF2-40B4-BE49-F238E27FC236}">
                    <a16:creationId xmlns:a16="http://schemas.microsoft.com/office/drawing/2014/main" id="{3CF8F0BF-7F64-460D-8952-4210F8407F7A}"/>
                  </a:ext>
                </a:extLst>
              </p:cNvPr>
              <p:cNvSpPr txBox="1"/>
              <p:nvPr/>
            </p:nvSpPr>
            <p:spPr>
              <a:xfrm>
                <a:off x="3789290" y="1420237"/>
                <a:ext cx="19846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700" b="1" dirty="0"/>
                  <a:t>WT                         </a:t>
                </a:r>
                <a:r>
                  <a:rPr lang="pl-PL" sz="700" b="1" i="1" dirty="0"/>
                  <a:t>rps10          </a:t>
                </a:r>
                <a:r>
                  <a:rPr lang="pl-PL" sz="700" b="1" dirty="0"/>
                  <a:t>               </a:t>
                </a:r>
                <a:r>
                  <a:rPr lang="pl-PL" sz="700" b="1" i="1" dirty="0" err="1"/>
                  <a:t>rps10</a:t>
                </a:r>
                <a:endParaRPr lang="pl-PL" sz="700" b="1" i="1" dirty="0"/>
              </a:p>
              <a:p>
                <a:r>
                  <a:rPr lang="pl-PL" sz="700" b="1" dirty="0"/>
                  <a:t>                                (P2)                            (P3)</a:t>
                </a:r>
              </a:p>
            </p:txBody>
          </p:sp>
          <p:cxnSp>
            <p:nvCxnSpPr>
              <p:cNvPr id="33" name="Łącznik prosty 32">
                <a:extLst>
                  <a:ext uri="{FF2B5EF4-FFF2-40B4-BE49-F238E27FC236}">
                    <a16:creationId xmlns:a16="http://schemas.microsoft.com/office/drawing/2014/main" id="{3F58AF88-3F3F-474E-A6EC-2674444E24D9}"/>
                  </a:ext>
                </a:extLst>
              </p:cNvPr>
              <p:cNvCxnSpPr/>
              <p:nvPr/>
            </p:nvCxnSpPr>
            <p:spPr>
              <a:xfrm>
                <a:off x="3542323" y="1460725"/>
                <a:ext cx="72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Łącznik prosty 33">
                <a:extLst>
                  <a:ext uri="{FF2B5EF4-FFF2-40B4-BE49-F238E27FC236}">
                    <a16:creationId xmlns:a16="http://schemas.microsoft.com/office/drawing/2014/main" id="{628A486C-99AD-4FDD-BB33-5A337AF3A089}"/>
                  </a:ext>
                </a:extLst>
              </p:cNvPr>
              <p:cNvCxnSpPr/>
              <p:nvPr/>
            </p:nvCxnSpPr>
            <p:spPr>
              <a:xfrm>
                <a:off x="4291411" y="1456896"/>
                <a:ext cx="6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Łącznik prosty 34">
                <a:extLst>
                  <a:ext uri="{FF2B5EF4-FFF2-40B4-BE49-F238E27FC236}">
                    <a16:creationId xmlns:a16="http://schemas.microsoft.com/office/drawing/2014/main" id="{374C165A-04EB-4198-95DB-22B3209DE324}"/>
                  </a:ext>
                </a:extLst>
              </p:cNvPr>
              <p:cNvCxnSpPr/>
              <p:nvPr/>
            </p:nvCxnSpPr>
            <p:spPr>
              <a:xfrm>
                <a:off x="4990088" y="1455787"/>
                <a:ext cx="6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pole tekstowe 35">
                <a:extLst>
                  <a:ext uri="{FF2B5EF4-FFF2-40B4-BE49-F238E27FC236}">
                    <a16:creationId xmlns:a16="http://schemas.microsoft.com/office/drawing/2014/main" id="{6136E186-9E5B-440E-AA89-EBD5389DD987}"/>
                  </a:ext>
                </a:extLst>
              </p:cNvPr>
              <p:cNvSpPr txBox="1"/>
              <p:nvPr/>
            </p:nvSpPr>
            <p:spPr>
              <a:xfrm>
                <a:off x="1081558" y="1418463"/>
                <a:ext cx="19846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700" b="1" dirty="0"/>
                  <a:t>WT                         </a:t>
                </a:r>
                <a:r>
                  <a:rPr lang="pl-PL" sz="700" b="1" i="1" dirty="0"/>
                  <a:t>rps10          </a:t>
                </a:r>
                <a:r>
                  <a:rPr lang="pl-PL" sz="700" b="1" dirty="0"/>
                  <a:t>               </a:t>
                </a:r>
                <a:r>
                  <a:rPr lang="pl-PL" sz="700" b="1" i="1" dirty="0"/>
                  <a:t>rps10</a:t>
                </a:r>
              </a:p>
              <a:p>
                <a:r>
                  <a:rPr lang="pl-PL" sz="700" b="1" dirty="0"/>
                  <a:t>                                (P2)                            (P3)</a:t>
                </a:r>
              </a:p>
            </p:txBody>
          </p:sp>
          <p:cxnSp>
            <p:nvCxnSpPr>
              <p:cNvPr id="37" name="Łącznik prosty 36">
                <a:extLst>
                  <a:ext uri="{FF2B5EF4-FFF2-40B4-BE49-F238E27FC236}">
                    <a16:creationId xmlns:a16="http://schemas.microsoft.com/office/drawing/2014/main" id="{D3D94839-10AF-46FD-B20B-16A145E42F0D}"/>
                  </a:ext>
                </a:extLst>
              </p:cNvPr>
              <p:cNvCxnSpPr/>
              <p:nvPr/>
            </p:nvCxnSpPr>
            <p:spPr>
              <a:xfrm>
                <a:off x="785572" y="1441201"/>
                <a:ext cx="72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Łącznik prosty 37">
                <a:extLst>
                  <a:ext uri="{FF2B5EF4-FFF2-40B4-BE49-F238E27FC236}">
                    <a16:creationId xmlns:a16="http://schemas.microsoft.com/office/drawing/2014/main" id="{FDAC10DE-54A8-4E79-951E-C846342DA041}"/>
                  </a:ext>
                </a:extLst>
              </p:cNvPr>
              <p:cNvCxnSpPr/>
              <p:nvPr/>
            </p:nvCxnSpPr>
            <p:spPr>
              <a:xfrm>
                <a:off x="1557653" y="1443971"/>
                <a:ext cx="6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Łącznik prosty 38">
                <a:extLst>
                  <a:ext uri="{FF2B5EF4-FFF2-40B4-BE49-F238E27FC236}">
                    <a16:creationId xmlns:a16="http://schemas.microsoft.com/office/drawing/2014/main" id="{0AEEF859-5F35-4858-B539-40F91C7FD24E}"/>
                  </a:ext>
                </a:extLst>
              </p:cNvPr>
              <p:cNvCxnSpPr/>
              <p:nvPr/>
            </p:nvCxnSpPr>
            <p:spPr>
              <a:xfrm>
                <a:off x="2261092" y="1441873"/>
                <a:ext cx="756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 Box 44">
                <a:extLst>
                  <a:ext uri="{FF2B5EF4-FFF2-40B4-BE49-F238E27FC236}">
                    <a16:creationId xmlns:a16="http://schemas.microsoft.com/office/drawing/2014/main" id="{8C8A7BAA-EED0-4E55-A406-37E773DE1B3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1127" y="1616867"/>
                <a:ext cx="855019" cy="2022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1pPr>
                <a:lvl2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2pPr>
                <a:lvl3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3pPr>
                <a:lvl4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4pPr>
                <a:lvl5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pl-PL" altLang="pl-PL" sz="700" b="1" dirty="0">
                    <a:solidFill>
                      <a:srgbClr val="000000"/>
                    </a:solidFill>
                  </a:rPr>
                  <a:t>Control of loading</a:t>
                </a:r>
              </a:p>
            </p:txBody>
          </p:sp>
          <p:sp>
            <p:nvSpPr>
              <p:cNvPr id="41" name="Line 43">
                <a:extLst>
                  <a:ext uri="{FF2B5EF4-FFF2-40B4-BE49-F238E27FC236}">
                    <a16:creationId xmlns:a16="http://schemas.microsoft.com/office/drawing/2014/main" id="{628A7482-2A09-417E-AF2A-9D9BA60BEF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78958" y="1325807"/>
                <a:ext cx="155575" cy="1587"/>
              </a:xfrm>
              <a:prstGeom prst="line">
                <a:avLst/>
              </a:prstGeom>
              <a:noFill/>
              <a:ln w="648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3" name="Text Box 42">
                <a:extLst>
                  <a:ext uri="{FF2B5EF4-FFF2-40B4-BE49-F238E27FC236}">
                    <a16:creationId xmlns:a16="http://schemas.microsoft.com/office/drawing/2014/main" id="{B3402705-1226-4753-AD12-E3BA85704F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2475" y="993999"/>
                <a:ext cx="374118" cy="2022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1pPr>
                <a:lvl2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2pPr>
                <a:lvl3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3pPr>
                <a:lvl4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4pPr>
                <a:lvl5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pl-PL" altLang="pl-PL" sz="700" dirty="0">
                    <a:solidFill>
                      <a:srgbClr val="000000"/>
                    </a:solidFill>
                  </a:rPr>
                  <a:t>[</a:t>
                </a:r>
                <a:r>
                  <a:rPr lang="pl-PL" altLang="pl-PL" sz="700" dirty="0" err="1">
                    <a:solidFill>
                      <a:srgbClr val="000000"/>
                    </a:solidFill>
                  </a:rPr>
                  <a:t>kDa</a:t>
                </a:r>
                <a:r>
                  <a:rPr lang="pl-PL" altLang="pl-PL" sz="700" dirty="0">
                    <a:solidFill>
                      <a:srgbClr val="000000"/>
                    </a:solidFill>
                  </a:rPr>
                  <a:t>]</a:t>
                </a:r>
              </a:p>
            </p:txBody>
          </p:sp>
          <p:sp>
            <p:nvSpPr>
              <p:cNvPr id="45" name="Text Box 41">
                <a:extLst>
                  <a:ext uri="{FF2B5EF4-FFF2-40B4-BE49-F238E27FC236}">
                    <a16:creationId xmlns:a16="http://schemas.microsoft.com/office/drawing/2014/main" id="{598266B7-2CBF-4424-9B67-C7BF2172A15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9784" y="1229875"/>
                <a:ext cx="271526" cy="2022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1pPr>
                <a:lvl2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2pPr>
                <a:lvl3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3pPr>
                <a:lvl4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4pPr>
                <a:lvl5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pl-PL" altLang="pl-PL" sz="700" dirty="0">
                    <a:solidFill>
                      <a:srgbClr val="000000"/>
                    </a:solidFill>
                  </a:rPr>
                  <a:t>52</a:t>
                </a:r>
              </a:p>
            </p:txBody>
          </p:sp>
          <p:sp>
            <p:nvSpPr>
              <p:cNvPr id="47" name="Line 43">
                <a:extLst>
                  <a:ext uri="{FF2B5EF4-FFF2-40B4-BE49-F238E27FC236}">
                    <a16:creationId xmlns:a16="http://schemas.microsoft.com/office/drawing/2014/main" id="{55E9595D-849E-43B4-BC4C-BA097DF2A7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10795" y="1328079"/>
                <a:ext cx="155575" cy="1587"/>
              </a:xfrm>
              <a:prstGeom prst="line">
                <a:avLst/>
              </a:prstGeom>
              <a:noFill/>
              <a:ln w="648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9" name="Text Box 42">
                <a:extLst>
                  <a:ext uri="{FF2B5EF4-FFF2-40B4-BE49-F238E27FC236}">
                    <a16:creationId xmlns:a16="http://schemas.microsoft.com/office/drawing/2014/main" id="{30EABCD0-FED3-4B6E-A162-A33CE1AFF38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70664" y="982623"/>
                <a:ext cx="374118" cy="2022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1pPr>
                <a:lvl2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2pPr>
                <a:lvl3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3pPr>
                <a:lvl4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4pPr>
                <a:lvl5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pl-PL" altLang="pl-PL" sz="700" dirty="0">
                    <a:solidFill>
                      <a:srgbClr val="000000"/>
                    </a:solidFill>
                  </a:rPr>
                  <a:t>[</a:t>
                </a:r>
                <a:r>
                  <a:rPr lang="pl-PL" altLang="pl-PL" sz="700" dirty="0" err="1">
                    <a:solidFill>
                      <a:srgbClr val="000000"/>
                    </a:solidFill>
                  </a:rPr>
                  <a:t>kDa</a:t>
                </a:r>
                <a:r>
                  <a:rPr lang="pl-PL" altLang="pl-PL" sz="700" dirty="0">
                    <a:solidFill>
                      <a:srgbClr val="000000"/>
                    </a:solidFill>
                  </a:rPr>
                  <a:t>]</a:t>
                </a:r>
              </a:p>
            </p:txBody>
          </p:sp>
          <p:sp>
            <p:nvSpPr>
              <p:cNvPr id="51" name="Text Box 41">
                <a:extLst>
                  <a:ext uri="{FF2B5EF4-FFF2-40B4-BE49-F238E27FC236}">
                    <a16:creationId xmlns:a16="http://schemas.microsoft.com/office/drawing/2014/main" id="{72E16FF0-AEB3-4F2A-9F7D-ABD678A4C9B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11621" y="1232147"/>
                <a:ext cx="271526" cy="2022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1pPr>
                <a:lvl2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2pPr>
                <a:lvl3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3pPr>
                <a:lvl4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4pPr>
                <a:lvl5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pl-PL" altLang="pl-PL" sz="700" dirty="0">
                    <a:solidFill>
                      <a:srgbClr val="000000"/>
                    </a:solidFill>
                  </a:rPr>
                  <a:t>40</a:t>
                </a:r>
              </a:p>
            </p:txBody>
          </p:sp>
          <p:sp>
            <p:nvSpPr>
              <p:cNvPr id="53" name="Text Box 44">
                <a:extLst>
                  <a:ext uri="{FF2B5EF4-FFF2-40B4-BE49-F238E27FC236}">
                    <a16:creationId xmlns:a16="http://schemas.microsoft.com/office/drawing/2014/main" id="{6D0C12D4-2899-454F-9917-507AB39BC3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76141" y="1630359"/>
                <a:ext cx="855019" cy="2022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1pPr>
                <a:lvl2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2pPr>
                <a:lvl3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3pPr>
                <a:lvl4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4pPr>
                <a:lvl5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Calibri" panose="020F0502020204030204" pitchFamily="34" charset="0"/>
                    <a:ea typeface="Microsoft YaHei" panose="020B0503020204020204" pitchFamily="34" charset="-122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pl-PL" altLang="pl-PL" sz="700" b="1" dirty="0">
                    <a:solidFill>
                      <a:srgbClr val="000000"/>
                    </a:solidFill>
                  </a:rPr>
                  <a:t>Control of loading</a:t>
                </a:r>
              </a:p>
            </p:txBody>
          </p:sp>
        </p:grpSp>
      </p:grpSp>
      <p:sp>
        <p:nvSpPr>
          <p:cNvPr id="46" name="Symbol zastępczy stopki 3">
            <a:extLst>
              <a:ext uri="{FF2B5EF4-FFF2-40B4-BE49-F238E27FC236}">
                <a16:creationId xmlns:a16="http://schemas.microsoft.com/office/drawing/2014/main" id="{71068DAD-09E6-4587-B8E6-4FCA48350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8419381"/>
            <a:ext cx="6857999" cy="486833"/>
          </a:xfrm>
        </p:spPr>
        <p:txBody>
          <a:bodyPr/>
          <a:lstStyle/>
          <a:p>
            <a:r>
              <a:rPr lang="pl-PL" sz="700" dirty="0"/>
              <a:t>“</a:t>
            </a:r>
            <a:r>
              <a:rPr lang="en-GB" sz="700" b="1" dirty="0"/>
              <a:t>Joint inhibition of mitochondrial complex IV and AOX by genetic or chemical means represses chloroplast transcription in Arabidopsis</a:t>
            </a:r>
            <a:r>
              <a:rPr lang="pl-PL" sz="700" dirty="0"/>
              <a:t>”, </a:t>
            </a:r>
          </a:p>
          <a:p>
            <a:r>
              <a:rPr lang="pl-PL" sz="700" dirty="0"/>
              <a:t>Adamowicz-Skrzypkowska, A., </a:t>
            </a:r>
            <a:r>
              <a:rPr lang="pl-PL" sz="700" dirty="0" err="1"/>
              <a:t>Kwasniak</a:t>
            </a:r>
            <a:r>
              <a:rPr lang="pl-PL" sz="700" dirty="0"/>
              <a:t>-Owczarek, M., Van </a:t>
            </a:r>
            <a:r>
              <a:rPr lang="pl-PL" sz="700" dirty="0" err="1"/>
              <a:t>Aken</a:t>
            </a:r>
            <a:r>
              <a:rPr lang="pl-PL" sz="700" dirty="0"/>
              <a:t>, O., </a:t>
            </a:r>
            <a:r>
              <a:rPr lang="pl-PL" sz="700" dirty="0" err="1"/>
              <a:t>Kazmierczak</a:t>
            </a:r>
            <a:r>
              <a:rPr lang="pl-PL" sz="700" dirty="0"/>
              <a:t>, U., </a:t>
            </a:r>
            <a:r>
              <a:rPr lang="pl-PL" sz="700" dirty="0" err="1"/>
              <a:t>Janska</a:t>
            </a:r>
            <a:r>
              <a:rPr lang="pl-PL" sz="700" dirty="0"/>
              <a:t>, H.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29771587-B504-4C5E-BACB-B753148BD6CE}"/>
              </a:ext>
            </a:extLst>
          </p:cNvPr>
          <p:cNvSpPr/>
          <p:nvPr/>
        </p:nvSpPr>
        <p:spPr>
          <a:xfrm>
            <a:off x="285226" y="3107762"/>
            <a:ext cx="6267974" cy="1721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200" b="1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Supplementary Figure S4.</a:t>
            </a:r>
            <a:r>
              <a:rPr lang="en-US" sz="1200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Photosystem II protein abundance in chloroplasts isolated from wild-type and </a:t>
            </a:r>
            <a:r>
              <a:rPr lang="en-GB" sz="1200" b="1" i="1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rps10 </a:t>
            </a:r>
            <a:r>
              <a:rPr lang="en-GB" sz="1200" b="1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plants.</a:t>
            </a:r>
            <a:r>
              <a:rPr lang="en-GB" sz="1200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Decreasing amounts of chloroplast protein (20, 10 and 5 </a:t>
            </a:r>
            <a:r>
              <a:rPr lang="pl-PL" sz="1200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μ</a:t>
            </a:r>
            <a:r>
              <a:rPr lang="en-GB" sz="1200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g) were separated by 10% SDS-PAGE and the gels were blotted onto PVDF membrane and probed with antibodies against </a:t>
            </a:r>
            <a:r>
              <a:rPr lang="en-GB" sz="1200" b="1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(a) </a:t>
            </a:r>
            <a:r>
              <a:rPr lang="en-GB" sz="1200" kern="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PsbC</a:t>
            </a:r>
            <a:r>
              <a:rPr lang="en-GB" sz="1200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GB" sz="1200" b="1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(b) </a:t>
            </a:r>
            <a:r>
              <a:rPr lang="en-GB" sz="1200" kern="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PsbD</a:t>
            </a:r>
            <a:r>
              <a:rPr lang="en-GB" sz="1200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proteins of photosystem II</a:t>
            </a:r>
            <a:r>
              <a:rPr lang="en-US" sz="1200" kern="50" dirty="0">
                <a:latin typeface="Times New Roman" panose="02020603050405020304" pitchFamily="18" charset="0"/>
                <a:ea typeface="TimesNewRomanMTStd"/>
                <a:cs typeface="TimesNewRomanMTStd"/>
              </a:rPr>
              <a:t>. The antibodies were a kind gift from Dr. Grzegorz </a:t>
            </a:r>
            <a:r>
              <a:rPr lang="en-US" sz="1200" kern="50" dirty="0" err="1">
                <a:latin typeface="Times New Roman" panose="02020603050405020304" pitchFamily="18" charset="0"/>
                <a:ea typeface="TimesNewRomanMTStd"/>
                <a:cs typeface="TimesNewRomanMTStd"/>
              </a:rPr>
              <a:t>Jackowski</a:t>
            </a:r>
            <a:r>
              <a:rPr lang="en-US" sz="1200" kern="50" dirty="0">
                <a:latin typeface="Times New Roman" panose="02020603050405020304" pitchFamily="18" charset="0"/>
                <a:ea typeface="TimesNewRomanMTStd"/>
                <a:cs typeface="TimesNewRomanMTStd"/>
              </a:rPr>
              <a:t> (</a:t>
            </a:r>
            <a:r>
              <a:rPr lang="en-GB" sz="1200" kern="50" dirty="0">
                <a:latin typeface="Times New Roman" panose="02020603050405020304" pitchFamily="18" charset="0"/>
                <a:ea typeface="SimSun" panose="02010600030101010101" pitchFamily="2" charset="-122"/>
                <a:cs typeface="Mangal" panose="02040503050203030202" pitchFamily="18" charset="0"/>
              </a:rPr>
              <a:t>Faculty of Biology, Adam Mickiewicz University in </a:t>
            </a:r>
            <a:r>
              <a:rPr lang="en-GB" sz="1200" kern="50" dirty="0" err="1">
                <a:latin typeface="Times New Roman" panose="02020603050405020304" pitchFamily="18" charset="0"/>
                <a:ea typeface="SimSun" panose="02010600030101010101" pitchFamily="2" charset="-122"/>
                <a:cs typeface="Mangal" panose="02040503050203030202" pitchFamily="18" charset="0"/>
              </a:rPr>
              <a:t>Poznań</a:t>
            </a:r>
            <a:r>
              <a:rPr lang="en-GB" sz="1200" kern="50" dirty="0">
                <a:latin typeface="Times New Roman" panose="02020603050405020304" pitchFamily="18" charset="0"/>
                <a:ea typeface="SimSun" panose="02010600030101010101" pitchFamily="2" charset="-122"/>
                <a:cs typeface="Mangal" panose="02040503050203030202" pitchFamily="18" charset="0"/>
              </a:rPr>
              <a:t>, Poland)</a:t>
            </a:r>
            <a:r>
              <a:rPr lang="en-US" sz="1200" kern="50" dirty="0">
                <a:latin typeface="Times New Roman" panose="02020603050405020304" pitchFamily="18" charset="0"/>
                <a:ea typeface="TimesNewRomanMTStd"/>
                <a:cs typeface="TimesNewRomanMTStd"/>
              </a:rPr>
              <a:t>. Representative immunoblots are shown. </a:t>
            </a:r>
            <a:r>
              <a:rPr lang="en-GB" sz="1200" kern="50" dirty="0">
                <a:latin typeface="Times New Roman" panose="02020603050405020304" pitchFamily="18" charset="0"/>
                <a:ea typeface="SimSun" panose="02010600030101010101" pitchFamily="2" charset="-122"/>
                <a:cs typeface="Mangal" panose="02040503050203030202" pitchFamily="18" charset="0"/>
              </a:rPr>
              <a:t>Ponceau S staining serves as a loading control.</a:t>
            </a:r>
            <a:endParaRPr lang="pl-PL" sz="1200" kern="50" dirty="0">
              <a:latin typeface="Times New Roman" panose="02020603050405020304" pitchFamily="18" charset="0"/>
              <a:ea typeface="SimSun" panose="02010600030101010101" pitchFamily="2" charset="-122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713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>
            <a:extLst>
              <a:ext uri="{FF2B5EF4-FFF2-40B4-BE49-F238E27FC236}">
                <a16:creationId xmlns:a16="http://schemas.microsoft.com/office/drawing/2014/main" id="{CE90CC1E-4839-48D4-8D10-726BCD60E50B}"/>
              </a:ext>
            </a:extLst>
          </p:cNvPr>
          <p:cNvGrpSpPr/>
          <p:nvPr/>
        </p:nvGrpSpPr>
        <p:grpSpPr>
          <a:xfrm>
            <a:off x="502221" y="638637"/>
            <a:ext cx="6733357" cy="3914778"/>
            <a:chOff x="192681" y="-168283"/>
            <a:chExt cx="7013911" cy="4077892"/>
          </a:xfrm>
        </p:grpSpPr>
        <p:sp>
          <p:nvSpPr>
            <p:cNvPr id="7" name="pole tekstowe 6">
              <a:extLst>
                <a:ext uri="{FF2B5EF4-FFF2-40B4-BE49-F238E27FC236}">
                  <a16:creationId xmlns:a16="http://schemas.microsoft.com/office/drawing/2014/main" id="{7689C13A-6C03-4EED-A297-33973F6045A9}"/>
                </a:ext>
              </a:extLst>
            </p:cNvPr>
            <p:cNvSpPr txBox="1"/>
            <p:nvPr/>
          </p:nvSpPr>
          <p:spPr>
            <a:xfrm rot="16200000">
              <a:off x="-718550" y="742948"/>
              <a:ext cx="2030854" cy="208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700" dirty="0"/>
                <a:t>log</a:t>
              </a:r>
              <a:r>
                <a:rPr lang="pl-PL" sz="700" baseline="-25000" dirty="0"/>
                <a:t>2</a:t>
              </a:r>
              <a:r>
                <a:rPr lang="pl-PL" sz="700" dirty="0"/>
                <a:t>(treated/untreated)</a:t>
              </a:r>
            </a:p>
          </p:txBody>
        </p:sp>
        <p:sp>
          <p:nvSpPr>
            <p:cNvPr id="12" name="pole tekstowe 11">
              <a:extLst>
                <a:ext uri="{FF2B5EF4-FFF2-40B4-BE49-F238E27FC236}">
                  <a16:creationId xmlns:a16="http://schemas.microsoft.com/office/drawing/2014/main" id="{464A50E4-D906-429F-981D-C4313F42AAD5}"/>
                </a:ext>
              </a:extLst>
            </p:cNvPr>
            <p:cNvSpPr txBox="1"/>
            <p:nvPr/>
          </p:nvSpPr>
          <p:spPr>
            <a:xfrm>
              <a:off x="835062" y="3701218"/>
              <a:ext cx="6371530" cy="208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700" i="1" dirty="0"/>
                <a:t>  </a:t>
              </a:r>
              <a:r>
                <a:rPr lang="pl-PL" sz="700" i="1" dirty="0" err="1"/>
                <a:t>rpoA</a:t>
              </a:r>
              <a:r>
                <a:rPr lang="pl-PL" sz="700" i="1" dirty="0"/>
                <a:t>                        </a:t>
              </a:r>
              <a:r>
                <a:rPr lang="pl-PL" sz="700" i="1" dirty="0" err="1"/>
                <a:t>rpoB</a:t>
              </a:r>
              <a:r>
                <a:rPr lang="pl-PL" sz="700" i="1" dirty="0"/>
                <a:t>                  rpoC1                                   </a:t>
              </a:r>
              <a:r>
                <a:rPr lang="pl-PL" sz="700" i="1" dirty="0" err="1"/>
                <a:t>accD</a:t>
              </a:r>
              <a:r>
                <a:rPr lang="pl-PL" sz="700" i="1" dirty="0"/>
                <a:t>                    </a:t>
              </a:r>
              <a:r>
                <a:rPr lang="pl-PL" sz="700" i="1" dirty="0" err="1"/>
                <a:t>clpP</a:t>
              </a:r>
              <a:r>
                <a:rPr lang="pl-PL" sz="700" i="1" dirty="0"/>
                <a:t>                                 </a:t>
              </a:r>
              <a:r>
                <a:rPr lang="pl-PL" sz="700" i="1" dirty="0" err="1"/>
                <a:t>psaA</a:t>
              </a:r>
              <a:r>
                <a:rPr lang="pl-PL" sz="700" i="1" dirty="0"/>
                <a:t>                     </a:t>
              </a:r>
              <a:r>
                <a:rPr lang="pl-PL" sz="700" i="1" dirty="0" err="1"/>
                <a:t>psbA</a:t>
              </a:r>
              <a:r>
                <a:rPr lang="pl-PL" sz="700" i="1" dirty="0"/>
                <a:t>                   </a:t>
              </a:r>
              <a:r>
                <a:rPr lang="pl-PL" sz="700" i="1" dirty="0" err="1"/>
                <a:t>psbB</a:t>
              </a:r>
              <a:r>
                <a:rPr lang="pl-PL" sz="700" i="1" dirty="0"/>
                <a:t>  </a:t>
              </a:r>
            </a:p>
          </p:txBody>
        </p:sp>
      </p:grp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8694E10E-3747-4D71-84C7-11C8AA222F3E}"/>
              </a:ext>
            </a:extLst>
          </p:cNvPr>
          <p:cNvSpPr txBox="1"/>
          <p:nvPr/>
        </p:nvSpPr>
        <p:spPr>
          <a:xfrm>
            <a:off x="281629" y="793550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 b="1" dirty="0"/>
              <a:t>(a)</a:t>
            </a:r>
          </a:p>
        </p:txBody>
      </p:sp>
      <p:sp>
        <p:nvSpPr>
          <p:cNvPr id="29" name="pole tekstowe 28">
            <a:extLst>
              <a:ext uri="{FF2B5EF4-FFF2-40B4-BE49-F238E27FC236}">
                <a16:creationId xmlns:a16="http://schemas.microsoft.com/office/drawing/2014/main" id="{5D5FC76D-7337-446D-90C3-50418CD091D4}"/>
              </a:ext>
            </a:extLst>
          </p:cNvPr>
          <p:cNvSpPr txBox="1"/>
          <p:nvPr/>
        </p:nvSpPr>
        <p:spPr>
          <a:xfrm>
            <a:off x="288030" y="2609242"/>
            <a:ext cx="28725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 b="1" dirty="0"/>
              <a:t>(b)</a:t>
            </a: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2ED42494-04D2-4AEA-9E49-BC468D408E3C}"/>
              </a:ext>
            </a:extLst>
          </p:cNvPr>
          <p:cNvSpPr txBox="1"/>
          <p:nvPr/>
        </p:nvSpPr>
        <p:spPr>
          <a:xfrm rot="16200000">
            <a:off x="-354611" y="3560632"/>
            <a:ext cx="19496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700" dirty="0"/>
              <a:t>log</a:t>
            </a:r>
            <a:r>
              <a:rPr lang="pl-PL" sz="700" baseline="-25000" dirty="0"/>
              <a:t>2</a:t>
            </a:r>
            <a:r>
              <a:rPr lang="pl-PL" sz="700" dirty="0"/>
              <a:t>(treated/untreated)</a:t>
            </a:r>
          </a:p>
        </p:txBody>
      </p:sp>
      <p:sp>
        <p:nvSpPr>
          <p:cNvPr id="33" name="pole tekstowe 32">
            <a:extLst>
              <a:ext uri="{FF2B5EF4-FFF2-40B4-BE49-F238E27FC236}">
                <a16:creationId xmlns:a16="http://schemas.microsoft.com/office/drawing/2014/main" id="{18935B0B-10C0-4DEE-A53F-B26938B7EA03}"/>
              </a:ext>
            </a:extLst>
          </p:cNvPr>
          <p:cNvSpPr txBox="1"/>
          <p:nvPr/>
        </p:nvSpPr>
        <p:spPr>
          <a:xfrm>
            <a:off x="3139197" y="754341"/>
            <a:ext cx="6479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 b="1" dirty="0"/>
              <a:t>+ KCN + </a:t>
            </a:r>
            <a:r>
              <a:rPr lang="pl-PL" sz="700" b="1" dirty="0" err="1"/>
              <a:t>nPG</a:t>
            </a:r>
            <a:endParaRPr lang="pl-PL" sz="700" b="1" dirty="0"/>
          </a:p>
        </p:txBody>
      </p:sp>
      <p:sp>
        <p:nvSpPr>
          <p:cNvPr id="34" name="pole tekstowe 33">
            <a:extLst>
              <a:ext uri="{FF2B5EF4-FFF2-40B4-BE49-F238E27FC236}">
                <a16:creationId xmlns:a16="http://schemas.microsoft.com/office/drawing/2014/main" id="{B3E434E8-DD2B-4C49-9166-75896ADCBE25}"/>
              </a:ext>
            </a:extLst>
          </p:cNvPr>
          <p:cNvSpPr txBox="1"/>
          <p:nvPr/>
        </p:nvSpPr>
        <p:spPr>
          <a:xfrm>
            <a:off x="2880975" y="2773645"/>
            <a:ext cx="148149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 b="1" dirty="0"/>
              <a:t>+ </a:t>
            </a:r>
            <a:r>
              <a:rPr lang="pl-PL" sz="700" b="1" dirty="0" err="1"/>
              <a:t>antimycin</a:t>
            </a:r>
            <a:r>
              <a:rPr lang="pl-PL" sz="700" b="1" dirty="0"/>
              <a:t> A + </a:t>
            </a:r>
            <a:r>
              <a:rPr lang="pl-PL" sz="700" b="1" dirty="0" err="1"/>
              <a:t>myxothiazol</a:t>
            </a:r>
            <a:r>
              <a:rPr lang="pl-PL" sz="700" b="1" dirty="0"/>
              <a:t> + </a:t>
            </a:r>
            <a:r>
              <a:rPr lang="pl-PL" sz="700" b="1" dirty="0" err="1"/>
              <a:t>nPG</a:t>
            </a:r>
            <a:endParaRPr lang="pl-PL" sz="700" b="1" dirty="0"/>
          </a:p>
        </p:txBody>
      </p:sp>
      <p:graphicFrame>
        <p:nvGraphicFramePr>
          <p:cNvPr id="22" name="Wykres 21">
            <a:extLst>
              <a:ext uri="{FF2B5EF4-FFF2-40B4-BE49-F238E27FC236}">
                <a16:creationId xmlns:a16="http://schemas.microsoft.com/office/drawing/2014/main" id="{53D7FCAC-EB20-49A0-BF4E-43D5EC44B7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3940895"/>
              </p:ext>
            </p:extLst>
          </p:nvPr>
        </p:nvGraphicFramePr>
        <p:xfrm>
          <a:off x="641136" y="2845613"/>
          <a:ext cx="5885878" cy="1646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Wykres 22">
            <a:extLst>
              <a:ext uri="{FF2B5EF4-FFF2-40B4-BE49-F238E27FC236}">
                <a16:creationId xmlns:a16="http://schemas.microsoft.com/office/drawing/2014/main" id="{FDBF677E-F732-42B8-9410-F0CB249FDA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9433751"/>
              </p:ext>
            </p:extLst>
          </p:nvPr>
        </p:nvGraphicFramePr>
        <p:xfrm>
          <a:off x="618644" y="817804"/>
          <a:ext cx="5775580" cy="1878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ole tekstowe 2">
            <a:extLst>
              <a:ext uri="{FF2B5EF4-FFF2-40B4-BE49-F238E27FC236}">
                <a16:creationId xmlns:a16="http://schemas.microsoft.com/office/drawing/2014/main" id="{CC33D2EB-A279-4CE2-9229-E9DBCB0ABABE}"/>
              </a:ext>
            </a:extLst>
          </p:cNvPr>
          <p:cNvSpPr txBox="1"/>
          <p:nvPr/>
        </p:nvSpPr>
        <p:spPr>
          <a:xfrm>
            <a:off x="1304963" y="2150387"/>
            <a:ext cx="3291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5E193AAB-F85F-47B8-B549-36FE57C90172}"/>
              </a:ext>
            </a:extLst>
          </p:cNvPr>
          <p:cNvSpPr txBox="1"/>
          <p:nvPr/>
        </p:nvSpPr>
        <p:spPr>
          <a:xfrm>
            <a:off x="1895363" y="1889279"/>
            <a:ext cx="3291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4D26E2FB-72EE-47A4-A7F1-DA313ED5333D}"/>
              </a:ext>
            </a:extLst>
          </p:cNvPr>
          <p:cNvSpPr txBox="1"/>
          <p:nvPr/>
        </p:nvSpPr>
        <p:spPr>
          <a:xfrm>
            <a:off x="1941320" y="3396667"/>
            <a:ext cx="3291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F7E84FD9-D63F-4CE3-9950-DB1AB1E8D775}"/>
              </a:ext>
            </a:extLst>
          </p:cNvPr>
          <p:cNvSpPr txBox="1"/>
          <p:nvPr/>
        </p:nvSpPr>
        <p:spPr>
          <a:xfrm>
            <a:off x="2544215" y="3366767"/>
            <a:ext cx="3291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0E1576B9-F67F-4187-A77B-92DD1D1543FF}"/>
              </a:ext>
            </a:extLst>
          </p:cNvPr>
          <p:cNvSpPr txBox="1"/>
          <p:nvPr/>
        </p:nvSpPr>
        <p:spPr>
          <a:xfrm>
            <a:off x="2487358" y="1898018"/>
            <a:ext cx="3291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2D517BA8-060B-4C5C-9B9C-E1CB1E9397C7}"/>
              </a:ext>
            </a:extLst>
          </p:cNvPr>
          <p:cNvSpPr txBox="1"/>
          <p:nvPr/>
        </p:nvSpPr>
        <p:spPr>
          <a:xfrm>
            <a:off x="3280444" y="2185778"/>
            <a:ext cx="3291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143CF1A9-10FA-4E3B-921C-95A3853C0FA5}"/>
              </a:ext>
            </a:extLst>
          </p:cNvPr>
          <p:cNvSpPr txBox="1"/>
          <p:nvPr/>
        </p:nvSpPr>
        <p:spPr>
          <a:xfrm>
            <a:off x="3353383" y="3690698"/>
            <a:ext cx="3291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AC4CD835-FD44-4D2F-8134-82F48980E76C}"/>
              </a:ext>
            </a:extLst>
          </p:cNvPr>
          <p:cNvSpPr txBox="1"/>
          <p:nvPr/>
        </p:nvSpPr>
        <p:spPr>
          <a:xfrm>
            <a:off x="3956593" y="3329718"/>
            <a:ext cx="3291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83800286-1E45-496B-B7DC-599372103235}"/>
              </a:ext>
            </a:extLst>
          </p:cNvPr>
          <p:cNvSpPr txBox="1"/>
          <p:nvPr/>
        </p:nvSpPr>
        <p:spPr>
          <a:xfrm>
            <a:off x="3876108" y="1864910"/>
            <a:ext cx="3291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A32D42D1-6510-4A4E-A0B0-F5B750895C05}"/>
              </a:ext>
            </a:extLst>
          </p:cNvPr>
          <p:cNvSpPr txBox="1"/>
          <p:nvPr/>
        </p:nvSpPr>
        <p:spPr>
          <a:xfrm>
            <a:off x="4661205" y="2088531"/>
            <a:ext cx="3291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35" name="pole tekstowe 34">
            <a:extLst>
              <a:ext uri="{FF2B5EF4-FFF2-40B4-BE49-F238E27FC236}">
                <a16:creationId xmlns:a16="http://schemas.microsoft.com/office/drawing/2014/main" id="{0835796F-6766-40DD-A2EF-BE2DC55B0894}"/>
              </a:ext>
            </a:extLst>
          </p:cNvPr>
          <p:cNvSpPr txBox="1"/>
          <p:nvPr/>
        </p:nvSpPr>
        <p:spPr>
          <a:xfrm>
            <a:off x="4759399" y="3418809"/>
            <a:ext cx="3291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37" name="pole tekstowe 36">
            <a:extLst>
              <a:ext uri="{FF2B5EF4-FFF2-40B4-BE49-F238E27FC236}">
                <a16:creationId xmlns:a16="http://schemas.microsoft.com/office/drawing/2014/main" id="{CEB18462-DC66-47DD-BE42-DF97336F1047}"/>
              </a:ext>
            </a:extLst>
          </p:cNvPr>
          <p:cNvSpPr txBox="1"/>
          <p:nvPr/>
        </p:nvSpPr>
        <p:spPr>
          <a:xfrm>
            <a:off x="5251976" y="2053328"/>
            <a:ext cx="3291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38" name="pole tekstowe 37">
            <a:extLst>
              <a:ext uri="{FF2B5EF4-FFF2-40B4-BE49-F238E27FC236}">
                <a16:creationId xmlns:a16="http://schemas.microsoft.com/office/drawing/2014/main" id="{84379BC7-EDFF-4669-9A80-DA6CA0D5AB28}"/>
              </a:ext>
            </a:extLst>
          </p:cNvPr>
          <p:cNvSpPr txBox="1"/>
          <p:nvPr/>
        </p:nvSpPr>
        <p:spPr>
          <a:xfrm>
            <a:off x="5369591" y="3396538"/>
            <a:ext cx="3291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39" name="pole tekstowe 38">
            <a:extLst>
              <a:ext uri="{FF2B5EF4-FFF2-40B4-BE49-F238E27FC236}">
                <a16:creationId xmlns:a16="http://schemas.microsoft.com/office/drawing/2014/main" id="{9B3BBDA5-CB0F-4703-96CA-459BAEFCE557}"/>
              </a:ext>
            </a:extLst>
          </p:cNvPr>
          <p:cNvSpPr txBox="1"/>
          <p:nvPr/>
        </p:nvSpPr>
        <p:spPr>
          <a:xfrm>
            <a:off x="5971972" y="3383040"/>
            <a:ext cx="3291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40" name="pole tekstowe 39">
            <a:extLst>
              <a:ext uri="{FF2B5EF4-FFF2-40B4-BE49-F238E27FC236}">
                <a16:creationId xmlns:a16="http://schemas.microsoft.com/office/drawing/2014/main" id="{0403B4B5-BFDB-488B-8BEC-71E9E41F5D5E}"/>
              </a:ext>
            </a:extLst>
          </p:cNvPr>
          <p:cNvSpPr txBox="1"/>
          <p:nvPr/>
        </p:nvSpPr>
        <p:spPr>
          <a:xfrm>
            <a:off x="5848961" y="2003044"/>
            <a:ext cx="3291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31" name="pole tekstowe 30">
            <a:extLst>
              <a:ext uri="{FF2B5EF4-FFF2-40B4-BE49-F238E27FC236}">
                <a16:creationId xmlns:a16="http://schemas.microsoft.com/office/drawing/2014/main" id="{A022EA63-4304-4CD1-B009-F7688B0E2CCA}"/>
              </a:ext>
            </a:extLst>
          </p:cNvPr>
          <p:cNvSpPr txBox="1"/>
          <p:nvPr/>
        </p:nvSpPr>
        <p:spPr>
          <a:xfrm>
            <a:off x="274080" y="433730"/>
            <a:ext cx="54854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 b="1" dirty="0" err="1"/>
              <a:t>Figure</a:t>
            </a:r>
            <a:r>
              <a:rPr lang="pl-PL" sz="700" b="1" dirty="0"/>
              <a:t> S5.</a:t>
            </a:r>
          </a:p>
        </p:txBody>
      </p:sp>
      <p:sp>
        <p:nvSpPr>
          <p:cNvPr id="32" name="Nawias zamykający 31">
            <a:extLst>
              <a:ext uri="{FF2B5EF4-FFF2-40B4-BE49-F238E27FC236}">
                <a16:creationId xmlns:a16="http://schemas.microsoft.com/office/drawing/2014/main" id="{B0F2F672-A439-4F5C-93FF-117F60747750}"/>
              </a:ext>
            </a:extLst>
          </p:cNvPr>
          <p:cNvSpPr/>
          <p:nvPr/>
        </p:nvSpPr>
        <p:spPr>
          <a:xfrm rot="5400000">
            <a:off x="2606843" y="3031759"/>
            <a:ext cx="43200" cy="3161432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l-PL" dirty="0"/>
          </a:p>
        </p:txBody>
      </p:sp>
      <p:sp>
        <p:nvSpPr>
          <p:cNvPr id="36" name="pole tekstowe 88">
            <a:extLst>
              <a:ext uri="{FF2B5EF4-FFF2-40B4-BE49-F238E27FC236}">
                <a16:creationId xmlns:a16="http://schemas.microsoft.com/office/drawing/2014/main" id="{D755A644-A8C1-4367-9D68-7E9478BE8342}"/>
              </a:ext>
            </a:extLst>
          </p:cNvPr>
          <p:cNvSpPr txBox="1"/>
          <p:nvPr/>
        </p:nvSpPr>
        <p:spPr>
          <a:xfrm>
            <a:off x="2204654" y="4606396"/>
            <a:ext cx="100540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b="1" dirty="0"/>
              <a:t>NEP-dependent </a:t>
            </a:r>
            <a:r>
              <a:rPr lang="pl-PL" sz="700" b="1" dirty="0" err="1"/>
              <a:t>genes</a:t>
            </a:r>
            <a:endParaRPr lang="pl-PL" sz="700" b="1" dirty="0"/>
          </a:p>
        </p:txBody>
      </p:sp>
      <p:sp>
        <p:nvSpPr>
          <p:cNvPr id="41" name="pole tekstowe 94">
            <a:extLst>
              <a:ext uri="{FF2B5EF4-FFF2-40B4-BE49-F238E27FC236}">
                <a16:creationId xmlns:a16="http://schemas.microsoft.com/office/drawing/2014/main" id="{ACAF286A-779F-487B-8EB8-3918A7E27584}"/>
              </a:ext>
            </a:extLst>
          </p:cNvPr>
          <p:cNvSpPr txBox="1"/>
          <p:nvPr/>
        </p:nvSpPr>
        <p:spPr>
          <a:xfrm>
            <a:off x="4960344" y="4606397"/>
            <a:ext cx="101502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b="1" dirty="0"/>
              <a:t>PEP-dependent </a:t>
            </a:r>
            <a:r>
              <a:rPr lang="pl-PL" sz="700" b="1" dirty="0" err="1"/>
              <a:t>genes</a:t>
            </a:r>
            <a:endParaRPr lang="pl-PL" sz="700" b="1" dirty="0"/>
          </a:p>
        </p:txBody>
      </p:sp>
      <p:sp>
        <p:nvSpPr>
          <p:cNvPr id="42" name="Nawias zamykający 41">
            <a:extLst>
              <a:ext uri="{FF2B5EF4-FFF2-40B4-BE49-F238E27FC236}">
                <a16:creationId xmlns:a16="http://schemas.microsoft.com/office/drawing/2014/main" id="{AF3B9FD9-ED90-4919-A86D-D25F50CB1A4C}"/>
              </a:ext>
            </a:extLst>
          </p:cNvPr>
          <p:cNvSpPr/>
          <p:nvPr/>
        </p:nvSpPr>
        <p:spPr>
          <a:xfrm rot="5400000">
            <a:off x="1936636" y="3662150"/>
            <a:ext cx="43200" cy="165600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l-PL" dirty="0"/>
          </a:p>
        </p:txBody>
      </p:sp>
      <p:sp>
        <p:nvSpPr>
          <p:cNvPr id="43" name="Nawias zamykający 42">
            <a:extLst>
              <a:ext uri="{FF2B5EF4-FFF2-40B4-BE49-F238E27FC236}">
                <a16:creationId xmlns:a16="http://schemas.microsoft.com/office/drawing/2014/main" id="{6EAF2EA7-59FB-497A-81EC-F93F9415AEE8}"/>
              </a:ext>
            </a:extLst>
          </p:cNvPr>
          <p:cNvSpPr/>
          <p:nvPr/>
        </p:nvSpPr>
        <p:spPr>
          <a:xfrm rot="5400000">
            <a:off x="5461024" y="3714465"/>
            <a:ext cx="43200" cy="180000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l-PL" dirty="0"/>
          </a:p>
        </p:txBody>
      </p:sp>
      <p:sp>
        <p:nvSpPr>
          <p:cNvPr id="44" name="pole tekstowe 94">
            <a:extLst>
              <a:ext uri="{FF2B5EF4-FFF2-40B4-BE49-F238E27FC236}">
                <a16:creationId xmlns:a16="http://schemas.microsoft.com/office/drawing/2014/main" id="{F160910D-A24F-4D54-967F-76A4C19B04A2}"/>
              </a:ext>
            </a:extLst>
          </p:cNvPr>
          <p:cNvSpPr txBox="1"/>
          <p:nvPr/>
        </p:nvSpPr>
        <p:spPr>
          <a:xfrm>
            <a:off x="1598680" y="4478841"/>
            <a:ext cx="78258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b="1" dirty="0"/>
              <a:t>PEP </a:t>
            </a:r>
            <a:r>
              <a:rPr lang="pl-PL" sz="700" b="1" dirty="0" err="1"/>
              <a:t>polymerase</a:t>
            </a:r>
            <a:endParaRPr lang="pl-PL" sz="700" b="1" dirty="0"/>
          </a:p>
        </p:txBody>
      </p:sp>
      <p:sp>
        <p:nvSpPr>
          <p:cNvPr id="45" name="Nawias zamykający 44">
            <a:extLst>
              <a:ext uri="{FF2B5EF4-FFF2-40B4-BE49-F238E27FC236}">
                <a16:creationId xmlns:a16="http://schemas.microsoft.com/office/drawing/2014/main" id="{CE7F599B-C414-48AC-90F0-C3B375FD6714}"/>
              </a:ext>
            </a:extLst>
          </p:cNvPr>
          <p:cNvSpPr/>
          <p:nvPr/>
        </p:nvSpPr>
        <p:spPr>
          <a:xfrm rot="5400000">
            <a:off x="4848855" y="4280650"/>
            <a:ext cx="43200" cy="412007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l-PL" dirty="0"/>
          </a:p>
        </p:txBody>
      </p:sp>
      <p:sp>
        <p:nvSpPr>
          <p:cNvPr id="46" name="Nawias zamykający 45">
            <a:extLst>
              <a:ext uri="{FF2B5EF4-FFF2-40B4-BE49-F238E27FC236}">
                <a16:creationId xmlns:a16="http://schemas.microsoft.com/office/drawing/2014/main" id="{DAB436F5-7B92-4BA8-94F8-1BCF425C5CEE}"/>
              </a:ext>
            </a:extLst>
          </p:cNvPr>
          <p:cNvSpPr/>
          <p:nvPr/>
        </p:nvSpPr>
        <p:spPr>
          <a:xfrm rot="5400000">
            <a:off x="5754254" y="3949848"/>
            <a:ext cx="43200" cy="108000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l-PL" dirty="0"/>
          </a:p>
        </p:txBody>
      </p:sp>
      <p:sp>
        <p:nvSpPr>
          <p:cNvPr id="47" name="pole tekstowe 94">
            <a:extLst>
              <a:ext uri="{FF2B5EF4-FFF2-40B4-BE49-F238E27FC236}">
                <a16:creationId xmlns:a16="http://schemas.microsoft.com/office/drawing/2014/main" id="{14CB5DA3-28DF-48ED-937D-8B7582BB138C}"/>
              </a:ext>
            </a:extLst>
          </p:cNvPr>
          <p:cNvSpPr txBox="1"/>
          <p:nvPr/>
        </p:nvSpPr>
        <p:spPr>
          <a:xfrm>
            <a:off x="4756072" y="4482082"/>
            <a:ext cx="29848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b="1" dirty="0"/>
              <a:t>PSI</a:t>
            </a:r>
          </a:p>
        </p:txBody>
      </p:sp>
      <p:sp>
        <p:nvSpPr>
          <p:cNvPr id="48" name="pole tekstowe 94">
            <a:extLst>
              <a:ext uri="{FF2B5EF4-FFF2-40B4-BE49-F238E27FC236}">
                <a16:creationId xmlns:a16="http://schemas.microsoft.com/office/drawing/2014/main" id="{0DAEE0F6-1690-4A15-A77B-FC4F7BB00465}"/>
              </a:ext>
            </a:extLst>
          </p:cNvPr>
          <p:cNvSpPr txBox="1"/>
          <p:nvPr/>
        </p:nvSpPr>
        <p:spPr>
          <a:xfrm>
            <a:off x="5595940" y="4479242"/>
            <a:ext cx="32252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b="1" dirty="0"/>
              <a:t>PSII</a:t>
            </a:r>
          </a:p>
        </p:txBody>
      </p:sp>
      <p:sp>
        <p:nvSpPr>
          <p:cNvPr id="50" name="Symbol zastępczy stopki 3">
            <a:extLst>
              <a:ext uri="{FF2B5EF4-FFF2-40B4-BE49-F238E27FC236}">
                <a16:creationId xmlns:a16="http://schemas.microsoft.com/office/drawing/2014/main" id="{253DB1A0-CB89-48BD-91B3-92E7C84DC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8419381"/>
            <a:ext cx="6857999" cy="486833"/>
          </a:xfrm>
        </p:spPr>
        <p:txBody>
          <a:bodyPr/>
          <a:lstStyle/>
          <a:p>
            <a:r>
              <a:rPr lang="pl-PL" sz="700" dirty="0"/>
              <a:t>“</a:t>
            </a:r>
            <a:r>
              <a:rPr lang="en-GB" sz="700" b="1" dirty="0"/>
              <a:t>Joint inhibition of mitochondrial complex IV and AOX by genetic or chemical means represses chloroplast transcription in Arabidopsis</a:t>
            </a:r>
            <a:r>
              <a:rPr lang="pl-PL" sz="700" dirty="0"/>
              <a:t>”, </a:t>
            </a:r>
          </a:p>
          <a:p>
            <a:r>
              <a:rPr lang="pl-PL" sz="700" dirty="0"/>
              <a:t>Adamowicz-Skrzypkowska, A., </a:t>
            </a:r>
            <a:r>
              <a:rPr lang="pl-PL" sz="700" dirty="0" err="1"/>
              <a:t>Kwasniak</a:t>
            </a:r>
            <a:r>
              <a:rPr lang="pl-PL" sz="700" dirty="0"/>
              <a:t>-Owczarek, M., Van </a:t>
            </a:r>
            <a:r>
              <a:rPr lang="pl-PL" sz="700" dirty="0" err="1"/>
              <a:t>Aken</a:t>
            </a:r>
            <a:r>
              <a:rPr lang="pl-PL" sz="700" dirty="0"/>
              <a:t>, O., </a:t>
            </a:r>
            <a:r>
              <a:rPr lang="pl-PL" sz="700" dirty="0" err="1"/>
              <a:t>Kazmierczak</a:t>
            </a:r>
            <a:r>
              <a:rPr lang="pl-PL" sz="700" dirty="0"/>
              <a:t>, U., </a:t>
            </a:r>
            <a:r>
              <a:rPr lang="pl-PL" sz="700" dirty="0" err="1"/>
              <a:t>Janska</a:t>
            </a:r>
            <a:r>
              <a:rPr lang="pl-PL" sz="700" dirty="0"/>
              <a:t>, H.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A92868E7-6241-4CD3-A41C-AED188EDEF73}"/>
              </a:ext>
            </a:extLst>
          </p:cNvPr>
          <p:cNvSpPr/>
          <p:nvPr/>
        </p:nvSpPr>
        <p:spPr>
          <a:xfrm>
            <a:off x="300468" y="5310053"/>
            <a:ext cx="6226545" cy="227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200" b="1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Supplementary Figure S5. Steady-state level of plastid transcripts in wild-type Arabidopsis seedlings treated for 4 h with mitochondrial respiratory inhibitors compared with untreated seedlings. </a:t>
            </a:r>
            <a:r>
              <a:rPr lang="en-US" sz="1200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Changes in the level of transcripts in seedlings treated with a mixture of </a:t>
            </a:r>
            <a:r>
              <a:rPr lang="en-US" sz="1200" b="1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(a) </a:t>
            </a:r>
            <a:r>
              <a:rPr lang="en-US" sz="1200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KCN + </a:t>
            </a:r>
            <a:r>
              <a:rPr lang="en-US" sz="1200" kern="50" dirty="0" err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nPG</a:t>
            </a:r>
            <a:r>
              <a:rPr lang="en-US" sz="1200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en-US" sz="1200" b="1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(b) </a:t>
            </a:r>
            <a:r>
              <a:rPr lang="en-US" sz="1200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antimycin A + </a:t>
            </a:r>
            <a:r>
              <a:rPr lang="en-US" sz="1200" kern="50" dirty="0" err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myxothiazol</a:t>
            </a:r>
            <a:r>
              <a:rPr lang="en-US" sz="1200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+ </a:t>
            </a:r>
            <a:r>
              <a:rPr lang="en-US" sz="1200" kern="50" dirty="0" err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nPG</a:t>
            </a:r>
            <a:r>
              <a:rPr lang="en-US" sz="1200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. Data are presented as a l</a:t>
            </a:r>
            <a:r>
              <a:rPr lang="en-GB" sz="1200" kern="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og</a:t>
            </a:r>
            <a:r>
              <a:rPr lang="en-GB" sz="1200" kern="50" baseline="-25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GB" sz="1200" kern="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ratio of the transcript level seedlings treated with the inhibitors to that in water-treated control. </a:t>
            </a:r>
            <a:r>
              <a:rPr lang="en-GB" sz="12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values obtained were averaged for four biological replicates, with error bars representing SEM. Statistically significant differences from the untreated seedlings are indicated by asterisks (Student’s </a:t>
            </a:r>
            <a:r>
              <a:rPr lang="en-GB" sz="1200" i="1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2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test; </a:t>
            </a:r>
            <a:r>
              <a:rPr lang="en-US" sz="1200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p ≤ 0.05</a:t>
            </a:r>
            <a:r>
              <a:rPr lang="en-GB" sz="12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pl-PL" sz="1200" kern="50" dirty="0">
              <a:latin typeface="Times New Roman" panose="02020603050405020304" pitchFamily="18" charset="0"/>
              <a:ea typeface="SimSun" panose="02010600030101010101" pitchFamily="2" charset="-122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515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CA99E060-A411-40A1-9AF2-0CDCEAEA2989}"/>
              </a:ext>
            </a:extLst>
          </p:cNvPr>
          <p:cNvSpPr txBox="1"/>
          <p:nvPr/>
        </p:nvSpPr>
        <p:spPr>
          <a:xfrm>
            <a:off x="285226" y="488422"/>
            <a:ext cx="54854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 b="1" dirty="0" err="1"/>
              <a:t>Figure</a:t>
            </a:r>
            <a:r>
              <a:rPr lang="pl-PL" sz="700" b="1" dirty="0"/>
              <a:t> S6.</a:t>
            </a:r>
          </a:p>
        </p:txBody>
      </p:sp>
      <p:graphicFrame>
        <p:nvGraphicFramePr>
          <p:cNvPr id="54" name="Wykres 53">
            <a:extLst>
              <a:ext uri="{FF2B5EF4-FFF2-40B4-BE49-F238E27FC236}">
                <a16:creationId xmlns:a16="http://schemas.microsoft.com/office/drawing/2014/main" id="{C28C5DA2-E7D4-4B28-8123-D1E8BDB88EA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8757771"/>
              </p:ext>
            </p:extLst>
          </p:nvPr>
        </p:nvGraphicFramePr>
        <p:xfrm>
          <a:off x="549415" y="1027936"/>
          <a:ext cx="3107744" cy="1713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5" name="pole tekstowe 54">
            <a:extLst>
              <a:ext uri="{FF2B5EF4-FFF2-40B4-BE49-F238E27FC236}">
                <a16:creationId xmlns:a16="http://schemas.microsoft.com/office/drawing/2014/main" id="{64DA41E8-BCEA-4F3B-A383-D97CD87A0EFF}"/>
              </a:ext>
            </a:extLst>
          </p:cNvPr>
          <p:cNvSpPr txBox="1"/>
          <p:nvPr/>
        </p:nvSpPr>
        <p:spPr>
          <a:xfrm rot="16200000">
            <a:off x="-444564" y="1697944"/>
            <a:ext cx="19496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700" dirty="0"/>
              <a:t>log</a:t>
            </a:r>
            <a:r>
              <a:rPr lang="pl-PL" sz="700" baseline="-25000" dirty="0"/>
              <a:t>2</a:t>
            </a:r>
            <a:r>
              <a:rPr lang="pl-PL" sz="700" dirty="0"/>
              <a:t>(</a:t>
            </a:r>
            <a:r>
              <a:rPr lang="pl-PL" sz="700" dirty="0" err="1"/>
              <a:t>treated</a:t>
            </a:r>
            <a:r>
              <a:rPr lang="pl-PL" sz="700" dirty="0"/>
              <a:t>/</a:t>
            </a:r>
            <a:r>
              <a:rPr lang="pl-PL" sz="700" dirty="0" err="1"/>
              <a:t>untreated</a:t>
            </a:r>
            <a:r>
              <a:rPr lang="pl-PL" sz="700" dirty="0"/>
              <a:t>)</a:t>
            </a:r>
          </a:p>
        </p:txBody>
      </p:sp>
      <p:grpSp>
        <p:nvGrpSpPr>
          <p:cNvPr id="2" name="Grupa 1">
            <a:extLst>
              <a:ext uri="{FF2B5EF4-FFF2-40B4-BE49-F238E27FC236}">
                <a16:creationId xmlns:a16="http://schemas.microsoft.com/office/drawing/2014/main" id="{5E64FD4B-9F8F-4143-8654-6BC2E67EF913}"/>
              </a:ext>
            </a:extLst>
          </p:cNvPr>
          <p:cNvGrpSpPr/>
          <p:nvPr/>
        </p:nvGrpSpPr>
        <p:grpSpPr>
          <a:xfrm>
            <a:off x="834604" y="2607674"/>
            <a:ext cx="2711237" cy="235838"/>
            <a:chOff x="890704" y="2832068"/>
            <a:chExt cx="2711237" cy="235838"/>
          </a:xfrm>
        </p:grpSpPr>
        <p:sp>
          <p:nvSpPr>
            <p:cNvPr id="57" name="pole tekstowe 56">
              <a:extLst>
                <a:ext uri="{FF2B5EF4-FFF2-40B4-BE49-F238E27FC236}">
                  <a16:creationId xmlns:a16="http://schemas.microsoft.com/office/drawing/2014/main" id="{3433E92D-D8F1-4737-8FB3-B8212F65EE8E}"/>
                </a:ext>
              </a:extLst>
            </p:cNvPr>
            <p:cNvSpPr txBox="1"/>
            <p:nvPr/>
          </p:nvSpPr>
          <p:spPr>
            <a:xfrm>
              <a:off x="1093332" y="2867851"/>
              <a:ext cx="2508609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700" i="1" dirty="0"/>
                <a:t>  </a:t>
              </a:r>
              <a:r>
                <a:rPr lang="pl-PL" sz="700" i="1" dirty="0" err="1"/>
                <a:t>rpoA</a:t>
              </a:r>
              <a:r>
                <a:rPr lang="pl-PL" sz="700" i="1" dirty="0"/>
                <a:t>                                    accD                                    psbA            </a:t>
              </a:r>
            </a:p>
          </p:txBody>
        </p:sp>
        <p:sp>
          <p:nvSpPr>
            <p:cNvPr id="58" name="Nawias zamykający 57">
              <a:extLst>
                <a:ext uri="{FF2B5EF4-FFF2-40B4-BE49-F238E27FC236}">
                  <a16:creationId xmlns:a16="http://schemas.microsoft.com/office/drawing/2014/main" id="{7EA792B2-6966-47A3-A9BF-47441D051B35}"/>
                </a:ext>
              </a:extLst>
            </p:cNvPr>
            <p:cNvSpPr/>
            <p:nvPr/>
          </p:nvSpPr>
          <p:spPr>
            <a:xfrm rot="5400000">
              <a:off x="1289249" y="2433523"/>
              <a:ext cx="69443" cy="866534"/>
            </a:xfrm>
            <a:prstGeom prst="righ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l-PL" sz="700" dirty="0"/>
            </a:p>
          </p:txBody>
        </p:sp>
        <p:sp>
          <p:nvSpPr>
            <p:cNvPr id="59" name="Nawias zamykający 58">
              <a:extLst>
                <a:ext uri="{FF2B5EF4-FFF2-40B4-BE49-F238E27FC236}">
                  <a16:creationId xmlns:a16="http://schemas.microsoft.com/office/drawing/2014/main" id="{0444AB09-9E3D-46B8-B8A7-FDA1C899FD4F}"/>
                </a:ext>
              </a:extLst>
            </p:cNvPr>
            <p:cNvSpPr/>
            <p:nvPr/>
          </p:nvSpPr>
          <p:spPr>
            <a:xfrm rot="5400000">
              <a:off x="2212928" y="2434848"/>
              <a:ext cx="69443" cy="866534"/>
            </a:xfrm>
            <a:prstGeom prst="righ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l-PL" sz="700" dirty="0"/>
            </a:p>
          </p:txBody>
        </p:sp>
        <p:sp>
          <p:nvSpPr>
            <p:cNvPr id="60" name="Nawias zamykający 59">
              <a:extLst>
                <a:ext uri="{FF2B5EF4-FFF2-40B4-BE49-F238E27FC236}">
                  <a16:creationId xmlns:a16="http://schemas.microsoft.com/office/drawing/2014/main" id="{36558508-C7F8-4274-8A52-81B7B5C1B712}"/>
                </a:ext>
              </a:extLst>
            </p:cNvPr>
            <p:cNvSpPr/>
            <p:nvPr/>
          </p:nvSpPr>
          <p:spPr>
            <a:xfrm rot="5400000">
              <a:off x="3128653" y="2436176"/>
              <a:ext cx="69443" cy="866534"/>
            </a:xfrm>
            <a:prstGeom prst="righ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l-PL" sz="700" dirty="0"/>
            </a:p>
          </p:txBody>
        </p:sp>
      </p:grpSp>
      <p:sp>
        <p:nvSpPr>
          <p:cNvPr id="69" name="Nawias zamykający 68">
            <a:extLst>
              <a:ext uri="{FF2B5EF4-FFF2-40B4-BE49-F238E27FC236}">
                <a16:creationId xmlns:a16="http://schemas.microsoft.com/office/drawing/2014/main" id="{AB9FAAD5-2AA5-4605-BBB4-F6CE7ADE2618}"/>
              </a:ext>
            </a:extLst>
          </p:cNvPr>
          <p:cNvSpPr/>
          <p:nvPr/>
        </p:nvSpPr>
        <p:spPr>
          <a:xfrm rot="5400000">
            <a:off x="1701653" y="1986769"/>
            <a:ext cx="73230" cy="1773096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70" name="pole tekstowe 69">
            <a:extLst>
              <a:ext uri="{FF2B5EF4-FFF2-40B4-BE49-F238E27FC236}">
                <a16:creationId xmlns:a16="http://schemas.microsoft.com/office/drawing/2014/main" id="{5E70D737-58B4-4D82-B8F9-143BA860D9BF}"/>
              </a:ext>
            </a:extLst>
          </p:cNvPr>
          <p:cNvSpPr txBox="1"/>
          <p:nvPr/>
        </p:nvSpPr>
        <p:spPr>
          <a:xfrm>
            <a:off x="925623" y="2768002"/>
            <a:ext cx="73930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650" b="1" dirty="0"/>
              <a:t>PEP </a:t>
            </a:r>
            <a:r>
              <a:rPr lang="pl-PL" sz="650" b="1" dirty="0" err="1"/>
              <a:t>polymerase</a:t>
            </a:r>
            <a:endParaRPr lang="pl-PL" sz="650" b="1" dirty="0"/>
          </a:p>
        </p:txBody>
      </p:sp>
      <p:sp>
        <p:nvSpPr>
          <p:cNvPr id="71" name="pole tekstowe 70">
            <a:extLst>
              <a:ext uri="{FF2B5EF4-FFF2-40B4-BE49-F238E27FC236}">
                <a16:creationId xmlns:a16="http://schemas.microsoft.com/office/drawing/2014/main" id="{849FF54A-A94E-42ED-AF69-54563DA879A8}"/>
              </a:ext>
            </a:extLst>
          </p:cNvPr>
          <p:cNvSpPr txBox="1"/>
          <p:nvPr/>
        </p:nvSpPr>
        <p:spPr>
          <a:xfrm>
            <a:off x="1316737" y="2916132"/>
            <a:ext cx="96853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650" b="1" dirty="0"/>
              <a:t>NEP-dependent </a:t>
            </a:r>
            <a:r>
              <a:rPr lang="pl-PL" sz="650" b="1" dirty="0" err="1"/>
              <a:t>genes</a:t>
            </a:r>
            <a:endParaRPr lang="pl-PL" sz="650" b="1" dirty="0"/>
          </a:p>
        </p:txBody>
      </p:sp>
      <p:sp>
        <p:nvSpPr>
          <p:cNvPr id="72" name="pole tekstowe 71">
            <a:extLst>
              <a:ext uri="{FF2B5EF4-FFF2-40B4-BE49-F238E27FC236}">
                <a16:creationId xmlns:a16="http://schemas.microsoft.com/office/drawing/2014/main" id="{63A5017A-7168-4F6E-8AF7-651BDEEE90FA}"/>
              </a:ext>
            </a:extLst>
          </p:cNvPr>
          <p:cNvSpPr txBox="1"/>
          <p:nvPr/>
        </p:nvSpPr>
        <p:spPr>
          <a:xfrm>
            <a:off x="2936934" y="2756782"/>
            <a:ext cx="429726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50" b="1" dirty="0"/>
              <a:t>PSII</a:t>
            </a:r>
          </a:p>
        </p:txBody>
      </p:sp>
      <p:sp>
        <p:nvSpPr>
          <p:cNvPr id="75" name="pole tekstowe 74">
            <a:extLst>
              <a:ext uri="{FF2B5EF4-FFF2-40B4-BE49-F238E27FC236}">
                <a16:creationId xmlns:a16="http://schemas.microsoft.com/office/drawing/2014/main" id="{86D0113F-C909-492A-A750-7766E9E3C3F1}"/>
              </a:ext>
            </a:extLst>
          </p:cNvPr>
          <p:cNvSpPr txBox="1"/>
          <p:nvPr/>
        </p:nvSpPr>
        <p:spPr>
          <a:xfrm>
            <a:off x="2649797" y="2916988"/>
            <a:ext cx="906017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650" b="1" dirty="0"/>
              <a:t>PEP-dependent </a:t>
            </a:r>
            <a:r>
              <a:rPr lang="pl-PL" sz="650" b="1" dirty="0" err="1"/>
              <a:t>gene</a:t>
            </a:r>
            <a:endParaRPr lang="pl-PL" sz="650" b="1" dirty="0"/>
          </a:p>
        </p:txBody>
      </p:sp>
      <p:sp>
        <p:nvSpPr>
          <p:cNvPr id="87" name="Nawias zamykający 86">
            <a:extLst>
              <a:ext uri="{FF2B5EF4-FFF2-40B4-BE49-F238E27FC236}">
                <a16:creationId xmlns:a16="http://schemas.microsoft.com/office/drawing/2014/main" id="{458AE308-D3CE-40E0-AA7A-395B3639C2AC}"/>
              </a:ext>
            </a:extLst>
          </p:cNvPr>
          <p:cNvSpPr/>
          <p:nvPr/>
        </p:nvSpPr>
        <p:spPr>
          <a:xfrm rot="5400000">
            <a:off x="3073879" y="2441397"/>
            <a:ext cx="69443" cy="866534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l-PL" sz="700" dirty="0"/>
          </a:p>
        </p:txBody>
      </p:sp>
      <p:sp>
        <p:nvSpPr>
          <p:cNvPr id="88" name="Text Box 44">
            <a:extLst>
              <a:ext uri="{FF2B5EF4-FFF2-40B4-BE49-F238E27FC236}">
                <a16:creationId xmlns:a16="http://schemas.microsoft.com/office/drawing/2014/main" id="{B6A9913D-7176-480C-AFA3-82504487B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7444" y="898962"/>
            <a:ext cx="2769715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l-PL" altLang="pl-PL" sz="700" b="1" dirty="0">
                <a:solidFill>
                  <a:srgbClr val="000000"/>
                </a:solidFill>
              </a:rPr>
              <a:t>   WT      </a:t>
            </a:r>
            <a:r>
              <a:rPr lang="pl-PL" altLang="pl-PL" sz="700" b="1" i="1" dirty="0">
                <a:solidFill>
                  <a:srgbClr val="000000"/>
                </a:solidFill>
              </a:rPr>
              <a:t>    rao2-1                  </a:t>
            </a:r>
            <a:r>
              <a:rPr lang="pl-PL" altLang="pl-PL" sz="700" b="1" dirty="0">
                <a:solidFill>
                  <a:srgbClr val="000000"/>
                </a:solidFill>
              </a:rPr>
              <a:t>WT       </a:t>
            </a:r>
            <a:r>
              <a:rPr lang="pl-PL" altLang="pl-PL" sz="700" b="1" i="1" dirty="0">
                <a:solidFill>
                  <a:srgbClr val="000000"/>
                </a:solidFill>
              </a:rPr>
              <a:t>rao2-1</a:t>
            </a:r>
            <a:r>
              <a:rPr lang="pl-PL" altLang="pl-PL" sz="700" b="1" dirty="0">
                <a:solidFill>
                  <a:srgbClr val="000000"/>
                </a:solidFill>
              </a:rPr>
              <a:t>                 WT       </a:t>
            </a:r>
            <a:r>
              <a:rPr lang="pl-PL" altLang="pl-PL" sz="700" b="1" i="1" dirty="0">
                <a:solidFill>
                  <a:srgbClr val="000000"/>
                </a:solidFill>
              </a:rPr>
              <a:t>rao2-1</a:t>
            </a:r>
            <a:r>
              <a:rPr lang="pl-PL" altLang="pl-PL" sz="700" b="1" dirty="0">
                <a:solidFill>
                  <a:srgbClr val="000000"/>
                </a:solidFill>
              </a:rPr>
              <a:t>    </a:t>
            </a:r>
            <a:endParaRPr lang="pl-PL" altLang="pl-PL" sz="700" b="1" i="1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pl-PL" altLang="pl-PL" sz="700" b="1" dirty="0">
                <a:solidFill>
                  <a:srgbClr val="000000"/>
                </a:solidFill>
              </a:rPr>
              <a:t>        </a:t>
            </a:r>
          </a:p>
        </p:txBody>
      </p:sp>
      <p:sp>
        <p:nvSpPr>
          <p:cNvPr id="89" name="Text Box 44">
            <a:extLst>
              <a:ext uri="{FF2B5EF4-FFF2-40B4-BE49-F238E27FC236}">
                <a16:creationId xmlns:a16="http://schemas.microsoft.com/office/drawing/2014/main" id="{C26264EF-610B-4287-AABE-59EC0BF638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720" y="1012908"/>
            <a:ext cx="2769715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l-PL" altLang="pl-PL" sz="700" b="1" dirty="0">
                <a:solidFill>
                  <a:srgbClr val="000000"/>
                </a:solidFill>
              </a:rPr>
              <a:t>   0h   4h     0h   4h                0h   4h   0h   4h               0h   4h    0h   4h     </a:t>
            </a:r>
            <a:endParaRPr lang="pl-PL" altLang="pl-PL" sz="700" b="1" i="1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pl-PL" altLang="pl-PL" sz="700" b="1" dirty="0">
                <a:solidFill>
                  <a:srgbClr val="000000"/>
                </a:solidFill>
              </a:rPr>
              <a:t>        </a:t>
            </a:r>
          </a:p>
        </p:txBody>
      </p:sp>
      <p:cxnSp>
        <p:nvCxnSpPr>
          <p:cNvPr id="7" name="Łącznik prosty 6">
            <a:extLst>
              <a:ext uri="{FF2B5EF4-FFF2-40B4-BE49-F238E27FC236}">
                <a16:creationId xmlns:a16="http://schemas.microsoft.com/office/drawing/2014/main" id="{CBBE8AA6-0852-444D-8C31-263F3C9C4F52}"/>
              </a:ext>
            </a:extLst>
          </p:cNvPr>
          <p:cNvCxnSpPr/>
          <p:nvPr/>
        </p:nvCxnSpPr>
        <p:spPr>
          <a:xfrm>
            <a:off x="970496" y="1059917"/>
            <a:ext cx="2973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Łącznik prosty 89">
            <a:extLst>
              <a:ext uri="{FF2B5EF4-FFF2-40B4-BE49-F238E27FC236}">
                <a16:creationId xmlns:a16="http://schemas.microsoft.com/office/drawing/2014/main" id="{F61F9675-9CB9-42C2-9E86-BB570E1EE00F}"/>
              </a:ext>
            </a:extLst>
          </p:cNvPr>
          <p:cNvCxnSpPr/>
          <p:nvPr/>
        </p:nvCxnSpPr>
        <p:spPr>
          <a:xfrm>
            <a:off x="1324852" y="1060851"/>
            <a:ext cx="2973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Łącznik prosty 90">
            <a:extLst>
              <a:ext uri="{FF2B5EF4-FFF2-40B4-BE49-F238E27FC236}">
                <a16:creationId xmlns:a16="http://schemas.microsoft.com/office/drawing/2014/main" id="{924A903B-C441-40FC-AD88-EFB238DB9160}"/>
              </a:ext>
            </a:extLst>
          </p:cNvPr>
          <p:cNvCxnSpPr/>
          <p:nvPr/>
        </p:nvCxnSpPr>
        <p:spPr>
          <a:xfrm>
            <a:off x="1886768" y="1061786"/>
            <a:ext cx="2973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Łącznik prosty 91">
            <a:extLst>
              <a:ext uri="{FF2B5EF4-FFF2-40B4-BE49-F238E27FC236}">
                <a16:creationId xmlns:a16="http://schemas.microsoft.com/office/drawing/2014/main" id="{CDAEF0C3-6309-4E4D-AFA8-B5F9079F1B65}"/>
              </a:ext>
            </a:extLst>
          </p:cNvPr>
          <p:cNvCxnSpPr/>
          <p:nvPr/>
        </p:nvCxnSpPr>
        <p:spPr>
          <a:xfrm>
            <a:off x="2213073" y="1062718"/>
            <a:ext cx="2973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Łącznik prosty 92">
            <a:extLst>
              <a:ext uri="{FF2B5EF4-FFF2-40B4-BE49-F238E27FC236}">
                <a16:creationId xmlns:a16="http://schemas.microsoft.com/office/drawing/2014/main" id="{0CCC067A-372E-403C-8C83-19B0732FE424}"/>
              </a:ext>
            </a:extLst>
          </p:cNvPr>
          <p:cNvCxnSpPr/>
          <p:nvPr/>
        </p:nvCxnSpPr>
        <p:spPr>
          <a:xfrm>
            <a:off x="2752550" y="1058043"/>
            <a:ext cx="2973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Łącznik prosty 93">
            <a:extLst>
              <a:ext uri="{FF2B5EF4-FFF2-40B4-BE49-F238E27FC236}">
                <a16:creationId xmlns:a16="http://schemas.microsoft.com/office/drawing/2014/main" id="{1DEADD58-3D85-4A9D-AF63-AC1378BA18C7}"/>
              </a:ext>
            </a:extLst>
          </p:cNvPr>
          <p:cNvCxnSpPr/>
          <p:nvPr/>
        </p:nvCxnSpPr>
        <p:spPr>
          <a:xfrm>
            <a:off x="3090074" y="1058977"/>
            <a:ext cx="2973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pole tekstowe 94">
            <a:extLst>
              <a:ext uri="{FF2B5EF4-FFF2-40B4-BE49-F238E27FC236}">
                <a16:creationId xmlns:a16="http://schemas.microsoft.com/office/drawing/2014/main" id="{73683458-52AB-4D76-AF21-7215E7988FF6}"/>
              </a:ext>
            </a:extLst>
          </p:cNvPr>
          <p:cNvSpPr txBox="1"/>
          <p:nvPr/>
        </p:nvSpPr>
        <p:spPr>
          <a:xfrm>
            <a:off x="2317509" y="2282239"/>
            <a:ext cx="2310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96" name="pole tekstowe 95">
            <a:extLst>
              <a:ext uri="{FF2B5EF4-FFF2-40B4-BE49-F238E27FC236}">
                <a16:creationId xmlns:a16="http://schemas.microsoft.com/office/drawing/2014/main" id="{8824B006-3050-4BE7-A10B-5BB287150375}"/>
              </a:ext>
            </a:extLst>
          </p:cNvPr>
          <p:cNvSpPr txBox="1"/>
          <p:nvPr/>
        </p:nvSpPr>
        <p:spPr>
          <a:xfrm>
            <a:off x="2880159" y="2265610"/>
            <a:ext cx="2310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97" name="pole tekstowe 96">
            <a:extLst>
              <a:ext uri="{FF2B5EF4-FFF2-40B4-BE49-F238E27FC236}">
                <a16:creationId xmlns:a16="http://schemas.microsoft.com/office/drawing/2014/main" id="{8F7FD6BD-876F-4702-A99C-B48FCD350E82}"/>
              </a:ext>
            </a:extLst>
          </p:cNvPr>
          <p:cNvSpPr txBox="1"/>
          <p:nvPr/>
        </p:nvSpPr>
        <p:spPr>
          <a:xfrm>
            <a:off x="3203305" y="2379472"/>
            <a:ext cx="2310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98" name="pole tekstowe 97">
            <a:extLst>
              <a:ext uri="{FF2B5EF4-FFF2-40B4-BE49-F238E27FC236}">
                <a16:creationId xmlns:a16="http://schemas.microsoft.com/office/drawing/2014/main" id="{D1148ADF-BFB4-43D5-A856-71BA00D494A1}"/>
              </a:ext>
            </a:extLst>
          </p:cNvPr>
          <p:cNvSpPr txBox="1"/>
          <p:nvPr/>
        </p:nvSpPr>
        <p:spPr>
          <a:xfrm>
            <a:off x="1989704" y="2015767"/>
            <a:ext cx="2310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99" name="pole tekstowe 98">
            <a:extLst>
              <a:ext uri="{FF2B5EF4-FFF2-40B4-BE49-F238E27FC236}">
                <a16:creationId xmlns:a16="http://schemas.microsoft.com/office/drawing/2014/main" id="{BB4C0FCC-9BF4-4772-BCE7-CE16EA73BBE4}"/>
              </a:ext>
            </a:extLst>
          </p:cNvPr>
          <p:cNvSpPr txBox="1"/>
          <p:nvPr/>
        </p:nvSpPr>
        <p:spPr>
          <a:xfrm>
            <a:off x="1423677" y="2033163"/>
            <a:ext cx="2310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100" name="pole tekstowe 99">
            <a:extLst>
              <a:ext uri="{FF2B5EF4-FFF2-40B4-BE49-F238E27FC236}">
                <a16:creationId xmlns:a16="http://schemas.microsoft.com/office/drawing/2014/main" id="{CFC2D102-B925-485B-A37D-03360A87C166}"/>
              </a:ext>
            </a:extLst>
          </p:cNvPr>
          <p:cNvSpPr txBox="1"/>
          <p:nvPr/>
        </p:nvSpPr>
        <p:spPr>
          <a:xfrm>
            <a:off x="1104486" y="1730799"/>
            <a:ext cx="2310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/>
              <a:t>*</a:t>
            </a:r>
          </a:p>
        </p:txBody>
      </p:sp>
      <p:sp>
        <p:nvSpPr>
          <p:cNvPr id="31" name="Symbol zastępczy stopki 3">
            <a:extLst>
              <a:ext uri="{FF2B5EF4-FFF2-40B4-BE49-F238E27FC236}">
                <a16:creationId xmlns:a16="http://schemas.microsoft.com/office/drawing/2014/main" id="{E413EFDB-E2FC-4ECA-BB6F-4D2267B8B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8419381"/>
            <a:ext cx="6857999" cy="486833"/>
          </a:xfrm>
        </p:spPr>
        <p:txBody>
          <a:bodyPr/>
          <a:lstStyle/>
          <a:p>
            <a:r>
              <a:rPr lang="pl-PL" sz="700" dirty="0"/>
              <a:t>“</a:t>
            </a:r>
            <a:r>
              <a:rPr lang="en-GB" sz="700" b="1" dirty="0"/>
              <a:t>Joint inhibition of mitochondrial complex IV and AOX by genetic or chemical means represses chloroplast transcription in Arabidopsis</a:t>
            </a:r>
            <a:r>
              <a:rPr lang="pl-PL" sz="700" dirty="0"/>
              <a:t>”, </a:t>
            </a:r>
          </a:p>
          <a:p>
            <a:r>
              <a:rPr lang="pl-PL" sz="700" dirty="0"/>
              <a:t>Adamowicz-Skrzypkowska, A., </a:t>
            </a:r>
            <a:r>
              <a:rPr lang="pl-PL" sz="700" dirty="0" err="1"/>
              <a:t>Kwasniak</a:t>
            </a:r>
            <a:r>
              <a:rPr lang="pl-PL" sz="700" dirty="0"/>
              <a:t>-Owczarek, M., Van </a:t>
            </a:r>
            <a:r>
              <a:rPr lang="pl-PL" sz="700" dirty="0" err="1"/>
              <a:t>Aken</a:t>
            </a:r>
            <a:r>
              <a:rPr lang="pl-PL" sz="700" dirty="0"/>
              <a:t>, O., </a:t>
            </a:r>
            <a:r>
              <a:rPr lang="pl-PL" sz="700" dirty="0" err="1"/>
              <a:t>Kazmierczak</a:t>
            </a:r>
            <a:r>
              <a:rPr lang="pl-PL" sz="700" dirty="0"/>
              <a:t>, U., </a:t>
            </a:r>
            <a:r>
              <a:rPr lang="pl-PL" sz="700" dirty="0" err="1"/>
              <a:t>Janska</a:t>
            </a:r>
            <a:r>
              <a:rPr lang="pl-PL" sz="700" dirty="0"/>
              <a:t>, H.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EA17A60D-4A90-4242-B853-55C00E204DBF}"/>
              </a:ext>
            </a:extLst>
          </p:cNvPr>
          <p:cNvSpPr/>
          <p:nvPr/>
        </p:nvSpPr>
        <p:spPr>
          <a:xfrm>
            <a:off x="430218" y="3579187"/>
            <a:ext cx="6040920" cy="1721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200" b="1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Supplementary Figure S6. Steady-state level of plastid transcripts in </a:t>
            </a:r>
            <a:r>
              <a:rPr lang="en-US" sz="1200" b="1" i="1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rao2-1</a:t>
            </a:r>
            <a:r>
              <a:rPr lang="en-US" sz="1200" b="1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mutants </a:t>
            </a:r>
            <a:r>
              <a:rPr lang="en-GB" sz="1200" b="1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wild-type plants</a:t>
            </a:r>
            <a:r>
              <a:rPr lang="en-GB" sz="1200" b="1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1200" b="1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treated for 4 h </a:t>
            </a:r>
            <a:r>
              <a:rPr lang="en-GB" sz="1200" b="1" kern="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with a mixture of KCN and SHAM </a:t>
            </a:r>
            <a:r>
              <a:rPr lang="en-US" sz="1200" b="1" kern="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compared with untreated seedlings</a:t>
            </a:r>
            <a:r>
              <a:rPr lang="en-US" sz="1200" b="1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. </a:t>
            </a:r>
            <a:r>
              <a:rPr lang="en-US" sz="1200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Data are presented as a l</a:t>
            </a:r>
            <a:r>
              <a:rPr lang="en-GB" sz="1200" kern="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og</a:t>
            </a:r>
            <a:r>
              <a:rPr lang="en-GB" sz="1200" kern="50" baseline="-25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GB" sz="1200" kern="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ratio of the transcript level seedlings treated with the inhibitors to that in water-treated control. </a:t>
            </a:r>
            <a:r>
              <a:rPr lang="en-GB" sz="12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values obtained were averaged for four biological replicates, with error bars representing SEM. Statistically significant differences from the untreated seedlings are indicated by asterisks (Student’s </a:t>
            </a:r>
            <a:r>
              <a:rPr lang="en-GB" sz="1200" i="1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2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test; </a:t>
            </a:r>
            <a:r>
              <a:rPr lang="en-US" sz="1200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p ≤ 0.05</a:t>
            </a:r>
            <a:r>
              <a:rPr lang="en-GB" sz="12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pl-PL" sz="1200" kern="50" dirty="0">
              <a:latin typeface="Times New Roman" panose="02020603050405020304" pitchFamily="18" charset="0"/>
              <a:ea typeface="SimSun" panose="02010600030101010101" pitchFamily="2" charset="-122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073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61BD1875-4846-4554-A336-FBF4DCAFB633}"/>
              </a:ext>
            </a:extLst>
          </p:cNvPr>
          <p:cNvSpPr txBox="1"/>
          <p:nvPr/>
        </p:nvSpPr>
        <p:spPr>
          <a:xfrm>
            <a:off x="613325" y="213930"/>
            <a:ext cx="52129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 b="1" dirty="0" err="1"/>
              <a:t>Table</a:t>
            </a:r>
            <a:r>
              <a:rPr lang="pl-PL" sz="700" b="1" dirty="0"/>
              <a:t> S2.</a:t>
            </a: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24AEF67B-A30B-49EA-B0DE-46F368BF2C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431759"/>
              </p:ext>
            </p:extLst>
          </p:nvPr>
        </p:nvGraphicFramePr>
        <p:xfrm>
          <a:off x="922733" y="496383"/>
          <a:ext cx="2227432" cy="772491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93600">
                  <a:extLst>
                    <a:ext uri="{9D8B030D-6E8A-4147-A177-3AD203B41FA5}">
                      <a16:colId xmlns:a16="http://schemas.microsoft.com/office/drawing/2014/main" val="1375094991"/>
                    </a:ext>
                  </a:extLst>
                </a:gridCol>
                <a:gridCol w="442452">
                  <a:extLst>
                    <a:ext uri="{9D8B030D-6E8A-4147-A177-3AD203B41FA5}">
                      <a16:colId xmlns:a16="http://schemas.microsoft.com/office/drawing/2014/main" val="484621997"/>
                    </a:ext>
                  </a:extLst>
                </a:gridCol>
                <a:gridCol w="1091380">
                  <a:extLst>
                    <a:ext uri="{9D8B030D-6E8A-4147-A177-3AD203B41FA5}">
                      <a16:colId xmlns:a16="http://schemas.microsoft.com/office/drawing/2014/main" val="893179966"/>
                    </a:ext>
                  </a:extLst>
                </a:gridCol>
              </a:tblGrid>
              <a:tr h="200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 err="1">
                          <a:effectLst/>
                        </a:rPr>
                        <a:t>Name</a:t>
                      </a:r>
                      <a:r>
                        <a:rPr lang="pl-PL" sz="600" kern="50" dirty="0">
                          <a:effectLst/>
                        </a:rPr>
                        <a:t> of </a:t>
                      </a:r>
                      <a:r>
                        <a:rPr lang="pl-PL" sz="600" kern="50" dirty="0" err="1">
                          <a:effectLst/>
                        </a:rPr>
                        <a:t>gene</a:t>
                      </a:r>
                      <a:r>
                        <a:rPr lang="pl-PL" sz="600" kern="50" dirty="0">
                          <a:effectLst/>
                        </a:rPr>
                        <a:t> (AGI)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kern="50" dirty="0">
                          <a:effectLst/>
                        </a:rPr>
                        <a:t>Primers</a:t>
                      </a:r>
                      <a:endParaRPr lang="pl-PL" sz="600" kern="50" dirty="0">
                        <a:effectLst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 err="1">
                          <a:effectLst/>
                        </a:rPr>
                        <a:t>Sequence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262445601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ACT2</a:t>
                      </a:r>
                      <a:r>
                        <a:rPr lang="pl-PL" sz="600" kern="50" dirty="0">
                          <a:effectLst/>
                        </a:rPr>
                        <a:t>  (At3g18780) </a:t>
                      </a:r>
                      <a:endParaRPr lang="pl-PL" sz="60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ATCGAGAAGAACTATGAATTAC </a:t>
                      </a:r>
                      <a:endParaRPr lang="pl-PL" sz="60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438383145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AAGTGCTGTGATTTCTTT </a:t>
                      </a:r>
                      <a:endParaRPr lang="pl-PL" sz="60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412596041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 err="1">
                          <a:effectLst/>
                        </a:rPr>
                        <a:t>rpoA</a:t>
                      </a:r>
                      <a:r>
                        <a:rPr lang="pl-PL" sz="600" kern="50" dirty="0">
                          <a:effectLst/>
                        </a:rPr>
                        <a:t> (AtCg00740)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CTATATGGAACGCGCAACGC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520258247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CAATGATTTCCACAGCGGGC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83966170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 err="1">
                          <a:effectLst/>
                        </a:rPr>
                        <a:t>rpoB</a:t>
                      </a:r>
                      <a:r>
                        <a:rPr lang="pl-PL" sz="600" kern="50" dirty="0">
                          <a:effectLst/>
                        </a:rPr>
                        <a:t> (AtCg00190)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GGCATAAATTGATACCTACTCCTC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640364044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CTTGAGATAATGGGTGTAATCCG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438007151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rpoC1</a:t>
                      </a:r>
                      <a:r>
                        <a:rPr lang="pl-PL" sz="600" kern="50" dirty="0">
                          <a:effectLst/>
                        </a:rPr>
                        <a:t> (AtCg00180)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GAGACTCTGCTTGGGAAACGG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359121649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GCTATT TCGCGAGGCAATCCA C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3512769230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rpoC2</a:t>
                      </a:r>
                      <a:r>
                        <a:rPr lang="pl-PL" sz="600" kern="50" dirty="0">
                          <a:effectLst/>
                        </a:rPr>
                        <a:t> (AtCg00170)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GTCCAACGGATTACACCAACC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174846259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CCCGAAAGAGATCTTGTGGG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008152551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 err="1">
                          <a:effectLst/>
                        </a:rPr>
                        <a:t>RPOTp</a:t>
                      </a:r>
                      <a:r>
                        <a:rPr lang="pl-PL" sz="600" kern="50" dirty="0">
                          <a:effectLst/>
                        </a:rPr>
                        <a:t> (At2g24120) 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GTTATTCTGACACAAGCCTTG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110614828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CCTAAAGCTGCATAATGCTG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3313379217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 err="1">
                          <a:effectLst/>
                        </a:rPr>
                        <a:t>R</a:t>
                      </a:r>
                      <a:r>
                        <a:rPr lang="pl-PL" sz="600" i="1" kern="50" dirty="0" err="1">
                          <a:effectLst/>
                        </a:rPr>
                        <a:t>POTmp</a:t>
                      </a:r>
                      <a:r>
                        <a:rPr lang="pl-PL" sz="600" kern="50" dirty="0">
                          <a:effectLst/>
                        </a:rPr>
                        <a:t> (At5g15700)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GAGAGAAAGTCATCGTTCGTG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459507755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CTTTCCCATTCTTCAGTCTCG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4214402720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 err="1">
                          <a:effectLst/>
                        </a:rPr>
                        <a:t>psaA</a:t>
                      </a:r>
                      <a:r>
                        <a:rPr lang="pl-PL" sz="600" kern="50" dirty="0">
                          <a:effectLst/>
                        </a:rPr>
                        <a:t> (AtCg00350)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CAGTGGGTGGCAAAGTAGCTTTG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864280856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CGCGAGCTACGAGCAAATAGAAC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657714920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psaB</a:t>
                      </a:r>
                      <a:r>
                        <a:rPr lang="pl-PL" sz="600" kern="50" dirty="0">
                          <a:effectLst/>
                        </a:rPr>
                        <a:t> (AtCg00340)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CCAGAACAGAATGAGGATAACG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676395141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GTATGGAACCCTAGAAAGAGGC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534325295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 err="1">
                          <a:effectLst/>
                        </a:rPr>
                        <a:t>psaC</a:t>
                      </a:r>
                      <a:r>
                        <a:rPr lang="pl-PL" sz="600" i="1" kern="50" dirty="0">
                          <a:effectLst/>
                        </a:rPr>
                        <a:t> </a:t>
                      </a:r>
                      <a:r>
                        <a:rPr lang="pl-PL" sz="600" kern="50" dirty="0">
                          <a:effectLst/>
                        </a:rPr>
                        <a:t>(AtCg01060)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AGGATGTACTCAATGTGTCCGAGC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792521392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GTTGGACAGGCGGATTCACATCTC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133142497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psbA</a:t>
                      </a:r>
                      <a:r>
                        <a:rPr lang="pl-PL" sz="600" kern="50" dirty="0">
                          <a:effectLst/>
                        </a:rPr>
                        <a:t> (AtCg00020)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GAAAGCGAAAGCCTATGGG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3083424104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GTTGCGGTCAATAAGGTAGG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459361909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 err="1">
                          <a:effectLst/>
                        </a:rPr>
                        <a:t>psbB</a:t>
                      </a:r>
                      <a:r>
                        <a:rPr lang="pl-PL" sz="600" kern="50" dirty="0">
                          <a:effectLst/>
                        </a:rPr>
                        <a:t> (AtCg00680)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CTTTCAGGAGTGGCTTGCTTC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993340862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kern="50">
                          <a:effectLst/>
                        </a:rPr>
                        <a:t>GGG TTG TAC CTT TCC GGT TAG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3579857005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petA</a:t>
                      </a:r>
                      <a:r>
                        <a:rPr lang="pl-PL" sz="600" kern="50" dirty="0">
                          <a:effectLst/>
                        </a:rPr>
                        <a:t> (AtCg00540)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CTTTCCTATTCTTGCTCCAGAC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3064022976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GCTACCATCAGGATAAATCTGAC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282413859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petB</a:t>
                      </a:r>
                      <a:r>
                        <a:rPr lang="pl-PL" sz="600" kern="50" dirty="0">
                          <a:effectLst/>
                        </a:rPr>
                        <a:t> (AtCg00720)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GGTCGGCAAGTATGATGGTC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48163137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GATGCGGTCAATACACCCAG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3380389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petD</a:t>
                      </a:r>
                      <a:r>
                        <a:rPr lang="pl-PL" sz="600" kern="50" dirty="0">
                          <a:effectLst/>
                        </a:rPr>
                        <a:t> (AtCg00730)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GCGGGATTATTAACCGTACC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865154692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GTTGCTCCAATACCTAACCAC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3801670018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ndhB</a:t>
                      </a:r>
                      <a:r>
                        <a:rPr lang="pl-PL" sz="600" kern="50" dirty="0">
                          <a:effectLst/>
                        </a:rPr>
                        <a:t> (AtCg01250)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CAAATGGTGGATATGCGAGC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4192642835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CTCGAATGTTATCAGTTCCGG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4180474554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atpA</a:t>
                      </a:r>
                      <a:r>
                        <a:rPr lang="pl-PL" sz="600" kern="50" dirty="0">
                          <a:effectLst/>
                        </a:rPr>
                        <a:t> (AtCg00120)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GGTCGTGAAGCTTATCCAGG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99275280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kern="50" dirty="0">
                          <a:effectLst/>
                        </a:rPr>
                        <a:t>GTC TCG ACG ATT GGT AAG GC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905509867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atpB</a:t>
                      </a:r>
                      <a:r>
                        <a:rPr lang="pl-PL" sz="600" kern="50" dirty="0">
                          <a:effectLst/>
                        </a:rPr>
                        <a:t> (AtCg00480)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GCAGATGATTTGACTGACCC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333749881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CCGCTGGATAGATACCTTTG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204072619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atpI</a:t>
                      </a:r>
                      <a:r>
                        <a:rPr lang="pl-PL" sz="600" kern="50" dirty="0">
                          <a:effectLst/>
                        </a:rPr>
                        <a:t> (AtCg00150)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GTTTCTAACTGGTCAGGAGC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715945427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GTAAAGCTAAAGCAACCGTCG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580152008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atpE</a:t>
                      </a:r>
                      <a:r>
                        <a:rPr lang="pl-PL" sz="600" kern="50" dirty="0">
                          <a:effectLst/>
                        </a:rPr>
                        <a:t> (AtCg00470)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CCTTGCTAACCAATGGTTAACG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956565245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GAGCTTCTTGTGGATCAATGTC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771804261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atpF</a:t>
                      </a:r>
                      <a:r>
                        <a:rPr lang="pl-PL" sz="600" kern="50" dirty="0">
                          <a:effectLst/>
                        </a:rPr>
                        <a:t> (AtCg00130)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CGAAATTCAGAAGAACTGCG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422410604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CGTTCGATTTCAGAGTATCC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805137649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rbcL (AtCg00490)</a:t>
                      </a:r>
                      <a:endParaRPr lang="pl-PL" sz="600" i="1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GCTTTACGTCTATCTGGTGG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234337905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GCGCAGTAAATCAACAAAGCC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521518471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rpl2</a:t>
                      </a:r>
                      <a:r>
                        <a:rPr lang="pl-PL" sz="600" kern="50" dirty="0">
                          <a:effectLst/>
                        </a:rPr>
                        <a:t> (AtCg00830)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CAAGTGAAATCCAATCCACG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214268282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GTATAGACGCTTATGACCTC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569201475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rps11</a:t>
                      </a:r>
                      <a:r>
                        <a:rPr lang="pl-PL" sz="600" kern="50" dirty="0">
                          <a:effectLst/>
                        </a:rPr>
                        <a:t> (AtCg00750)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GGTCGGGTGATTTCTTGGTC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3565848471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RP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CCTTGATCCACTACTGCTCG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989670230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rps14</a:t>
                      </a:r>
                      <a:r>
                        <a:rPr lang="pl-PL" sz="600" kern="50" dirty="0">
                          <a:effectLst/>
                        </a:rPr>
                        <a:t> (AtCg00330)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CCGTCGCTAAGTGAGAAATG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153478526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CGATAGTTAGCTCTCGGTC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439622664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rps16</a:t>
                      </a:r>
                      <a:r>
                        <a:rPr lang="pl-PL" sz="600" kern="50" dirty="0">
                          <a:effectLst/>
                        </a:rPr>
                        <a:t> (AtCg00050)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CGATACCGAAGAGAAGGAAGAG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3992706793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CTGTTCTTGTTGGTTGAGCTCC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727572288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rps19</a:t>
                      </a:r>
                      <a:r>
                        <a:rPr lang="pl-PL" sz="600" kern="50" dirty="0">
                          <a:effectLst/>
                        </a:rPr>
                        <a:t> (AtCg00820)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GAAGCTTAATACAAAGGCGG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3300484487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CCCTTCCATTATGAATAGCG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342014103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rpl23</a:t>
                      </a:r>
                      <a:r>
                        <a:rPr lang="pl-PL" sz="600" kern="50" dirty="0">
                          <a:effectLst/>
                        </a:rPr>
                        <a:t> (AtCg00840)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GAAATAAAGCATTGGGTCGAAC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983064112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GCATTGTATGTCCCAGAATAGG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045589124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rpl33</a:t>
                      </a:r>
                      <a:r>
                        <a:rPr lang="pl-PL" sz="600" kern="50" dirty="0">
                          <a:effectLst/>
                        </a:rPr>
                        <a:t> (AtCg00640)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GCCAAGGGTAAAGATGTTCGAG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577971972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CTAGGGGTGTTATGCCGATTC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20242189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accD </a:t>
                      </a:r>
                      <a:r>
                        <a:rPr lang="pl-PL" sz="600" kern="50" dirty="0">
                          <a:effectLst/>
                        </a:rPr>
                        <a:t>(AtCg00500)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CTACAGGATTGACTGACGC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747254710"/>
                  </a:ext>
                </a:extLst>
              </a:tr>
              <a:tr h="900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RP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CCTACTACGGATCCCATAC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2776931828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50" dirty="0">
                          <a:effectLst/>
                        </a:rPr>
                        <a:t>clpP</a:t>
                      </a:r>
                      <a:r>
                        <a:rPr lang="pl-PL" sz="600" kern="50" dirty="0">
                          <a:effectLst/>
                        </a:rPr>
                        <a:t> AtCg00670)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>
                          <a:effectLst/>
                        </a:rPr>
                        <a:t>FP</a:t>
                      </a:r>
                      <a:endParaRPr lang="pl-PL" sz="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CTATGCAATTTGTGCGACCCG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46923685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RP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>
                          <a:effectLst/>
                        </a:rPr>
                        <a:t>GCGTGAGGGAATGCTATACG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854126847"/>
                  </a:ext>
                </a:extLst>
              </a:tr>
            </a:tbl>
          </a:graphicData>
        </a:graphic>
      </p:graphicFrame>
      <p:sp>
        <p:nvSpPr>
          <p:cNvPr id="8" name="pole tekstowe 7">
            <a:extLst>
              <a:ext uri="{FF2B5EF4-FFF2-40B4-BE49-F238E27FC236}">
                <a16:creationId xmlns:a16="http://schemas.microsoft.com/office/drawing/2014/main" id="{234626F8-DEC6-4C9C-A3C7-5F05104C2845}"/>
              </a:ext>
            </a:extLst>
          </p:cNvPr>
          <p:cNvSpPr txBox="1"/>
          <p:nvPr/>
        </p:nvSpPr>
        <p:spPr>
          <a:xfrm>
            <a:off x="640263" y="44283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 b="1" dirty="0"/>
              <a:t>(a)</a:t>
            </a:r>
          </a:p>
          <a:p>
            <a:endParaRPr lang="pl-PL" sz="700" dirty="0"/>
          </a:p>
        </p:txBody>
      </p:sp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id="{035F6F2C-E7CC-4314-996A-7B268A023B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344801"/>
              </p:ext>
            </p:extLst>
          </p:nvPr>
        </p:nvGraphicFramePr>
        <p:xfrm>
          <a:off x="3299540" y="497414"/>
          <a:ext cx="2303732" cy="722564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713470">
                  <a:extLst>
                    <a:ext uri="{9D8B030D-6E8A-4147-A177-3AD203B41FA5}">
                      <a16:colId xmlns:a16="http://schemas.microsoft.com/office/drawing/2014/main" val="1375094991"/>
                    </a:ext>
                  </a:extLst>
                </a:gridCol>
                <a:gridCol w="437322">
                  <a:extLst>
                    <a:ext uri="{9D8B030D-6E8A-4147-A177-3AD203B41FA5}">
                      <a16:colId xmlns:a16="http://schemas.microsoft.com/office/drawing/2014/main" val="484621997"/>
                    </a:ext>
                  </a:extLst>
                </a:gridCol>
                <a:gridCol w="1152940">
                  <a:extLst>
                    <a:ext uri="{9D8B030D-6E8A-4147-A177-3AD203B41FA5}">
                      <a16:colId xmlns:a16="http://schemas.microsoft.com/office/drawing/2014/main" val="893179966"/>
                    </a:ext>
                  </a:extLst>
                </a:gridCol>
              </a:tblGrid>
              <a:tr h="200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 err="1">
                          <a:effectLst/>
                          <a:latin typeface="+mn-lt"/>
                        </a:rPr>
                        <a:t>Name</a:t>
                      </a:r>
                      <a:r>
                        <a:rPr lang="pl-PL" sz="600" kern="50" dirty="0">
                          <a:effectLst/>
                          <a:latin typeface="+mn-lt"/>
                        </a:rPr>
                        <a:t> of </a:t>
                      </a:r>
                      <a:r>
                        <a:rPr lang="pl-PL" sz="600" kern="50" dirty="0" err="1">
                          <a:effectLst/>
                          <a:latin typeface="+mn-lt"/>
                        </a:rPr>
                        <a:t>gene</a:t>
                      </a:r>
                      <a:r>
                        <a:rPr lang="pl-PL" sz="600" kern="50" dirty="0">
                          <a:effectLst/>
                          <a:latin typeface="+mn-lt"/>
                        </a:rPr>
                        <a:t> (AGI)</a:t>
                      </a:r>
                      <a:endParaRPr lang="pl-PL" sz="600" kern="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kern="50" dirty="0">
                          <a:effectLst/>
                          <a:latin typeface="+mn-lt"/>
                        </a:rPr>
                        <a:t>Primers</a:t>
                      </a:r>
                      <a:endParaRPr lang="pl-PL" sz="600" kern="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 err="1">
                          <a:effectLst/>
                          <a:latin typeface="+mn-lt"/>
                        </a:rPr>
                        <a:t>Sequence</a:t>
                      </a:r>
                      <a:endParaRPr lang="pl-PL" sz="600" kern="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26244560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pTAC1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(At1g14410)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GTTCGGTGACTCTTCTTCTTCTC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143838314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CGCAGCTTTCCCTTTGTATATCG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241259604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pTAC2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(At1g74850)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GTCAAGATGCGATCCTGATG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152025824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CATCTCCTCAAACTGCTCTC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83966170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pTAC3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(At3g04260)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GAAGAAGAGGAGGAGGTC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164036404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GCCTTCTCCAAGAAACCG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143800715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pTAC5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(At4g13670)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CGATGGTATTGGAGAGTACG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135912164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CCTCTTGATCTTCTTCACCG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3512769230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pTAC6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(At1g21600)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CACTGAACCACCTATTGATG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217484625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CTAGCACAAATTCTGGATCG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200815255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pTAC7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(At5g24314)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GAAGAAGGACGATATGTTGCG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211061482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GAAGCTGCTCTATGTCCATTG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331337921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pTAC10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(At3g48500)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GGTTCTTAGGCAAATTCCG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245950775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CCTCAAGCCAAACTCTTTC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4214402720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pTAC11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(At2g02740)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CTTTGAGAAACAGAGGTTTGG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286428085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CAGCTTTCCCTTTGTAAATCG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1657714920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pTAC12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(At2g34640)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GGCCACATCCTTTCATTGATC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267639514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GTTCTTTCTCCGGTTTCCTC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253432529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pTAC13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(At3g09210)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GGAGGAGCTGAATTTGGATAC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279252139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CTCGAGCTAAGATTTGAGCAG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213314249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pTAC14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(At4g20130)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GAGGTTATGTCAAATGCTGG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30834241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GTTGAGAAGCCGTATCTTTC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145936190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FLN1</a:t>
                      </a:r>
                      <a:r>
                        <a:rPr lang="pl-PL" sz="600" i="1" kern="15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(At3g54090)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GTGTTGACGTCTCCTACAATGC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99334086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CAGCGGTAATGGGAGATTCAAG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35798570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FLN2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(At1g69200)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GAGGAAGCATTGGCTGTTG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30640229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GGCCATCCATAAGTGTGAC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22824138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TRXz</a:t>
                      </a:r>
                      <a:r>
                        <a:rPr lang="pl-PL" sz="600" i="1" kern="15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(At3g06730)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GAAAGGAGATAGGAAGGTGC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4816313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GCAAGCATTTCTAGTTCCTGG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1338038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FSD2</a:t>
                      </a:r>
                      <a:r>
                        <a:rPr lang="pl-PL" sz="600" i="1" kern="15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(At5g51100)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GGAGGAAGACAAGAAACTTG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186515469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GGTATCAATGGTGAGAAGTG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380167001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FSD3</a:t>
                      </a:r>
                      <a:r>
                        <a:rPr lang="pl-PL" sz="600" i="1" kern="15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(At5g23310)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CATGGAAGAGCTTATCAAGCC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419264283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GACTCCCAGAAGAAATCATGG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418047455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SIG1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(At1g64860)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CATGTGGAAGTTGTGCGCTTGTC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171594542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CTGCAAGCTGTTCATCAGAAGGC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58015200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SIG2</a:t>
                      </a:r>
                      <a:r>
                        <a:rPr lang="pl-PL" sz="600" i="1" kern="15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(At1g08540)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CTGCCTCTAACAAAGAGTC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295656524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CTCACAGCTAAACTCACTG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77180426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SIG3</a:t>
                      </a:r>
                      <a:r>
                        <a:rPr lang="pl-PL" sz="600" i="1" kern="15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(At3g53920)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CCCTAGAGTGAGAAGACCAC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14224106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CTGATTCTCTCCATGTCCGC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280513764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SIG4</a:t>
                      </a:r>
                      <a:r>
                        <a:rPr lang="pl-PL" sz="600" i="1" kern="15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(At5g13730)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GACATTGCAGGAAATTGTACGGG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223433790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GCGGTAAGACTTCCTAAGAGTTG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52151847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SIG5</a:t>
                      </a:r>
                      <a:r>
                        <a:rPr lang="pl-PL" sz="600" i="1" kern="15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(At5g24120)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CATAATTCGGCTCCTTCGTGTTC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221426828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CGCCATCTTCAACATCATCCTC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256920147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SIG6</a:t>
                      </a:r>
                      <a:r>
                        <a:rPr lang="pl-PL" sz="600" i="1" kern="15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Mangal" panose="02040503050203030202" pitchFamily="18" charset="0"/>
                        </a:rPr>
                        <a:t> </a:t>
                      </a:r>
                      <a:r>
                        <a:rPr lang="pl-PL" sz="6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(At2g36990)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FP</a:t>
                      </a:r>
                      <a:endParaRPr lang="pl-PL" sz="600" kern="15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GCTGCATTGTTAGTTGATGACAC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35658484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RP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CGCTTCGATCTTACTATGTTTCC</a:t>
                      </a:r>
                      <a:endParaRPr lang="pl-PL" sz="600" kern="150" dirty="0">
                        <a:effectLst/>
                        <a:latin typeface="+mn-lt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extLst>
                  <a:ext uri="{0D108BD9-81ED-4DB2-BD59-A6C34878D82A}">
                    <a16:rowId xmlns:a16="http://schemas.microsoft.com/office/drawing/2014/main" val="1989670230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effectLst/>
                        </a:rPr>
                        <a:t>AOX1a</a:t>
                      </a:r>
                      <a:r>
                        <a:rPr lang="pl-PL" sz="600" kern="150" dirty="0">
                          <a:effectLst/>
                        </a:rPr>
                        <a:t> (</a:t>
                      </a:r>
                      <a:r>
                        <a:rPr lang="pl-PL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At3g22370</a:t>
                      </a:r>
                      <a:r>
                        <a:rPr lang="pl-PL" sz="600" kern="150" dirty="0">
                          <a:effectLst/>
                        </a:rPr>
                        <a:t>)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FP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AGCATCATGTTCCAACGACGTTTC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extLst>
                  <a:ext uri="{0D108BD9-81ED-4DB2-BD59-A6C34878D82A}">
                    <a16:rowId xmlns:a16="http://schemas.microsoft.com/office/drawing/2014/main" val="214941911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RP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GCTCGACATCCATATCTCCTCTGG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extLst>
                  <a:ext uri="{0D108BD9-81ED-4DB2-BD59-A6C34878D82A}">
                    <a16:rowId xmlns:a16="http://schemas.microsoft.com/office/drawing/2014/main" val="1906960340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effectLst/>
                        </a:rPr>
                        <a:t>AOX1b </a:t>
                      </a:r>
                      <a:r>
                        <a:rPr lang="pl-PL" sz="600" kern="150" dirty="0">
                          <a:effectLst/>
                        </a:rPr>
                        <a:t>(</a:t>
                      </a:r>
                      <a:r>
                        <a:rPr lang="pl-PL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At3g22360</a:t>
                      </a:r>
                      <a:r>
                        <a:rPr lang="pl-PL" sz="600" kern="150" dirty="0">
                          <a:effectLst/>
                        </a:rPr>
                        <a:t>)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FP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pl-PL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CCGTGAAATCTCTTCGATGGC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extLst>
                  <a:ext uri="{0D108BD9-81ED-4DB2-BD59-A6C34878D82A}">
                    <a16:rowId xmlns:a16="http://schemas.microsoft.com/office/drawing/2014/main" val="237981435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7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RP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70000"/>
                        </a:lnSpc>
                        <a:spcAft>
                          <a:spcPts val="0"/>
                        </a:spcAft>
                      </a:pPr>
                      <a:r>
                        <a:rPr lang="pl-PL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CATCCCTCCAACCATTCCTG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extLst>
                  <a:ext uri="{0D108BD9-81ED-4DB2-BD59-A6C34878D82A}">
                    <a16:rowId xmlns:a16="http://schemas.microsoft.com/office/drawing/2014/main" val="90484397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7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effectLst/>
                        </a:rPr>
                        <a:t>AOX1c</a:t>
                      </a:r>
                      <a:r>
                        <a:rPr lang="pl-PL" sz="600" kern="150" dirty="0">
                          <a:effectLst/>
                        </a:rPr>
                        <a:t> (</a:t>
                      </a:r>
                      <a:r>
                        <a:rPr lang="pl-PL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At3g27620</a:t>
                      </a:r>
                      <a:r>
                        <a:rPr lang="pl-PL" sz="600" kern="150" dirty="0">
                          <a:effectLst/>
                        </a:rPr>
                        <a:t>)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7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FP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70000"/>
                        </a:lnSpc>
                        <a:spcAft>
                          <a:spcPts val="0"/>
                        </a:spcAft>
                      </a:pPr>
                      <a:r>
                        <a:rPr lang="pl-PL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GTTCCTTCAACTTTACCGGAC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extLst>
                  <a:ext uri="{0D108BD9-81ED-4DB2-BD59-A6C34878D82A}">
                    <a16:rowId xmlns:a16="http://schemas.microsoft.com/office/drawing/2014/main" val="31493372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7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RP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70000"/>
                        </a:lnSpc>
                        <a:spcAft>
                          <a:spcPts val="0"/>
                        </a:spcAft>
                      </a:pPr>
                      <a:r>
                        <a:rPr lang="pl-PL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CGTCTCTAGCATAATCGCTC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extLst>
                  <a:ext uri="{0D108BD9-81ED-4DB2-BD59-A6C34878D82A}">
                    <a16:rowId xmlns:a16="http://schemas.microsoft.com/office/drawing/2014/main" val="134379191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600" i="1" kern="150" dirty="0">
                          <a:effectLst/>
                        </a:rPr>
                        <a:t>AOX1d</a:t>
                      </a:r>
                      <a:r>
                        <a:rPr lang="pl-PL" sz="600" kern="150" dirty="0">
                          <a:effectLst/>
                        </a:rPr>
                        <a:t> (</a:t>
                      </a:r>
                      <a:r>
                        <a:rPr lang="pl-PL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At1g32350</a:t>
                      </a:r>
                      <a:r>
                        <a:rPr lang="pl-PL" sz="600" kern="150" dirty="0">
                          <a:effectLst/>
                        </a:rPr>
                        <a:t>)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7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FP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70000"/>
                        </a:lnSpc>
                        <a:spcAft>
                          <a:spcPts val="0"/>
                        </a:spcAft>
                      </a:pPr>
                      <a:r>
                        <a:rPr lang="pl-PL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CAACCCAAATGGTACGAACG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extLst>
                  <a:ext uri="{0D108BD9-81ED-4DB2-BD59-A6C34878D82A}">
                    <a16:rowId xmlns:a16="http://schemas.microsoft.com/office/drawing/2014/main" val="13641118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7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RP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70000"/>
                        </a:lnSpc>
                        <a:spcAft>
                          <a:spcPts val="0"/>
                        </a:spcAft>
                      </a:pPr>
                      <a:r>
                        <a:rPr lang="pl-PL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CCAGTGATACGATGAGCAAG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extLst>
                  <a:ext uri="{0D108BD9-81ED-4DB2-BD59-A6C34878D82A}">
                    <a16:rowId xmlns:a16="http://schemas.microsoft.com/office/drawing/2014/main" val="397891894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6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AOX2 </a:t>
                      </a:r>
                      <a:r>
                        <a:rPr lang="pl-PL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(At5g64210)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7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FP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70000"/>
                        </a:lnSpc>
                        <a:spcAft>
                          <a:spcPts val="0"/>
                        </a:spcAft>
                      </a:pPr>
                      <a:r>
                        <a:rPr lang="pl-PL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CTTGTCTGCGGCAGAGGAAACT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extLst>
                  <a:ext uri="{0D108BD9-81ED-4DB2-BD59-A6C34878D82A}">
                    <a16:rowId xmlns:a16="http://schemas.microsoft.com/office/drawing/2014/main" val="63987038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7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RP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70000"/>
                        </a:lnSpc>
                        <a:spcAft>
                          <a:spcPts val="0"/>
                        </a:spcAft>
                      </a:pPr>
                      <a:r>
                        <a:rPr lang="pl-PL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TCGGCTCTAAGCATGTGCAAGG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extLst>
                  <a:ext uri="{0D108BD9-81ED-4DB2-BD59-A6C34878D82A}">
                    <a16:rowId xmlns:a16="http://schemas.microsoft.com/office/drawing/2014/main" val="2476926043"/>
                  </a:ext>
                </a:extLst>
              </a:tr>
            </a:tbl>
          </a:graphicData>
        </a:graphic>
      </p:graphicFrame>
      <p:sp>
        <p:nvSpPr>
          <p:cNvPr id="9" name="Symbol zastępczy stopki 3">
            <a:extLst>
              <a:ext uri="{FF2B5EF4-FFF2-40B4-BE49-F238E27FC236}">
                <a16:creationId xmlns:a16="http://schemas.microsoft.com/office/drawing/2014/main" id="{FEF82531-EE46-419B-A1AA-3907BE2A8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8419381"/>
            <a:ext cx="6857999" cy="486833"/>
          </a:xfrm>
        </p:spPr>
        <p:txBody>
          <a:bodyPr/>
          <a:lstStyle/>
          <a:p>
            <a:r>
              <a:rPr lang="pl-PL" sz="700" dirty="0"/>
              <a:t>“</a:t>
            </a:r>
            <a:r>
              <a:rPr lang="en-GB" sz="700" b="1" dirty="0"/>
              <a:t>Joint inhibition of mitochondrial complex IV and AOX by genetic or chemical means represses chloroplast transcription in Arabidopsis</a:t>
            </a:r>
            <a:r>
              <a:rPr lang="pl-PL" sz="700" dirty="0"/>
              <a:t>”, </a:t>
            </a:r>
          </a:p>
          <a:p>
            <a:r>
              <a:rPr lang="pl-PL" sz="700" dirty="0"/>
              <a:t>Adamowicz-Skrzypkowska, A., </a:t>
            </a:r>
            <a:r>
              <a:rPr lang="pl-PL" sz="700" dirty="0" err="1"/>
              <a:t>Kwasniak</a:t>
            </a:r>
            <a:r>
              <a:rPr lang="pl-PL" sz="700" dirty="0"/>
              <a:t>-Owczarek, M., Van </a:t>
            </a:r>
            <a:r>
              <a:rPr lang="pl-PL" sz="700" dirty="0" err="1"/>
              <a:t>Aken</a:t>
            </a:r>
            <a:r>
              <a:rPr lang="pl-PL" sz="700" dirty="0"/>
              <a:t>, O., </a:t>
            </a:r>
            <a:r>
              <a:rPr lang="pl-PL" sz="700" dirty="0" err="1"/>
              <a:t>Kazmierczak</a:t>
            </a:r>
            <a:r>
              <a:rPr lang="pl-PL" sz="700" dirty="0"/>
              <a:t>, U., </a:t>
            </a:r>
            <a:r>
              <a:rPr lang="pl-PL" sz="700" dirty="0" err="1"/>
              <a:t>Janska</a:t>
            </a:r>
            <a:r>
              <a:rPr lang="pl-PL" sz="700" dirty="0"/>
              <a:t>, H.</a:t>
            </a:r>
          </a:p>
        </p:txBody>
      </p:sp>
    </p:spTree>
    <p:extLst>
      <p:ext uri="{BB962C8B-B14F-4D97-AF65-F5344CB8AC3E}">
        <p14:creationId xmlns:p14="http://schemas.microsoft.com/office/powerpoint/2010/main" val="2307154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ole tekstowe 14">
            <a:extLst>
              <a:ext uri="{FF2B5EF4-FFF2-40B4-BE49-F238E27FC236}">
                <a16:creationId xmlns:a16="http://schemas.microsoft.com/office/drawing/2014/main" id="{67981122-63C7-4789-BCC6-AD544C3B5F8C}"/>
              </a:ext>
            </a:extLst>
          </p:cNvPr>
          <p:cNvSpPr txBox="1"/>
          <p:nvPr/>
        </p:nvSpPr>
        <p:spPr>
          <a:xfrm>
            <a:off x="613325" y="213930"/>
            <a:ext cx="52129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 b="1" dirty="0" err="1"/>
              <a:t>Table</a:t>
            </a:r>
            <a:r>
              <a:rPr lang="pl-PL" sz="700" b="1" dirty="0"/>
              <a:t> S2.</a:t>
            </a: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58E709A6-3826-4B05-A10A-79ED3735C0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914851"/>
              </p:ext>
            </p:extLst>
          </p:nvPr>
        </p:nvGraphicFramePr>
        <p:xfrm>
          <a:off x="879270" y="554728"/>
          <a:ext cx="2126769" cy="446231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37182">
                  <a:extLst>
                    <a:ext uri="{9D8B030D-6E8A-4147-A177-3AD203B41FA5}">
                      <a16:colId xmlns:a16="http://schemas.microsoft.com/office/drawing/2014/main" val="1375094991"/>
                    </a:ext>
                  </a:extLst>
                </a:gridCol>
                <a:gridCol w="440364">
                  <a:extLst>
                    <a:ext uri="{9D8B030D-6E8A-4147-A177-3AD203B41FA5}">
                      <a16:colId xmlns:a16="http://schemas.microsoft.com/office/drawing/2014/main" val="484621997"/>
                    </a:ext>
                  </a:extLst>
                </a:gridCol>
                <a:gridCol w="1049223">
                  <a:extLst>
                    <a:ext uri="{9D8B030D-6E8A-4147-A177-3AD203B41FA5}">
                      <a16:colId xmlns:a16="http://schemas.microsoft.com/office/drawing/2014/main" val="893179966"/>
                    </a:ext>
                  </a:extLst>
                </a:gridCol>
              </a:tblGrid>
              <a:tr h="22225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50" dirty="0" err="1">
                          <a:effectLst/>
                        </a:rPr>
                        <a:t>Name</a:t>
                      </a:r>
                      <a:r>
                        <a:rPr lang="pl-PL" sz="600" kern="50" dirty="0">
                          <a:effectLst/>
                        </a:rPr>
                        <a:t> of </a:t>
                      </a:r>
                      <a:r>
                        <a:rPr lang="pl-PL" sz="600" kern="50" dirty="0" err="1">
                          <a:effectLst/>
                        </a:rPr>
                        <a:t>gene</a:t>
                      </a:r>
                      <a:r>
                        <a:rPr lang="pl-PL" sz="600" kern="50" dirty="0">
                          <a:effectLst/>
                        </a:rPr>
                        <a:t> (AGI)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600" kern="50" dirty="0">
                          <a:effectLst/>
                        </a:rPr>
                        <a:t>Primers</a:t>
                      </a: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600" kern="150" dirty="0" err="1">
                          <a:effectLst/>
                        </a:rPr>
                        <a:t>Sequence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14163" marR="14163" marT="14163" marB="14163"/>
                </a:tc>
                <a:extLst>
                  <a:ext uri="{0D108BD9-81ED-4DB2-BD59-A6C34878D82A}">
                    <a16:rowId xmlns:a16="http://schemas.microsoft.com/office/drawing/2014/main" val="1262445601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 err="1">
                          <a:effectLst/>
                        </a:rPr>
                        <a:t>rpoA</a:t>
                      </a:r>
                      <a:r>
                        <a:rPr lang="pl-PL" sz="600" kern="150" dirty="0">
                          <a:effectLst/>
                        </a:rPr>
                        <a:t> (AtCg00740)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FP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AATCTATATGGAACGCGCAAC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152025824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RP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GACAATTGTAGATTCTGGGAG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83966170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 err="1">
                          <a:effectLst/>
                        </a:rPr>
                        <a:t>rpoB</a:t>
                      </a:r>
                      <a:r>
                        <a:rPr lang="pl-PL" sz="600" kern="150" dirty="0">
                          <a:effectLst/>
                        </a:rPr>
                        <a:t> (AtCg00190)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FP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GTGAATTAGGAAGGATTGGTC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164036404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RP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ACATTGATTCCTTCAGACGTG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1438007151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 err="1">
                          <a:effectLst/>
                        </a:rPr>
                        <a:t>psaA</a:t>
                      </a:r>
                      <a:r>
                        <a:rPr lang="pl-PL" sz="600" kern="150" dirty="0">
                          <a:effectLst/>
                        </a:rPr>
                        <a:t> (AtCg00350)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FP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CATGTGGATTGGTGGATTTCT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135912164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RP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TACTTGCATGTTCCTCCTCTA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3512769230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effectLst/>
                        </a:rPr>
                        <a:t>psaB</a:t>
                      </a:r>
                      <a:r>
                        <a:rPr lang="pl-PL" sz="600" kern="150" dirty="0">
                          <a:effectLst/>
                        </a:rPr>
                        <a:t> (AtCg00340)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FP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TGGTTCCAAGTTAATGCCAGA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217484625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RP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TCAAGAAAGCCGCATAAGTGA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2008152551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 err="1">
                          <a:effectLst/>
                        </a:rPr>
                        <a:t>psaC</a:t>
                      </a:r>
                      <a:r>
                        <a:rPr lang="pl-PL" sz="600" kern="150" dirty="0">
                          <a:effectLst/>
                        </a:rPr>
                        <a:t> (AtCg01060)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FP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TAGGATGTACTCAATGTGTCC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211061482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RP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GACCCATACTTCGAGTTGTTT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3313379217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effectLst/>
                        </a:rPr>
                        <a:t>psbA</a:t>
                      </a:r>
                      <a:r>
                        <a:rPr lang="pl-PL" sz="600" kern="150" dirty="0">
                          <a:effectLst/>
                        </a:rPr>
                        <a:t> (AtCg00020)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FP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TTATCGCATTCATTGCTGCTC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245950775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RP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GTAAGTTTCTTCTTCTTGCCC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4214402720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 err="1">
                          <a:effectLst/>
                        </a:rPr>
                        <a:t>psbB</a:t>
                      </a:r>
                      <a:r>
                        <a:rPr lang="pl-PL" sz="600" kern="150" dirty="0">
                          <a:effectLst/>
                        </a:rPr>
                        <a:t> (AtCg00680)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FP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GCATTGGGTATATTGGGATCT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286428085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RP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TCCAGCACTAACTCTTCGATA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1657714920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effectLst/>
                        </a:rPr>
                        <a:t>petA</a:t>
                      </a:r>
                      <a:r>
                        <a:rPr lang="pl-PL" sz="600" kern="150" dirty="0">
                          <a:effectLst/>
                        </a:rPr>
                        <a:t> (AtCg00540)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FP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GGGAGCTGTTCTTATTTTACC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267639514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RP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CTTGGACACGTAATGGATCTT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2534325295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effectLst/>
                        </a:rPr>
                        <a:t>atpA</a:t>
                      </a:r>
                      <a:r>
                        <a:rPr lang="pl-PL" sz="600" kern="150" dirty="0">
                          <a:effectLst/>
                        </a:rPr>
                        <a:t> (AtCg00120)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FP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CATCGCTCGTATTTATGGTCT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279252139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RP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GTTCCTGTAAACTGGTCACTA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2133142497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effectLst/>
                        </a:rPr>
                        <a:t>atpB</a:t>
                      </a:r>
                      <a:r>
                        <a:rPr lang="pl-PL" sz="600" kern="150" dirty="0">
                          <a:effectLst/>
                        </a:rPr>
                        <a:t> (AtCg00480)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FP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TATCCGTATTTGGTGGAGTAG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30834241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RP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TGAATCTAAAGGATCTACCGC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1459361909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effectLst/>
                        </a:rPr>
                        <a:t>rbcL</a:t>
                      </a:r>
                      <a:r>
                        <a:rPr lang="pl-PL" sz="600" kern="150" dirty="0">
                          <a:effectLst/>
                        </a:rPr>
                        <a:t> (AtCg00490)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FP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GATGAGAATGTGAACTCCCAA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99334086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RP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TAGTGAGACCCAATCTTGAGT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3579857005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effectLst/>
                        </a:rPr>
                        <a:t>ycf4</a:t>
                      </a:r>
                      <a:r>
                        <a:rPr lang="pl-PL" sz="600" kern="150" dirty="0">
                          <a:effectLst/>
                        </a:rPr>
                        <a:t> (ATCG00520)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FP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TGAGTTGGCGATCAGAATCTA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30640229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RP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TTGGTACACGCAAGAAGTAAG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2282413859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effectLst/>
                        </a:rPr>
                        <a:t>rrn16</a:t>
                      </a:r>
                      <a:r>
                        <a:rPr lang="pl-PL" sz="600" kern="150" dirty="0">
                          <a:effectLst/>
                        </a:rPr>
                        <a:t> (AtCg00920)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FP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TAGTTGGTGAGGCAATAGCTT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4816313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>
                          <a:effectLst/>
                        </a:rPr>
                        <a:t>RP</a:t>
                      </a:r>
                      <a:endParaRPr lang="pl-PL" sz="6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TAGGACTACTGGGGTATCTAA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13380389"/>
                  </a:ext>
                </a:extLst>
              </a:tr>
              <a:tr h="90001">
                <a:tc row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i="1" kern="150" dirty="0">
                          <a:effectLst/>
                        </a:rPr>
                        <a:t>rrn23</a:t>
                      </a:r>
                      <a:r>
                        <a:rPr lang="pl-PL" sz="600" kern="150" dirty="0">
                          <a:effectLst/>
                        </a:rPr>
                        <a:t> (AtCg00950)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FP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GATGAAGCTTGGGTGAAACTA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186515469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RP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600" kern="150" dirty="0">
                          <a:effectLst/>
                        </a:rPr>
                        <a:t>TCTCACCAATGTTTGCGTTAC</a:t>
                      </a:r>
                      <a:endParaRPr lang="pl-PL" sz="6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29967" marR="29967" marT="29967" marB="29967"/>
                </a:tc>
                <a:extLst>
                  <a:ext uri="{0D108BD9-81ED-4DB2-BD59-A6C34878D82A}">
                    <a16:rowId xmlns:a16="http://schemas.microsoft.com/office/drawing/2014/main" val="3801670018"/>
                  </a:ext>
                </a:extLst>
              </a:tr>
            </a:tbl>
          </a:graphicData>
        </a:graphic>
      </p:graphicFrame>
      <p:sp>
        <p:nvSpPr>
          <p:cNvPr id="7" name="pole tekstowe 6">
            <a:extLst>
              <a:ext uri="{FF2B5EF4-FFF2-40B4-BE49-F238E27FC236}">
                <a16:creationId xmlns:a16="http://schemas.microsoft.com/office/drawing/2014/main" id="{BE96931E-EA60-4B5E-860F-5EC9EFECCB92}"/>
              </a:ext>
            </a:extLst>
          </p:cNvPr>
          <p:cNvSpPr txBox="1"/>
          <p:nvPr/>
        </p:nvSpPr>
        <p:spPr>
          <a:xfrm>
            <a:off x="617956" y="490929"/>
            <a:ext cx="287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 b="1" dirty="0"/>
              <a:t>(b)</a:t>
            </a:r>
          </a:p>
          <a:p>
            <a:endParaRPr lang="pl-PL" sz="700" dirty="0"/>
          </a:p>
        </p:txBody>
      </p:sp>
      <p:sp>
        <p:nvSpPr>
          <p:cNvPr id="9" name="Symbol zastępczy stopki 3">
            <a:extLst>
              <a:ext uri="{FF2B5EF4-FFF2-40B4-BE49-F238E27FC236}">
                <a16:creationId xmlns:a16="http://schemas.microsoft.com/office/drawing/2014/main" id="{0654C409-F22E-4227-B873-2E0598F62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8419381"/>
            <a:ext cx="6857999" cy="486833"/>
          </a:xfrm>
        </p:spPr>
        <p:txBody>
          <a:bodyPr/>
          <a:lstStyle/>
          <a:p>
            <a:r>
              <a:rPr lang="pl-PL" sz="700" dirty="0"/>
              <a:t>“</a:t>
            </a:r>
            <a:r>
              <a:rPr lang="en-GB" sz="700" b="1" dirty="0"/>
              <a:t>Joint inhibition of mitochondrial complex IV and AOX by genetic or chemical means represses chloroplast transcription in Arabidopsis</a:t>
            </a:r>
            <a:r>
              <a:rPr lang="pl-PL" sz="700" dirty="0"/>
              <a:t>”, </a:t>
            </a:r>
          </a:p>
          <a:p>
            <a:r>
              <a:rPr lang="pl-PL" sz="700" dirty="0"/>
              <a:t>Adamowicz-Skrzypkowska, A., </a:t>
            </a:r>
            <a:r>
              <a:rPr lang="pl-PL" sz="700" dirty="0" err="1"/>
              <a:t>Kwasniak</a:t>
            </a:r>
            <a:r>
              <a:rPr lang="pl-PL" sz="700" dirty="0"/>
              <a:t>-Owczarek, M., Van </a:t>
            </a:r>
            <a:r>
              <a:rPr lang="pl-PL" sz="700" dirty="0" err="1"/>
              <a:t>Aken</a:t>
            </a:r>
            <a:r>
              <a:rPr lang="pl-PL" sz="700" dirty="0"/>
              <a:t>, O., </a:t>
            </a:r>
            <a:r>
              <a:rPr lang="pl-PL" sz="700" dirty="0" err="1"/>
              <a:t>Kazmierczak</a:t>
            </a:r>
            <a:r>
              <a:rPr lang="pl-PL" sz="700" dirty="0"/>
              <a:t>, U., </a:t>
            </a:r>
            <a:r>
              <a:rPr lang="pl-PL" sz="700" dirty="0" err="1"/>
              <a:t>Janska</a:t>
            </a:r>
            <a:r>
              <a:rPr lang="pl-PL" sz="700" dirty="0"/>
              <a:t>, H.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05B3E4A5-77BB-41FF-AA14-6719D962C046}"/>
              </a:ext>
            </a:extLst>
          </p:cNvPr>
          <p:cNvSpPr/>
          <p:nvPr/>
        </p:nvSpPr>
        <p:spPr>
          <a:xfrm>
            <a:off x="176778" y="5555049"/>
            <a:ext cx="6294360" cy="613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200" b="1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Supplementary Table S2. PCR primers used in this study. (a) </a:t>
            </a:r>
            <a:r>
              <a:rPr lang="en-US" sz="1200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Primers used for RT-qPCR and qPCR analysis.</a:t>
            </a:r>
            <a:r>
              <a:rPr lang="en-US" sz="1200" b="1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(b) </a:t>
            </a:r>
            <a:r>
              <a:rPr lang="en-US" sz="1200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Primers used for generation of DNA probes for dot-blot analysis.</a:t>
            </a:r>
            <a:endParaRPr lang="pl-PL" sz="1200" kern="50" dirty="0">
              <a:latin typeface="Times New Roman" panose="02020603050405020304" pitchFamily="18" charset="0"/>
              <a:ea typeface="SimSun" panose="02010600030101010101" pitchFamily="2" charset="-122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94409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1852</TotalTime>
  <Words>1970</Words>
  <Application>Microsoft Office PowerPoint</Application>
  <PresentationFormat>Pokaz na ekranie (4:3)</PresentationFormat>
  <Paragraphs>570</Paragraphs>
  <Slides>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7" baseType="lpstr">
      <vt:lpstr>Microsoft YaHei</vt:lpstr>
      <vt:lpstr>SimSun</vt:lpstr>
      <vt:lpstr>Arial</vt:lpstr>
      <vt:lpstr>Calibri</vt:lpstr>
      <vt:lpstr>Calibri Light</vt:lpstr>
      <vt:lpstr>Mangal</vt:lpstr>
      <vt:lpstr>Times New Roman</vt:lpstr>
      <vt:lpstr>TimesNewRomanMTStd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Gosia</dc:creator>
  <cp:lastModifiedBy>Gosia</cp:lastModifiedBy>
  <cp:revision>214</cp:revision>
  <dcterms:created xsi:type="dcterms:W3CDTF">2019-05-09T11:51:20Z</dcterms:created>
  <dcterms:modified xsi:type="dcterms:W3CDTF">2020-03-13T11:27:35Z</dcterms:modified>
</cp:coreProperties>
</file>