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7772400" cy="10058400"/>
  <p:notesSz cx="6858000" cy="9144000"/>
  <p:defaultTextStyle>
    <a:defPPr>
      <a:defRPr lang="en-US"/>
    </a:defPPr>
    <a:lvl1pPr marL="0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32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66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98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30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663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597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529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462" algn="l" defTabSz="45693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2336" y="-104"/>
      </p:cViewPr>
      <p:guideLst>
        <p:guide orient="horz" pos="455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B8CC8-31E4-1B47-BE0E-774917D1D382}" type="datetimeFigureOut">
              <a:rPr lang="en-US" smtClean="0"/>
              <a:t>3/3/19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21501-5D9E-9546-AB01-95E37634E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32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66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98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30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663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97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29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62" algn="l" defTabSz="45693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B1F46-732E-1444-BB9C-7E93AE5836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0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7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97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2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70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5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11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8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5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15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72" y="3129286"/>
            <a:ext cx="2558415" cy="88499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7" y="3129286"/>
            <a:ext cx="2558415" cy="8849996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73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6" y="2251499"/>
            <a:ext cx="3434160" cy="93831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6932" indent="0">
              <a:buNone/>
              <a:defRPr sz="2000" b="1"/>
            </a:lvl2pPr>
            <a:lvl3pPr marL="913866" indent="0">
              <a:buNone/>
              <a:defRPr sz="1800" b="1"/>
            </a:lvl3pPr>
            <a:lvl4pPr marL="1370798" indent="0">
              <a:buNone/>
              <a:defRPr sz="1600" b="1"/>
            </a:lvl4pPr>
            <a:lvl5pPr marL="1827730" indent="0">
              <a:buNone/>
              <a:defRPr sz="1600" b="1"/>
            </a:lvl5pPr>
            <a:lvl6pPr marL="2284663" indent="0">
              <a:buNone/>
              <a:defRPr sz="1600" b="1"/>
            </a:lvl6pPr>
            <a:lvl7pPr marL="2741597" indent="0">
              <a:buNone/>
              <a:defRPr sz="1600" b="1"/>
            </a:lvl7pPr>
            <a:lvl8pPr marL="3198529" indent="0">
              <a:buNone/>
              <a:defRPr sz="1600" b="1"/>
            </a:lvl8pPr>
            <a:lvl9pPr marL="3655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6" y="3189817"/>
            <a:ext cx="3434160" cy="5795222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9" y="2251499"/>
            <a:ext cx="3435508" cy="938318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56932" indent="0">
              <a:buNone/>
              <a:defRPr sz="2000" b="1"/>
            </a:lvl2pPr>
            <a:lvl3pPr marL="913866" indent="0">
              <a:buNone/>
              <a:defRPr sz="1800" b="1"/>
            </a:lvl3pPr>
            <a:lvl4pPr marL="1370798" indent="0">
              <a:buNone/>
              <a:defRPr sz="1600" b="1"/>
            </a:lvl4pPr>
            <a:lvl5pPr marL="1827730" indent="0">
              <a:buNone/>
              <a:defRPr sz="1600" b="1"/>
            </a:lvl5pPr>
            <a:lvl6pPr marL="2284663" indent="0">
              <a:buNone/>
              <a:defRPr sz="1600" b="1"/>
            </a:lvl6pPr>
            <a:lvl7pPr marL="2741597" indent="0">
              <a:buNone/>
              <a:defRPr sz="1600" b="1"/>
            </a:lvl7pPr>
            <a:lvl8pPr marL="3198529" indent="0">
              <a:buNone/>
              <a:defRPr sz="1600" b="1"/>
            </a:lvl8pPr>
            <a:lvl9pPr marL="3655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9" y="3189817"/>
            <a:ext cx="3435508" cy="5795222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2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23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3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4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7" y="400482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4" y="2104822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6932" indent="0">
              <a:buNone/>
              <a:defRPr sz="1200"/>
            </a:lvl2pPr>
            <a:lvl3pPr marL="913866" indent="0">
              <a:buNone/>
              <a:defRPr sz="1000"/>
            </a:lvl3pPr>
            <a:lvl4pPr marL="1370798" indent="0">
              <a:buNone/>
              <a:defRPr sz="900"/>
            </a:lvl4pPr>
            <a:lvl5pPr marL="1827730" indent="0">
              <a:buNone/>
              <a:defRPr sz="900"/>
            </a:lvl5pPr>
            <a:lvl6pPr marL="2284663" indent="0">
              <a:buNone/>
              <a:defRPr sz="900"/>
            </a:lvl6pPr>
            <a:lvl7pPr marL="2741597" indent="0">
              <a:buNone/>
              <a:defRPr sz="900"/>
            </a:lvl7pPr>
            <a:lvl8pPr marL="3198529" indent="0">
              <a:buNone/>
              <a:defRPr sz="900"/>
            </a:lvl8pPr>
            <a:lvl9pPr marL="3655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6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6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6932" indent="0">
              <a:buNone/>
              <a:defRPr sz="2800"/>
            </a:lvl2pPr>
            <a:lvl3pPr marL="913866" indent="0">
              <a:buNone/>
              <a:defRPr sz="2500"/>
            </a:lvl3pPr>
            <a:lvl4pPr marL="1370798" indent="0">
              <a:buNone/>
              <a:defRPr sz="2000"/>
            </a:lvl4pPr>
            <a:lvl5pPr marL="1827730" indent="0">
              <a:buNone/>
              <a:defRPr sz="2000"/>
            </a:lvl5pPr>
            <a:lvl6pPr marL="2284663" indent="0">
              <a:buNone/>
              <a:defRPr sz="2000"/>
            </a:lvl6pPr>
            <a:lvl7pPr marL="2741597" indent="0">
              <a:buNone/>
              <a:defRPr sz="2000"/>
            </a:lvl7pPr>
            <a:lvl8pPr marL="3198529" indent="0">
              <a:buNone/>
              <a:defRPr sz="2000"/>
            </a:lvl8pPr>
            <a:lvl9pPr marL="36554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102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6932" indent="0">
              <a:buNone/>
              <a:defRPr sz="1200"/>
            </a:lvl2pPr>
            <a:lvl3pPr marL="913866" indent="0">
              <a:buNone/>
              <a:defRPr sz="1000"/>
            </a:lvl3pPr>
            <a:lvl4pPr marL="1370798" indent="0">
              <a:buNone/>
              <a:defRPr sz="900"/>
            </a:lvl4pPr>
            <a:lvl5pPr marL="1827730" indent="0">
              <a:buNone/>
              <a:defRPr sz="900"/>
            </a:lvl5pPr>
            <a:lvl6pPr marL="2284663" indent="0">
              <a:buNone/>
              <a:defRPr sz="900"/>
            </a:lvl6pPr>
            <a:lvl7pPr marL="2741597" indent="0">
              <a:buNone/>
              <a:defRPr sz="900"/>
            </a:lvl7pPr>
            <a:lvl8pPr marL="3198529" indent="0">
              <a:buNone/>
              <a:defRPr sz="900"/>
            </a:lvl8pPr>
            <a:lvl9pPr marL="3655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1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388" tIns="45693" rIns="91388" bIns="4569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9"/>
            <a:ext cx="6995160" cy="6638079"/>
          </a:xfrm>
          <a:prstGeom prst="rect">
            <a:avLst/>
          </a:prstGeom>
        </p:spPr>
        <p:txBody>
          <a:bodyPr vert="horz" lIns="91388" tIns="45693" rIns="91388" bIns="456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52"/>
            <a:ext cx="1813560" cy="535517"/>
          </a:xfrm>
          <a:prstGeom prst="rect">
            <a:avLst/>
          </a:prstGeom>
        </p:spPr>
        <p:txBody>
          <a:bodyPr vert="horz" lIns="91388" tIns="45693" rIns="91388" bIns="456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F5039-F8DC-E147-9FB0-1D9A803F0DCA}" type="datetimeFigureOut">
              <a:rPr lang="en-US" smtClean="0"/>
              <a:t>3/3/19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52"/>
            <a:ext cx="2461260" cy="535517"/>
          </a:xfrm>
          <a:prstGeom prst="rect">
            <a:avLst/>
          </a:prstGeom>
        </p:spPr>
        <p:txBody>
          <a:bodyPr vert="horz" lIns="91388" tIns="45693" rIns="91388" bIns="456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52"/>
            <a:ext cx="1813560" cy="535517"/>
          </a:xfrm>
          <a:prstGeom prst="rect">
            <a:avLst/>
          </a:prstGeom>
        </p:spPr>
        <p:txBody>
          <a:bodyPr vert="horz" lIns="91388" tIns="45693" rIns="91388" bIns="456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2941-F446-E645-87F1-DFAADA0E7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12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6932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99" indent="-342699" algn="l" defTabSz="45693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15" indent="-285583" algn="l" defTabSz="45693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31" indent="-228467" algn="l" defTabSz="456932" rtl="0" eaLnBrk="1" latinLnBrk="0" hangingPunct="1">
        <a:spcBef>
          <a:spcPct val="20000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64" indent="-228467" algn="l" defTabSz="45693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97" indent="-228467" algn="l" defTabSz="45693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132" indent="-228467" algn="l" defTabSz="4569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63" indent="-228467" algn="l" defTabSz="4569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00" indent="-228467" algn="l" defTabSz="4569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928" indent="-228467" algn="l" defTabSz="45693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32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6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8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30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63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97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29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62" algn="l" defTabSz="4569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microsoft.com/office/2007/relationships/hdphoto" Target="../media/hdphoto4.wdp"/><Relationship Id="rId21" Type="http://schemas.openxmlformats.org/officeDocument/2006/relationships/image" Target="../media/image16.jpeg"/><Relationship Id="rId22" Type="http://schemas.microsoft.com/office/2007/relationships/hdphoto" Target="../media/hdphoto5.wdp"/><Relationship Id="rId23" Type="http://schemas.openxmlformats.org/officeDocument/2006/relationships/image" Target="../media/image17.jpeg"/><Relationship Id="rId24" Type="http://schemas.microsoft.com/office/2007/relationships/hdphoto" Target="../media/hdphoto6.wdp"/><Relationship Id="rId25" Type="http://schemas.openxmlformats.org/officeDocument/2006/relationships/image" Target="../media/image18.jpeg"/><Relationship Id="rId26" Type="http://schemas.microsoft.com/office/2007/relationships/hdphoto" Target="../media/hdphoto7.wdp"/><Relationship Id="rId27" Type="http://schemas.openxmlformats.org/officeDocument/2006/relationships/image" Target="../media/image19.tif"/><Relationship Id="rId28" Type="http://schemas.openxmlformats.org/officeDocument/2006/relationships/image" Target="../media/image20.tif"/><Relationship Id="rId29" Type="http://schemas.openxmlformats.org/officeDocument/2006/relationships/image" Target="../media/image21.t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30" Type="http://schemas.openxmlformats.org/officeDocument/2006/relationships/image" Target="../media/image22.tif"/><Relationship Id="rId31" Type="http://schemas.openxmlformats.org/officeDocument/2006/relationships/image" Target="../media/image23.tif"/><Relationship Id="rId32" Type="http://schemas.openxmlformats.org/officeDocument/2006/relationships/image" Target="../media/image24.tif"/><Relationship Id="rId9" Type="http://schemas.openxmlformats.org/officeDocument/2006/relationships/image" Target="../media/image8.tif"/><Relationship Id="rId6" Type="http://schemas.openxmlformats.org/officeDocument/2006/relationships/image" Target="../media/image5.tif"/><Relationship Id="rId7" Type="http://schemas.openxmlformats.org/officeDocument/2006/relationships/image" Target="../media/image6.tif"/><Relationship Id="rId8" Type="http://schemas.openxmlformats.org/officeDocument/2006/relationships/image" Target="../media/image7.tif"/><Relationship Id="rId33" Type="http://schemas.openxmlformats.org/officeDocument/2006/relationships/image" Target="../media/image25.tif"/><Relationship Id="rId34" Type="http://schemas.openxmlformats.org/officeDocument/2006/relationships/image" Target="../media/image26.tif"/><Relationship Id="rId10" Type="http://schemas.openxmlformats.org/officeDocument/2006/relationships/image" Target="../media/image9.jpeg"/><Relationship Id="rId11" Type="http://schemas.microsoft.com/office/2007/relationships/hdphoto" Target="../media/hdphoto1.wdp"/><Relationship Id="rId12" Type="http://schemas.openxmlformats.org/officeDocument/2006/relationships/image" Target="../media/image10.jpeg"/><Relationship Id="rId13" Type="http://schemas.microsoft.com/office/2007/relationships/hdphoto" Target="../media/hdphoto2.wdp"/><Relationship Id="rId14" Type="http://schemas.openxmlformats.org/officeDocument/2006/relationships/image" Target="../media/image11.tif"/><Relationship Id="rId15" Type="http://schemas.openxmlformats.org/officeDocument/2006/relationships/image" Target="../media/image12.tif"/><Relationship Id="rId16" Type="http://schemas.openxmlformats.org/officeDocument/2006/relationships/image" Target="../media/image13.tif"/><Relationship Id="rId17" Type="http://schemas.openxmlformats.org/officeDocument/2006/relationships/image" Target="../media/image14.png"/><Relationship Id="rId18" Type="http://schemas.microsoft.com/office/2007/relationships/hdphoto" Target="../media/hdphoto3.wdp"/><Relationship Id="rId1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tif"/><Relationship Id="rId8" Type="http://schemas.openxmlformats.org/officeDocument/2006/relationships/image" Target="../media/image36.tif"/><Relationship Id="rId9" Type="http://schemas.openxmlformats.org/officeDocument/2006/relationships/image" Target="../media/image37.tif"/><Relationship Id="rId10" Type="http://schemas.openxmlformats.org/officeDocument/2006/relationships/image" Target="../media/image38.t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BothLP3Crop50um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3" t="4434"/>
          <a:stretch/>
        </p:blipFill>
        <p:spPr>
          <a:xfrm>
            <a:off x="2764587" y="1874131"/>
            <a:ext cx="2283534" cy="1079148"/>
          </a:xfrm>
          <a:prstGeom prst="rect">
            <a:avLst/>
          </a:prstGeom>
        </p:spPr>
      </p:pic>
      <p:pic>
        <p:nvPicPr>
          <p:cNvPr id="2" name="Picture 1" descr="ControlLP2crop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4" t="15289" r="7767" b="12263"/>
          <a:stretch/>
        </p:blipFill>
        <p:spPr>
          <a:xfrm>
            <a:off x="427935" y="845105"/>
            <a:ext cx="2297207" cy="10001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9148" y="3072377"/>
            <a:ext cx="3797086" cy="3692021"/>
            <a:chOff x="69834" y="3086896"/>
            <a:chExt cx="3350370" cy="3356383"/>
          </a:xfrm>
        </p:grpSpPr>
        <p:pic>
          <p:nvPicPr>
            <p:cNvPr id="7" name="Picture 6" descr="NeuronMerge5umscale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2968" y="5436043"/>
              <a:ext cx="1007236" cy="100723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5" name="Picture 4" descr="ControlMerge.t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184" y="5436043"/>
              <a:ext cx="1007235" cy="100723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6" name="Picture 5" descr="GliaMerge.ti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4646" y="5436043"/>
              <a:ext cx="1007236" cy="100723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11" name="Picture 10" descr="Controlgreen.ti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6" y="4405782"/>
              <a:ext cx="1004964" cy="100496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2" name="Picture 11" descr="Glia green.ti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4643" y="4405782"/>
              <a:ext cx="1004965" cy="100496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3" name="Picture 12" descr="NeuronGreen.t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9076" y="4405782"/>
              <a:ext cx="1004965" cy="100496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 rot="16200000">
              <a:off x="-88955" y="5813239"/>
              <a:ext cx="597461" cy="257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Merge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263352" y="4788768"/>
              <a:ext cx="937797" cy="257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α-synuclein</a:t>
              </a:r>
            </a:p>
          </p:txBody>
        </p:sp>
        <p:pic>
          <p:nvPicPr>
            <p:cNvPr id="16" name="Picture 15" descr="Glia red.tif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7713" y="3353537"/>
              <a:ext cx="1004966" cy="1004965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7" name="Picture 16" descr="ControlRed.tif"/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865" y="3353538"/>
              <a:ext cx="1004965" cy="100496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18" name="Picture 17" descr="NeuronRed.tif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7179" y="3353537"/>
              <a:ext cx="1007290" cy="1007289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sp>
          <p:nvSpPr>
            <p:cNvPr id="19" name="TextBox 18"/>
            <p:cNvSpPr txBox="1"/>
            <p:nvPr/>
          </p:nvSpPr>
          <p:spPr>
            <a:xfrm rot="16200000">
              <a:off x="-36778" y="3785814"/>
              <a:ext cx="471214" cy="257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repo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4273" y="3088254"/>
              <a:ext cx="637134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Control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79447" y="3088254"/>
              <a:ext cx="424530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Glia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86858" y="3086896"/>
              <a:ext cx="718944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Neurons</a:t>
              </a:r>
            </a:p>
          </p:txBody>
        </p:sp>
      </p:grpSp>
      <p:pic>
        <p:nvPicPr>
          <p:cNvPr id="23" name="Picture 22" descr="NeuronASyn20X.tif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1"/>
          <a:stretch/>
        </p:blipFill>
        <p:spPr>
          <a:xfrm>
            <a:off x="427936" y="1874130"/>
            <a:ext cx="2297207" cy="1083663"/>
          </a:xfrm>
          <a:prstGeom prst="rect">
            <a:avLst/>
          </a:prstGeom>
        </p:spPr>
      </p:pic>
      <p:pic>
        <p:nvPicPr>
          <p:cNvPr id="24" name="Picture 23" descr="GliaLP3.tif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5" t="5282" r="8390"/>
          <a:stretch/>
        </p:blipFill>
        <p:spPr>
          <a:xfrm>
            <a:off x="2764583" y="845101"/>
            <a:ext cx="2283048" cy="100357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79954" y="807871"/>
            <a:ext cx="1413220" cy="304699"/>
          </a:xfrm>
          <a:prstGeom prst="rect">
            <a:avLst/>
          </a:prstGeom>
          <a:noFill/>
        </p:spPr>
        <p:txBody>
          <a:bodyPr wrap="square" lIns="101835" tIns="50917" rIns="101835" bIns="50917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rial"/>
                <a:cs typeface="Arial"/>
              </a:rPr>
              <a:t>Control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07654" y="807850"/>
            <a:ext cx="1413220" cy="304699"/>
          </a:xfrm>
          <a:prstGeom prst="rect">
            <a:avLst/>
          </a:prstGeom>
          <a:noFill/>
        </p:spPr>
        <p:txBody>
          <a:bodyPr wrap="square" lIns="101835" tIns="50917" rIns="101835" bIns="50917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rial"/>
                <a:cs typeface="Arial"/>
              </a:rPr>
              <a:t>Glia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89551" y="1835590"/>
            <a:ext cx="1413220" cy="304699"/>
          </a:xfrm>
          <a:prstGeom prst="rect">
            <a:avLst/>
          </a:prstGeom>
          <a:noFill/>
        </p:spPr>
        <p:txBody>
          <a:bodyPr wrap="square" lIns="101835" tIns="50917" rIns="101835" bIns="50917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rial"/>
                <a:cs typeface="Arial"/>
              </a:rPr>
              <a:t>Neurons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26847" y="1842275"/>
            <a:ext cx="1413220" cy="304699"/>
          </a:xfrm>
          <a:prstGeom prst="rect">
            <a:avLst/>
          </a:prstGeom>
          <a:noFill/>
        </p:spPr>
        <p:txBody>
          <a:bodyPr wrap="square" lIns="101835" tIns="50917" rIns="101835" bIns="50917" rtlCol="0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  <a:latin typeface="Arial"/>
                <a:cs typeface="Arial"/>
              </a:rPr>
              <a:t>Both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69" y="441507"/>
            <a:ext cx="487775" cy="379827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(a)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20685" y="3052975"/>
            <a:ext cx="487775" cy="379827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(c)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42572" y="447741"/>
            <a:ext cx="500399" cy="379827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(b)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18335" y="505663"/>
            <a:ext cx="2237027" cy="2501258"/>
            <a:chOff x="4794246" y="93133"/>
            <a:chExt cx="2006297" cy="2399474"/>
          </a:xfrm>
        </p:grpSpPr>
        <p:pic>
          <p:nvPicPr>
            <p:cNvPr id="33" name="Picture 32" descr="Exp 49 A neuron Asyn 200 msec-1 crop.tif"/>
            <p:cNvPicPr>
              <a:picLocks noChangeAspect="1"/>
            </p:cNvPicPr>
            <p:nvPr/>
          </p:nvPicPr>
          <p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harpenSoften amount="50000"/>
                      </a14:imgEffect>
                      <a14:imgEffect>
                        <a14:brightnessContrast brigh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1585" y="375798"/>
              <a:ext cx="1715288" cy="46773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4" name="TextBox 33"/>
            <p:cNvSpPr txBox="1"/>
            <p:nvPr/>
          </p:nvSpPr>
          <p:spPr>
            <a:xfrm rot="16200000">
              <a:off x="6388677" y="477371"/>
              <a:ext cx="548631" cy="234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α-syn.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94246" y="93133"/>
              <a:ext cx="573456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Control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73301" y="93133"/>
              <a:ext cx="390602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Glia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91833" y="93133"/>
              <a:ext cx="580560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Neuron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047811" y="95048"/>
              <a:ext cx="425876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Both</a:t>
              </a:r>
            </a:p>
          </p:txBody>
        </p:sp>
        <p:pic>
          <p:nvPicPr>
            <p:cNvPr id="39" name="Picture 38" descr="exp 49 GAPDH reprobe 40 min-1.tif"/>
            <p:cNvPicPr>
              <a:picLocks noChangeAspect="1"/>
            </p:cNvPicPr>
            <p:nvPr/>
          </p:nvPicPr>
          <p:blipFill rotWithShape="1"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harpenSoften amount="50000"/>
                      </a14:imgEffect>
                      <a14:imgEffect>
                        <a14:brightnessContrast brigh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58" t="7280" r="2152"/>
            <a:stretch/>
          </p:blipFill>
          <p:spPr>
            <a:xfrm>
              <a:off x="4841585" y="930074"/>
              <a:ext cx="1715288" cy="48246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0" name="TextBox 39"/>
            <p:cNvSpPr txBox="1"/>
            <p:nvPr/>
          </p:nvSpPr>
          <p:spPr>
            <a:xfrm rot="16200000">
              <a:off x="6354038" y="1064362"/>
              <a:ext cx="658384" cy="234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GAPDH</a:t>
              </a:r>
            </a:p>
          </p:txBody>
        </p:sp>
        <p:pic>
          <p:nvPicPr>
            <p:cNvPr id="42" name="Picture 41" descr="exp 49 B glial asyn 2 min crop.tif"/>
            <p:cNvPicPr>
              <a:picLocks noChangeAspect="1"/>
            </p:cNvPicPr>
            <p:nvPr/>
          </p:nvPicPr>
          <p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rightnessContrast brigh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3507" y="1495080"/>
              <a:ext cx="995874" cy="46496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3" name="Picture 42" descr="Exp 49 B GAPDH 10 min crop.tif"/>
            <p:cNvPicPr>
              <a:picLocks noChangeAspect="1"/>
            </p:cNvPicPr>
            <p:nvPr/>
          </p:nvPicPr>
          <p:blipFill rotWithShape="1">
            <a:blip r:embed="rId23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rightnessContrast bright="-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10" b="8911"/>
            <a:stretch/>
          </p:blipFill>
          <p:spPr>
            <a:xfrm>
              <a:off x="4853506" y="2027645"/>
              <a:ext cx="995875" cy="46496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44" name="TextBox 43"/>
            <p:cNvSpPr txBox="1"/>
            <p:nvPr/>
          </p:nvSpPr>
          <p:spPr>
            <a:xfrm>
              <a:off x="5856730" y="1589821"/>
              <a:ext cx="808323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α-synuclein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24176" y="2120784"/>
              <a:ext cx="615525" cy="25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GAPDH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3790636" y="3051419"/>
            <a:ext cx="500399" cy="379827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(d)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3701348" y="6063018"/>
            <a:ext cx="682944" cy="313932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Merge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3506487" y="4936101"/>
            <a:ext cx="1063073" cy="313932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sz="1300" dirty="0">
                <a:latin typeface="Arial"/>
                <a:cs typeface="Arial"/>
              </a:rPr>
              <a:t>α-synuclein</a:t>
            </a:r>
          </a:p>
        </p:txBody>
      </p:sp>
      <p:sp>
        <p:nvSpPr>
          <p:cNvPr id="68" name="TextBox 67"/>
          <p:cNvSpPr txBox="1"/>
          <p:nvPr/>
        </p:nvSpPr>
        <p:spPr>
          <a:xfrm rot="16200000">
            <a:off x="3773582" y="3769356"/>
            <a:ext cx="513667" cy="313932"/>
          </a:xfrm>
          <a:prstGeom prst="rect">
            <a:avLst/>
          </a:prstGeom>
          <a:noFill/>
        </p:spPr>
        <p:txBody>
          <a:bodyPr wrap="none" lIns="101835" tIns="50917" rIns="101835" bIns="50917" rtlCol="0">
            <a:spAutoFit/>
          </a:bodyPr>
          <a:lstStyle/>
          <a:p>
            <a:r>
              <a:rPr lang="en-US" sz="1300" dirty="0" err="1">
                <a:latin typeface="Arial"/>
                <a:cs typeface="Arial"/>
              </a:rPr>
              <a:t>elav</a:t>
            </a:r>
            <a:endParaRPr lang="en-US" sz="1300" dirty="0">
              <a:latin typeface="Arial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163174" y="3069451"/>
            <a:ext cx="3513803" cy="3694942"/>
            <a:chOff x="3673387" y="3084241"/>
            <a:chExt cx="3100414" cy="3359038"/>
          </a:xfrm>
        </p:grpSpPr>
        <p:sp>
          <p:nvSpPr>
            <p:cNvPr id="9" name="TextBox 8"/>
            <p:cNvSpPr txBox="1"/>
            <p:nvPr/>
          </p:nvSpPr>
          <p:spPr>
            <a:xfrm>
              <a:off x="3916218" y="3509829"/>
              <a:ext cx="211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bg1"/>
                  </a:solidFill>
                </a:rPr>
                <a:t>0</a:t>
              </a:r>
            </a:p>
          </p:txBody>
        </p:sp>
        <p:pic>
          <p:nvPicPr>
            <p:cNvPr id="50" name="Picture 49" descr="Controlgreen.tif"/>
            <p:cNvPicPr>
              <a:picLocks noChangeAspect="1"/>
            </p:cNvPicPr>
            <p:nvPr/>
          </p:nvPicPr>
          <p:blipFill>
            <a:blip r:embed="rId25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3387" y="4405782"/>
              <a:ext cx="1012844" cy="100838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51" name="Picture 50" descr="ControlRed.tif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3388" y="3350741"/>
              <a:ext cx="1012844" cy="1008383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2" name="Picture 51" descr="Merge.tif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3387" y="5436043"/>
              <a:ext cx="1011693" cy="1007236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3" name="Picture 52" descr="GliaElavSynMerge.tif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111" y="5436043"/>
              <a:ext cx="1007235" cy="1007235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5" name="Picture 54" descr="GliaElavSynMerge.tif (green).tif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3111" y="4405782"/>
              <a:ext cx="1001086" cy="1001086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6" name="Picture 55" descr="GliaElavSynMerge.tif (red).tif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5225" y="3342975"/>
              <a:ext cx="1016236" cy="1016236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7" name="Picture 56" descr="NeuronElavSyn2Merge5umscale.tif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2100" y="5436042"/>
              <a:ext cx="1001701" cy="1001701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8" name="Picture 57" descr="NeuronElavSyn2Merge.tif (green).tif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067" y="4409376"/>
              <a:ext cx="1012733" cy="985914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pic>
          <p:nvPicPr>
            <p:cNvPr id="59" name="Picture 58" descr="NeuronElavSyn2Merge.tif (red).tif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068" y="3346358"/>
              <a:ext cx="1011046" cy="1011046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sp>
          <p:nvSpPr>
            <p:cNvPr id="62" name="TextBox 61"/>
            <p:cNvSpPr txBox="1"/>
            <p:nvPr/>
          </p:nvSpPr>
          <p:spPr>
            <a:xfrm>
              <a:off x="3835076" y="3085599"/>
              <a:ext cx="637134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Control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970250" y="3085599"/>
              <a:ext cx="424530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Glia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77661" y="3084241"/>
              <a:ext cx="718944" cy="265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latin typeface="Arial"/>
                  <a:cs typeface="Arial"/>
                </a:rPr>
                <a:t>Neurons</a:t>
              </a:r>
            </a:p>
          </p:txBody>
        </p:sp>
        <p:pic>
          <p:nvPicPr>
            <p:cNvPr id="73" name="Picture 72" descr="Merge.tif"/>
            <p:cNvPicPr>
              <a:picLocks noChangeAspect="1"/>
            </p:cNvPicPr>
            <p:nvPr/>
          </p:nvPicPr>
          <p:blipFill rotWithShape="1"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9" t="40280" r="40925" b="35153"/>
            <a:stretch/>
          </p:blipFill>
          <p:spPr>
            <a:xfrm>
              <a:off x="4279900" y="5436304"/>
              <a:ext cx="405039" cy="404906"/>
            </a:xfrm>
            <a:prstGeom prst="rect">
              <a:avLst/>
            </a:prstGeom>
            <a:ln w="28575" cmpd="sng">
              <a:solidFill>
                <a:schemeClr val="bg1"/>
              </a:solidFill>
            </a:ln>
          </p:spPr>
        </p:pic>
        <p:pic>
          <p:nvPicPr>
            <p:cNvPr id="74" name="Picture 73" descr="GliaElavSynMerge.tif"/>
            <p:cNvPicPr>
              <a:picLocks noChangeAspect="1"/>
            </p:cNvPicPr>
            <p:nvPr/>
          </p:nvPicPr>
          <p:blipFill rotWithShape="1"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1" t="34970" r="41034" b="40456"/>
            <a:stretch/>
          </p:blipFill>
          <p:spPr>
            <a:xfrm>
              <a:off x="5333282" y="5436043"/>
              <a:ext cx="405825" cy="405167"/>
            </a:xfrm>
            <a:prstGeom prst="rect">
              <a:avLst/>
            </a:prstGeom>
            <a:ln w="28575" cmpd="sng">
              <a:solidFill>
                <a:schemeClr val="bg1"/>
              </a:solidFill>
            </a:ln>
          </p:spPr>
        </p:pic>
        <p:pic>
          <p:nvPicPr>
            <p:cNvPr id="75" name="Picture 74" descr="NeuronElavSyn2Merge5umscale.tif"/>
            <p:cNvPicPr>
              <a:picLocks noChangeAspect="1"/>
            </p:cNvPicPr>
            <p:nvPr/>
          </p:nvPicPr>
          <p:blipFill rotWithShape="1"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009" t="51660" r="29547" b="24028"/>
            <a:stretch/>
          </p:blipFill>
          <p:spPr>
            <a:xfrm>
              <a:off x="6362700" y="5436043"/>
              <a:ext cx="409413" cy="407185"/>
            </a:xfrm>
            <a:prstGeom prst="rect">
              <a:avLst/>
            </a:prstGeom>
            <a:ln w="28575" cmpd="sng"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71579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306" y="587175"/>
            <a:ext cx="3377769" cy="19852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967" y="651701"/>
            <a:ext cx="3832219" cy="21177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181" y="558994"/>
            <a:ext cx="487797" cy="379839"/>
          </a:xfrm>
          <a:prstGeom prst="rect">
            <a:avLst/>
          </a:prstGeom>
          <a:noFill/>
        </p:spPr>
        <p:txBody>
          <a:bodyPr wrap="none" lIns="101846" tIns="50923" rIns="101846" bIns="50923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(a)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29268" y="557977"/>
            <a:ext cx="500421" cy="379839"/>
          </a:xfrm>
          <a:prstGeom prst="rect">
            <a:avLst/>
          </a:prstGeom>
          <a:noFill/>
        </p:spPr>
        <p:txBody>
          <a:bodyPr wrap="none" lIns="101846" tIns="50923" rIns="101846" bIns="50923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(b)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0745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09" y="737804"/>
            <a:ext cx="4879437" cy="317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0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959" y="586741"/>
            <a:ext cx="3837895" cy="231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3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77" y="562281"/>
            <a:ext cx="2125955" cy="1637895"/>
          </a:xfrm>
          <a:prstGeom prst="rect">
            <a:avLst/>
          </a:prstGeom>
        </p:spPr>
      </p:pic>
      <p:pic>
        <p:nvPicPr>
          <p:cNvPr id="26" name="Picture 25" descr="Screenshot 2018-12-04 11.00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592" y="769729"/>
            <a:ext cx="1581032" cy="1350785"/>
          </a:xfrm>
          <a:prstGeom prst="rect">
            <a:avLst/>
          </a:prstGeom>
        </p:spPr>
      </p:pic>
      <p:pic>
        <p:nvPicPr>
          <p:cNvPr id="29" name="Picture 28" descr="Screenshot 2018-12-04 11.03.5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923" y="811638"/>
            <a:ext cx="1588967" cy="1314033"/>
          </a:xfrm>
          <a:prstGeom prst="rect">
            <a:avLst/>
          </a:prstGeom>
        </p:spPr>
      </p:pic>
      <p:pic>
        <p:nvPicPr>
          <p:cNvPr id="31" name="Picture 30" descr="Screenshot 2018-12-04 11.06.3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207" y="825609"/>
            <a:ext cx="1534437" cy="126591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080512" y="592537"/>
            <a:ext cx="1529510" cy="270843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pPr algn="ctr"/>
            <a:r>
              <a:rPr lang="en-US" sz="1100" b="1" dirty="0" err="1">
                <a:latin typeface="Arial"/>
                <a:cs typeface="Arial"/>
              </a:rPr>
              <a:t>Subperineurial</a:t>
            </a:r>
            <a:r>
              <a:rPr lang="en-US" sz="1100" b="1" dirty="0">
                <a:latin typeface="Arial"/>
                <a:cs typeface="Arial"/>
              </a:rPr>
              <a:t> glia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31267" y="577346"/>
            <a:ext cx="690784" cy="270843"/>
          </a:xfrm>
          <a:prstGeom prst="rect">
            <a:avLst/>
          </a:prstGeom>
          <a:noFill/>
        </p:spPr>
        <p:txBody>
          <a:bodyPr wrap="square" lIns="101882" tIns="50941" rIns="101882" bIns="50941" rtlCol="0">
            <a:spAutoFit/>
          </a:bodyPr>
          <a:lstStyle/>
          <a:p>
            <a:r>
              <a:rPr lang="en-US" sz="1100" b="1" dirty="0" err="1">
                <a:latin typeface="Arial"/>
                <a:cs typeface="Arial"/>
              </a:rPr>
              <a:t>Ance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10036" y="431992"/>
            <a:ext cx="1856771" cy="44012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pPr algn="ctr"/>
            <a:r>
              <a:rPr lang="en-US" sz="1100" b="1" dirty="0">
                <a:latin typeface="Arial"/>
                <a:cs typeface="Arial"/>
              </a:rPr>
              <a:t>Merge of </a:t>
            </a:r>
            <a:r>
              <a:rPr lang="en-US" sz="1100" b="1" dirty="0" err="1">
                <a:latin typeface="Arial"/>
                <a:cs typeface="Arial"/>
              </a:rPr>
              <a:t>subperineurial</a:t>
            </a:r>
            <a:r>
              <a:rPr lang="en-US" sz="1100" b="1" dirty="0">
                <a:latin typeface="Arial"/>
                <a:cs typeface="Arial"/>
              </a:rPr>
              <a:t> </a:t>
            </a:r>
          </a:p>
          <a:p>
            <a:pPr algn="ctr"/>
            <a:r>
              <a:rPr lang="en-US" sz="1100" b="1" dirty="0">
                <a:latin typeface="Arial"/>
                <a:cs typeface="Arial"/>
              </a:rPr>
              <a:t>glia and </a:t>
            </a:r>
            <a:r>
              <a:rPr lang="en-US" sz="1100" b="1" dirty="0" err="1">
                <a:latin typeface="Arial"/>
                <a:cs typeface="Arial"/>
              </a:rPr>
              <a:t>Ance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38" name="Picture 37" descr="Exp64 Ance-Gal4 crop.t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85" y="2943124"/>
            <a:ext cx="1590126" cy="503735"/>
          </a:xfrm>
          <a:prstGeom prst="rect">
            <a:avLst/>
          </a:prstGeom>
          <a:ln w="12700" cmpd="sng">
            <a:solidFill>
              <a:srgbClr val="000000"/>
            </a:solidFill>
          </a:ln>
        </p:spPr>
      </p:pic>
      <p:pic>
        <p:nvPicPr>
          <p:cNvPr id="39" name="Picture 38" descr="Exp64 control Ance-Gal4 crop.ti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9"/>
          <a:stretch/>
        </p:blipFill>
        <p:spPr>
          <a:xfrm>
            <a:off x="256069" y="2943123"/>
            <a:ext cx="1594969" cy="503736"/>
          </a:xfrm>
          <a:prstGeom prst="rect">
            <a:avLst/>
          </a:prstGeom>
          <a:ln w="12700" cmpd="sng">
            <a:solidFill>
              <a:srgbClr val="000000"/>
            </a:solidFill>
          </a:ln>
        </p:spPr>
      </p:pic>
      <p:sp>
        <p:nvSpPr>
          <p:cNvPr id="41" name="TextBox 40"/>
          <p:cNvSpPr txBox="1"/>
          <p:nvPr/>
        </p:nvSpPr>
        <p:spPr>
          <a:xfrm>
            <a:off x="3542649" y="2985785"/>
            <a:ext cx="535472" cy="349098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600" dirty="0"/>
              <a:t>GFP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937127" y="2503560"/>
            <a:ext cx="1605521" cy="28777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200" dirty="0"/>
              <a:t>Ance-Gal4, UAS-EGFP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05237" y="2503560"/>
            <a:ext cx="861738" cy="28777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200" dirty="0"/>
              <a:t>UAS-EGFP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3402" y="359148"/>
            <a:ext cx="487870" cy="379876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(a)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38683" y="325457"/>
            <a:ext cx="500494" cy="379876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(b)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32" y="2183284"/>
            <a:ext cx="487870" cy="379876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(c)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37868" y="2189038"/>
            <a:ext cx="500494" cy="379876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(d)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4" name="Picture 3" descr="Control40xprocessed.t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764" y="2380537"/>
            <a:ext cx="1628775" cy="13860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Glia40X50umscale.t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539" y="2380537"/>
            <a:ext cx="1628776" cy="138600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232556" y="2322645"/>
            <a:ext cx="829250" cy="304699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300" b="1" dirty="0">
                <a:latin typeface="Arial"/>
                <a:cs typeface="Arial"/>
              </a:rPr>
              <a:t>Control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874048" y="2324788"/>
            <a:ext cx="564658" cy="304699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300" b="1" dirty="0">
                <a:latin typeface="Arial"/>
                <a:cs typeface="Arial"/>
              </a:rPr>
              <a:t>GFP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093772" y="2679388"/>
            <a:ext cx="1211381" cy="28777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200" dirty="0"/>
              <a:t>1           2          3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37331" y="2684699"/>
            <a:ext cx="1211381" cy="287771"/>
          </a:xfrm>
          <a:prstGeom prst="rect">
            <a:avLst/>
          </a:prstGeom>
          <a:noFill/>
        </p:spPr>
        <p:txBody>
          <a:bodyPr wrap="none" lIns="101882" tIns="50941" rIns="101882" bIns="50941" rtlCol="0">
            <a:spAutoFit/>
          </a:bodyPr>
          <a:lstStyle/>
          <a:p>
            <a:r>
              <a:rPr lang="en-US" sz="1200" dirty="0"/>
              <a:t>1           2          3</a:t>
            </a:r>
          </a:p>
        </p:txBody>
      </p:sp>
    </p:spTree>
    <p:extLst>
      <p:ext uri="{BB962C8B-B14F-4D97-AF65-F5344CB8AC3E}">
        <p14:creationId xmlns:p14="http://schemas.microsoft.com/office/powerpoint/2010/main" val="1214471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93</Words>
  <Application>Microsoft Macintosh PowerPoint</Application>
  <PresentationFormat>Custom</PresentationFormat>
  <Paragraphs>47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Partners Health Care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Abby Olsen</dc:creator>
  <cp:lastModifiedBy>Abby Olsen</cp:lastModifiedBy>
  <cp:revision>2</cp:revision>
  <dcterms:created xsi:type="dcterms:W3CDTF">2019-02-08T22:27:07Z</dcterms:created>
  <dcterms:modified xsi:type="dcterms:W3CDTF">2019-03-03T18:54:39Z</dcterms:modified>
</cp:coreProperties>
</file>