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1" autoAdjust="0"/>
    <p:restoredTop sz="94660"/>
  </p:normalViewPr>
  <p:slideViewPr>
    <p:cSldViewPr snapToGrid="0">
      <p:cViewPr>
        <p:scale>
          <a:sx n="120" d="100"/>
          <a:sy n="120" d="100"/>
        </p:scale>
        <p:origin x="-3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0524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605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083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59417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5145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23006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9117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728098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7827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38108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i master</a:t>
            </a:r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093902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i master</a:t>
            </a:r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Klik for at redigere i master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30DAC-FB28-4196-A6BC-1D015C4634E7}" type="datetimeFigureOut">
              <a:rPr lang="da-DK" smtClean="0"/>
              <a:t>17/09/2019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93486-5D10-42F7-A37F-C32E97DA6D7C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14982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frundet rektangel 3"/>
          <p:cNvSpPr/>
          <p:nvPr/>
        </p:nvSpPr>
        <p:spPr>
          <a:xfrm>
            <a:off x="4712044" y="309121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>
                <a:solidFill>
                  <a:schemeClr val="tx1"/>
                </a:solidFill>
              </a:rPr>
              <a:t>Total available persons:</a:t>
            </a:r>
            <a:endParaRPr lang="da-DK" sz="1000" dirty="0">
              <a:solidFill>
                <a:schemeClr val="tx1"/>
              </a:solidFill>
            </a:endParaRPr>
          </a:p>
          <a:p>
            <a:pPr lvl="0" algn="ctr"/>
            <a:r>
              <a:rPr lang="da-DK" sz="1000" dirty="0">
                <a:solidFill>
                  <a:schemeClr val="tx1"/>
                </a:solidFill>
              </a:rPr>
              <a:t>Men over the age of 50 in Denmark, 1996 – 2016</a:t>
            </a:r>
          </a:p>
          <a:p>
            <a:pPr lvl="0" algn="ctr"/>
            <a:r>
              <a:rPr lang="da-DK" sz="1000" dirty="0">
                <a:solidFill>
                  <a:schemeClr val="tx1"/>
                </a:solidFill>
              </a:rPr>
              <a:t>N = 1,644,572 </a:t>
            </a:r>
          </a:p>
        </p:txBody>
      </p:sp>
      <p:sp>
        <p:nvSpPr>
          <p:cNvPr id="5" name="Afrundet rektangel 4"/>
          <p:cNvSpPr/>
          <p:nvPr/>
        </p:nvSpPr>
        <p:spPr>
          <a:xfrm>
            <a:off x="7554098" y="970943"/>
            <a:ext cx="2636108" cy="9308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>
                <a:solidFill>
                  <a:schemeClr val="tx1"/>
                </a:solidFill>
              </a:rPr>
              <a:t>Excluded: N = 1,399,876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solidFill>
                  <a:schemeClr val="tx1"/>
                </a:solidFill>
              </a:rPr>
              <a:t>No diagnosis of prostate carcinoma or prostatic hyperplasia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solidFill>
                  <a:schemeClr val="tx1"/>
                </a:solidFill>
              </a:rPr>
              <a:t>Diagnosis of Neurofibromatosis type 2</a:t>
            </a:r>
          </a:p>
          <a:p>
            <a:pPr marL="228600" lvl="0" indent="-228600">
              <a:buAutoNum type="arabicPeriod"/>
            </a:pPr>
            <a:r>
              <a:rPr lang="en-US" sz="1000" dirty="0">
                <a:solidFill>
                  <a:schemeClr val="tx1"/>
                </a:solidFill>
              </a:rPr>
              <a:t>Diagnosis of known meningioma</a:t>
            </a:r>
          </a:p>
        </p:txBody>
      </p:sp>
      <p:sp>
        <p:nvSpPr>
          <p:cNvPr id="6" name="Afrundet rektangel 5"/>
          <p:cNvSpPr/>
          <p:nvPr/>
        </p:nvSpPr>
        <p:spPr>
          <a:xfrm>
            <a:off x="4712044" y="1728017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Included in the study: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Men over the age of 50 in Denmark with a diagnosis of either prostate carcinoma or prostatic hyperplasia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244,696</a:t>
            </a:r>
          </a:p>
        </p:txBody>
      </p:sp>
      <p:sp>
        <p:nvSpPr>
          <p:cNvPr id="13" name="Afrundet rektangel 12"/>
          <p:cNvSpPr/>
          <p:nvPr/>
        </p:nvSpPr>
        <p:spPr>
          <a:xfrm>
            <a:off x="1853515" y="3158572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Patients who did not receive male-hormone interfering drugs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180,649</a:t>
            </a:r>
            <a:r>
              <a:rPr lang="en-US" sz="1000" baseline="30000" dirty="0">
                <a:solidFill>
                  <a:schemeClr val="tx1"/>
                </a:solidFill>
              </a:rPr>
              <a:t>a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Afrundet rektangel 13"/>
          <p:cNvSpPr/>
          <p:nvPr/>
        </p:nvSpPr>
        <p:spPr>
          <a:xfrm>
            <a:off x="7792995" y="3158572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Patients who did receive male-hormone interfering drugs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64,047</a:t>
            </a:r>
            <a:r>
              <a:rPr lang="en-US" sz="1000" baseline="30000" dirty="0">
                <a:solidFill>
                  <a:schemeClr val="tx1"/>
                </a:solidFill>
              </a:rPr>
              <a:t>a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5" name="Afrundet rektangel 14"/>
          <p:cNvSpPr/>
          <p:nvPr/>
        </p:nvSpPr>
        <p:spPr>
          <a:xfrm>
            <a:off x="9255211" y="4735471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Meningiomas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105</a:t>
            </a:r>
          </a:p>
        </p:txBody>
      </p:sp>
      <p:sp>
        <p:nvSpPr>
          <p:cNvPr id="16" name="Afrundet rektangel 15"/>
          <p:cNvSpPr/>
          <p:nvPr/>
        </p:nvSpPr>
        <p:spPr>
          <a:xfrm>
            <a:off x="6400800" y="4735471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No meningiomas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63,942</a:t>
            </a:r>
          </a:p>
        </p:txBody>
      </p:sp>
      <p:sp>
        <p:nvSpPr>
          <p:cNvPr id="17" name="Afrundet rektangel 16"/>
          <p:cNvSpPr/>
          <p:nvPr/>
        </p:nvSpPr>
        <p:spPr>
          <a:xfrm>
            <a:off x="3183924" y="4735472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Meningiomas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339</a:t>
            </a:r>
          </a:p>
        </p:txBody>
      </p:sp>
      <p:sp>
        <p:nvSpPr>
          <p:cNvPr id="18" name="Afrundet rektangel 17"/>
          <p:cNvSpPr/>
          <p:nvPr/>
        </p:nvSpPr>
        <p:spPr>
          <a:xfrm>
            <a:off x="504567" y="4735473"/>
            <a:ext cx="2158314" cy="83562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sz="1000" dirty="0">
                <a:solidFill>
                  <a:schemeClr val="tx1"/>
                </a:solidFill>
              </a:rPr>
              <a:t>No meningiomas</a:t>
            </a:r>
          </a:p>
          <a:p>
            <a:pPr lvl="0" algn="ctr"/>
            <a:r>
              <a:rPr lang="en-US" sz="1000" dirty="0">
                <a:solidFill>
                  <a:schemeClr val="tx1"/>
                </a:solidFill>
              </a:rPr>
              <a:t>N = 180,310</a:t>
            </a:r>
          </a:p>
        </p:txBody>
      </p:sp>
      <p:cxnSp>
        <p:nvCxnSpPr>
          <p:cNvPr id="20" name="Lige pilforbindelse 19"/>
          <p:cNvCxnSpPr>
            <a:stCxn id="4" idx="2"/>
          </p:cNvCxnSpPr>
          <p:nvPr/>
        </p:nvCxnSpPr>
        <p:spPr>
          <a:xfrm>
            <a:off x="5791201" y="1144746"/>
            <a:ext cx="0" cy="5832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Lige pilforbindelse 25"/>
          <p:cNvCxnSpPr>
            <a:endCxn id="5" idx="1"/>
          </p:cNvCxnSpPr>
          <p:nvPr/>
        </p:nvCxnSpPr>
        <p:spPr>
          <a:xfrm>
            <a:off x="5791201" y="1436381"/>
            <a:ext cx="17628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Lige pilforbindelse 28"/>
          <p:cNvCxnSpPr>
            <a:stCxn id="6" idx="2"/>
          </p:cNvCxnSpPr>
          <p:nvPr/>
        </p:nvCxnSpPr>
        <p:spPr>
          <a:xfrm>
            <a:off x="5791201" y="2563642"/>
            <a:ext cx="3080951" cy="561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Lige pilforbindelse 31"/>
          <p:cNvCxnSpPr>
            <a:stCxn id="6" idx="2"/>
          </p:cNvCxnSpPr>
          <p:nvPr/>
        </p:nvCxnSpPr>
        <p:spPr>
          <a:xfrm flipH="1">
            <a:off x="2932672" y="2563642"/>
            <a:ext cx="2858529" cy="5616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Lige pilforbindelse 33"/>
          <p:cNvCxnSpPr>
            <a:stCxn id="13" idx="2"/>
          </p:cNvCxnSpPr>
          <p:nvPr/>
        </p:nvCxnSpPr>
        <p:spPr>
          <a:xfrm>
            <a:off x="2932672" y="3994197"/>
            <a:ext cx="1277662" cy="68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Lige pilforbindelse 36"/>
          <p:cNvCxnSpPr>
            <a:stCxn id="13" idx="2"/>
          </p:cNvCxnSpPr>
          <p:nvPr/>
        </p:nvCxnSpPr>
        <p:spPr>
          <a:xfrm flipH="1">
            <a:off x="1514901" y="3994197"/>
            <a:ext cx="1417771" cy="68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Lige pilforbindelse 38"/>
          <p:cNvCxnSpPr>
            <a:stCxn id="14" idx="2"/>
          </p:cNvCxnSpPr>
          <p:nvPr/>
        </p:nvCxnSpPr>
        <p:spPr>
          <a:xfrm>
            <a:off x="8872152" y="3994197"/>
            <a:ext cx="1462216" cy="68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Lige pilforbindelse 40"/>
          <p:cNvCxnSpPr>
            <a:stCxn id="14" idx="2"/>
          </p:cNvCxnSpPr>
          <p:nvPr/>
        </p:nvCxnSpPr>
        <p:spPr>
          <a:xfrm flipH="1">
            <a:off x="7417558" y="3994197"/>
            <a:ext cx="1454594" cy="68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DA0956E-E3DF-6844-B971-D95DA7CF04C1}"/>
              </a:ext>
            </a:extLst>
          </p:cNvPr>
          <p:cNvSpPr txBox="1"/>
          <p:nvPr/>
        </p:nvSpPr>
        <p:spPr>
          <a:xfrm>
            <a:off x="1081825" y="5937161"/>
            <a:ext cx="2704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000" dirty="0"/>
              <a:t>a: Status of MHID </a:t>
            </a:r>
            <a:r>
              <a:rPr lang="da-DK" sz="1000" dirty="0" err="1"/>
              <a:t>use</a:t>
            </a:r>
            <a:r>
              <a:rPr lang="da-DK" sz="1000" dirty="0"/>
              <a:t> at the end of </a:t>
            </a:r>
            <a:r>
              <a:rPr lang="da-DK" sz="1000" dirty="0" err="1"/>
              <a:t>follow-up</a:t>
            </a:r>
            <a:r>
              <a:rPr lang="da-DK" sz="1000" dirty="0"/>
              <a:t>. </a:t>
            </a:r>
          </a:p>
        </p:txBody>
      </p:sp>
      <p:sp>
        <p:nvSpPr>
          <p:cNvPr id="3" name="Tekstfelt 2"/>
          <p:cNvSpPr txBox="1"/>
          <p:nvPr/>
        </p:nvSpPr>
        <p:spPr>
          <a:xfrm>
            <a:off x="466540" y="309121"/>
            <a:ext cx="33198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1. STROBE diagram of inclusion of patients.  </a:t>
            </a:r>
          </a:p>
        </p:txBody>
      </p:sp>
    </p:spTree>
    <p:extLst>
      <p:ext uri="{BB962C8B-B14F-4D97-AF65-F5344CB8AC3E}">
        <p14:creationId xmlns:p14="http://schemas.microsoft.com/office/powerpoint/2010/main" val="3957496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Kont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ont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128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 Presentation</vt:lpstr>
    </vt:vector>
  </TitlesOfParts>
  <Company>Statens Serum Institut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Laura Viktoria Falck Giraldi</dc:creator>
  <cp:lastModifiedBy>Laura Giraldi</cp:lastModifiedBy>
  <cp:revision>5</cp:revision>
  <dcterms:created xsi:type="dcterms:W3CDTF">2019-06-18T11:55:05Z</dcterms:created>
  <dcterms:modified xsi:type="dcterms:W3CDTF">2019-09-17T13:33:15Z</dcterms:modified>
</cp:coreProperties>
</file>