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6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09" r:id="rId2"/>
    <p:sldId id="311" r:id="rId3"/>
    <p:sldId id="267" r:id="rId4"/>
    <p:sldId id="264" r:id="rId5"/>
    <p:sldId id="310" r:id="rId6"/>
    <p:sldId id="30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FF0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52"/>
    <p:restoredTop sz="82859" autoAdjust="0"/>
  </p:normalViewPr>
  <p:slideViewPr>
    <p:cSldViewPr snapToGrid="0" snapToObjects="1">
      <p:cViewPr varScale="1">
        <p:scale>
          <a:sx n="61" d="100"/>
          <a:sy n="61" d="100"/>
        </p:scale>
        <p:origin x="1056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w2500\Desktop\Desktop\6.15.18\IMAGENE%20GENIE%20tables%20figures%206.15.1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w2500\Desktop\Desktop\6.15.18\IMAGENE%20GENIE%20tables%20figures%206.15.1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w2500\Desktop\Desktop\6.15.18\IMAGENE%20GENIE%20tables%20figures%206.15.18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w2500\Desktop\Desktop\6.15.18\IMAGENE%20GENIE%20tables%20figures%206.15.18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Months of consent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EHR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Sheet1!$A$2:$A$14</c:f>
              <c:numCache>
                <c:formatCode>mmm\-yy</c:formatCode>
                <c:ptCount val="13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</c:numCache>
            </c:num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2</c:v>
                </c:pt>
                <c:pt idx="1">
                  <c:v>18</c:v>
                </c:pt>
                <c:pt idx="2">
                  <c:v>13</c:v>
                </c:pt>
                <c:pt idx="3">
                  <c:v>7</c:v>
                </c:pt>
                <c:pt idx="4">
                  <c:v>6</c:v>
                </c:pt>
                <c:pt idx="5">
                  <c:v>4</c:v>
                </c:pt>
                <c:pt idx="6">
                  <c:v>5</c:v>
                </c:pt>
                <c:pt idx="7">
                  <c:v>2</c:v>
                </c:pt>
                <c:pt idx="8">
                  <c:v>3</c:v>
                </c:pt>
                <c:pt idx="9">
                  <c:v>2</c:v>
                </c:pt>
                <c:pt idx="1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0C7-004A-A597-27C027522C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Flyer-targeted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Sheet1!$A$2:$A$14</c:f>
              <c:numCache>
                <c:formatCode>mmm\-yy</c:formatCode>
                <c:ptCount val="13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</c:numCache>
            </c:numRef>
          </c:cat>
          <c:val>
            <c:numRef>
              <c:f>Sheet1!$C$2:$C$14</c:f>
              <c:numCache>
                <c:formatCode>General</c:formatCode>
                <c:ptCount val="13"/>
                <c:pt idx="1">
                  <c:v>2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4</c:v>
                </c:pt>
                <c:pt idx="7">
                  <c:v>5</c:v>
                </c:pt>
                <c:pt idx="8">
                  <c:v>7</c:v>
                </c:pt>
                <c:pt idx="9">
                  <c:v>5</c:v>
                </c:pt>
                <c:pt idx="10">
                  <c:v>7</c:v>
                </c:pt>
                <c:pt idx="11">
                  <c:v>35</c:v>
                </c:pt>
                <c:pt idx="12">
                  <c:v>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0C7-004A-A597-27C027522CE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Community Events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Sheet1!$A$2:$A$14</c:f>
              <c:numCache>
                <c:formatCode>mmm\-yy</c:formatCode>
                <c:ptCount val="13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</c:numCache>
            </c:numRef>
          </c:cat>
          <c:val>
            <c:numRef>
              <c:f>Sheet1!$D$2:$D$14</c:f>
              <c:numCache>
                <c:formatCode>General</c:formatCode>
                <c:ptCount val="13"/>
                <c:pt idx="3">
                  <c:v>1</c:v>
                </c:pt>
                <c:pt idx="4">
                  <c:v>0</c:v>
                </c:pt>
                <c:pt idx="5">
                  <c:v>3</c:v>
                </c:pt>
                <c:pt idx="6">
                  <c:v>13</c:v>
                </c:pt>
                <c:pt idx="7">
                  <c:v>5</c:v>
                </c:pt>
                <c:pt idx="8">
                  <c:v>5</c:v>
                </c:pt>
                <c:pt idx="9">
                  <c:v>1</c:v>
                </c:pt>
                <c:pt idx="10">
                  <c:v>9</c:v>
                </c:pt>
                <c:pt idx="11">
                  <c:v>16</c:v>
                </c:pt>
                <c:pt idx="12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0C7-004A-A597-27C027522CE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Clinic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Sheet1!$A$2:$A$14</c:f>
              <c:numCache>
                <c:formatCode>mmm\-yy</c:formatCode>
                <c:ptCount val="13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</c:numCache>
            </c:numRef>
          </c:cat>
          <c:val>
            <c:numRef>
              <c:f>Sheet1!$E$2:$E$14</c:f>
              <c:numCache>
                <c:formatCode>General</c:formatCode>
                <c:ptCount val="13"/>
                <c:pt idx="5">
                  <c:v>2</c:v>
                </c:pt>
                <c:pt idx="6">
                  <c:v>27</c:v>
                </c:pt>
                <c:pt idx="7">
                  <c:v>64</c:v>
                </c:pt>
                <c:pt idx="8">
                  <c:v>70</c:v>
                </c:pt>
                <c:pt idx="9">
                  <c:v>97</c:v>
                </c:pt>
                <c:pt idx="10">
                  <c:v>71</c:v>
                </c:pt>
                <c:pt idx="11">
                  <c:v>66</c:v>
                </c:pt>
                <c:pt idx="12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0C7-004A-A597-27C027522CE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Biobank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Sheet1!$A$2:$A$14</c:f>
              <c:numCache>
                <c:formatCode>mmm\-yy</c:formatCode>
                <c:ptCount val="13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</c:numCache>
            </c:numRef>
          </c:cat>
          <c:val>
            <c:numRef>
              <c:f>Sheet1!$F$2:$F$14</c:f>
              <c:numCache>
                <c:formatCode>General</c:formatCode>
                <c:ptCount val="13"/>
                <c:pt idx="7">
                  <c:v>17</c:v>
                </c:pt>
                <c:pt idx="8">
                  <c:v>25</c:v>
                </c:pt>
                <c:pt idx="9">
                  <c:v>29</c:v>
                </c:pt>
                <c:pt idx="10">
                  <c:v>13</c:v>
                </c:pt>
                <c:pt idx="11">
                  <c:v>5</c:v>
                </c:pt>
                <c:pt idx="12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0C7-004A-A597-27C027522CE5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Staff Network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Sheet1!$A$2:$A$14</c:f>
              <c:numCache>
                <c:formatCode>mmm\-yy</c:formatCode>
                <c:ptCount val="13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</c:numCache>
            </c:numRef>
          </c:cat>
          <c:val>
            <c:numRef>
              <c:f>Sheet1!$G$2:$G$14</c:f>
              <c:numCache>
                <c:formatCode>General</c:formatCode>
                <c:ptCount val="13"/>
                <c:pt idx="7">
                  <c:v>1</c:v>
                </c:pt>
                <c:pt idx="8">
                  <c:v>8</c:v>
                </c:pt>
                <c:pt idx="9">
                  <c:v>24</c:v>
                </c:pt>
                <c:pt idx="10">
                  <c:v>9</c:v>
                </c:pt>
                <c:pt idx="11">
                  <c:v>19</c:v>
                </c:pt>
                <c:pt idx="12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0C7-004A-A597-27C027522CE5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Flyers- general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Sheet1!$A$2:$A$14</c:f>
              <c:numCache>
                <c:formatCode>mmm\-yy</c:formatCode>
                <c:ptCount val="13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</c:numCache>
            </c:numRef>
          </c:cat>
          <c:val>
            <c:numRef>
              <c:f>Sheet1!$H$2:$H$14</c:f>
              <c:numCache>
                <c:formatCode>General</c:formatCode>
                <c:ptCount val="13"/>
                <c:pt idx="9">
                  <c:v>44</c:v>
                </c:pt>
                <c:pt idx="10">
                  <c:v>49</c:v>
                </c:pt>
                <c:pt idx="11">
                  <c:v>45</c:v>
                </c:pt>
                <c:pt idx="12">
                  <c:v>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0C7-004A-A597-27C027522C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32044127"/>
        <c:axId val="1800132047"/>
      </c:lineChart>
      <c:dateAx>
        <c:axId val="1832044127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0132047"/>
        <c:crosses val="autoZero"/>
        <c:auto val="1"/>
        <c:lblOffset val="100"/>
        <c:baseTimeUnit val="months"/>
      </c:dateAx>
      <c:valAx>
        <c:axId val="18001320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/>
                  <a:t>Number of CBQ participants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2044127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Employment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4307579102281085E-2"/>
          <c:y val="0.12322067901234568"/>
          <c:w val="0.67149426523297484"/>
          <c:h val="0.5643061728395061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Employed, full or part time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35</c:v>
                </c:pt>
                <c:pt idx="1">
                  <c:v>94</c:v>
                </c:pt>
                <c:pt idx="2">
                  <c:v>18</c:v>
                </c:pt>
                <c:pt idx="3">
                  <c:v>250</c:v>
                </c:pt>
                <c:pt idx="4">
                  <c:v>37</c:v>
                </c:pt>
                <c:pt idx="5">
                  <c:v>84</c:v>
                </c:pt>
                <c:pt idx="6">
                  <c:v>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70-9740-9858-19C96192EB1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Unemployed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4</c:v>
                </c:pt>
                <c:pt idx="1">
                  <c:v>7</c:v>
                </c:pt>
                <c:pt idx="2">
                  <c:v>1</c:v>
                </c:pt>
                <c:pt idx="3">
                  <c:v>23</c:v>
                </c:pt>
                <c:pt idx="4">
                  <c:v>4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70-9740-9858-19C96192EB1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Disabled, temporary or permanent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1</c:v>
                </c:pt>
                <c:pt idx="3">
                  <c:v>62</c:v>
                </c:pt>
                <c:pt idx="4">
                  <c:v>15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70-9740-9858-19C96192EB19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Retired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  <c:pt idx="0">
                  <c:v>11</c:v>
                </c:pt>
                <c:pt idx="1">
                  <c:v>4</c:v>
                </c:pt>
                <c:pt idx="2">
                  <c:v>2</c:v>
                </c:pt>
                <c:pt idx="3">
                  <c:v>31</c:v>
                </c:pt>
                <c:pt idx="4">
                  <c:v>17</c:v>
                </c:pt>
                <c:pt idx="5">
                  <c:v>30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70-9740-9858-19C96192EB19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Student/ Other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Sheet1!$B$6:$H$6</c:f>
              <c:numCache>
                <c:formatCode>General</c:formatCode>
                <c:ptCount val="7"/>
                <c:pt idx="0">
                  <c:v>9</c:v>
                </c:pt>
                <c:pt idx="1">
                  <c:v>12</c:v>
                </c:pt>
                <c:pt idx="2">
                  <c:v>29</c:v>
                </c:pt>
                <c:pt idx="3">
                  <c:v>31</c:v>
                </c:pt>
                <c:pt idx="4">
                  <c:v>17</c:v>
                </c:pt>
                <c:pt idx="5">
                  <c:v>30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70-9740-9858-19C96192EB19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NR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Sheet1!$B$7:$H$7</c:f>
              <c:numCache>
                <c:formatCode>General</c:formatCode>
                <c:ptCount val="7"/>
                <c:pt idx="1">
                  <c:v>2</c:v>
                </c:pt>
                <c:pt idx="2">
                  <c:v>3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770-9740-9858-19C96192EB1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65875008"/>
        <c:axId val="565876688"/>
      </c:barChart>
      <c:catAx>
        <c:axId val="565875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876688"/>
        <c:crosses val="autoZero"/>
        <c:auto val="1"/>
        <c:lblAlgn val="ctr"/>
        <c:lblOffset val="100"/>
        <c:noMultiLvlLbl val="0"/>
      </c:catAx>
      <c:valAx>
        <c:axId val="565876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875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155125448028669"/>
          <c:y val="0.13662089646464645"/>
          <c:w val="0.24443100358422939"/>
          <c:h val="0.558045987654321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tx1"/>
      </a:solidFill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Geo-income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2389964157706099E-2"/>
          <c:y val="0.12433456790123457"/>
          <c:w val="0.67522813620071698"/>
          <c:h val="0.5701361111111110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&lt;$33,948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6</c:v>
                </c:pt>
                <c:pt idx="1">
                  <c:v>32</c:v>
                </c:pt>
                <c:pt idx="2">
                  <c:v>9</c:v>
                </c:pt>
                <c:pt idx="3">
                  <c:v>72</c:v>
                </c:pt>
                <c:pt idx="4">
                  <c:v>30</c:v>
                </c:pt>
                <c:pt idx="5">
                  <c:v>11</c:v>
                </c:pt>
                <c:pt idx="6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E2-894D-9ED4-CA9FCE59229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$33,948-100,000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26</c:v>
                </c:pt>
                <c:pt idx="1">
                  <c:v>72</c:v>
                </c:pt>
                <c:pt idx="2">
                  <c:v>27</c:v>
                </c:pt>
                <c:pt idx="3">
                  <c:v>269</c:v>
                </c:pt>
                <c:pt idx="4">
                  <c:v>50</c:v>
                </c:pt>
                <c:pt idx="5">
                  <c:v>59</c:v>
                </c:pt>
                <c:pt idx="6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E2-894D-9ED4-CA9FCE59229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$100,000+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31</c:v>
                </c:pt>
                <c:pt idx="1">
                  <c:v>20</c:v>
                </c:pt>
                <c:pt idx="2">
                  <c:v>18</c:v>
                </c:pt>
                <c:pt idx="3">
                  <c:v>129</c:v>
                </c:pt>
                <c:pt idx="4">
                  <c:v>20</c:v>
                </c:pt>
                <c:pt idx="5">
                  <c:v>22</c:v>
                </c:pt>
                <c:pt idx="6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E2-894D-9ED4-CA9FCE59229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  <c:pt idx="3">
                  <c:v>17</c:v>
                </c:pt>
                <c:pt idx="5">
                  <c:v>7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E2-894D-9ED4-CA9FCE59229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37546272"/>
        <c:axId val="537281824"/>
      </c:barChart>
      <c:catAx>
        <c:axId val="537546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7281824"/>
        <c:crosses val="autoZero"/>
        <c:auto val="1"/>
        <c:lblAlgn val="ctr"/>
        <c:lblOffset val="100"/>
        <c:noMultiLvlLbl val="0"/>
      </c:catAx>
      <c:valAx>
        <c:axId val="537281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7546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306612903225799"/>
          <c:y val="0.11988333333333336"/>
          <c:w val="0.24327795698924731"/>
          <c:h val="0.543549382716049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tx1"/>
      </a:solidFill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Race and Ethnicity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480296296296296E-2"/>
          <c:y val="0.12716035353535354"/>
          <c:w val="0.6716958781362008"/>
          <c:h val="0.5666549382716048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White, non-Latino/a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42</c:v>
                </c:pt>
                <c:pt idx="1">
                  <c:v>27</c:v>
                </c:pt>
                <c:pt idx="2">
                  <c:v>35</c:v>
                </c:pt>
                <c:pt idx="3">
                  <c:v>265</c:v>
                </c:pt>
                <c:pt idx="4">
                  <c:v>28</c:v>
                </c:pt>
                <c:pt idx="5">
                  <c:v>34</c:v>
                </c:pt>
                <c:pt idx="6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2D-CF46-A629-B34A2E389B7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Black/African American, non-Latino/a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E71-2B4C-A847-CA9D8B52016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71-2B4C-A847-CA9D8B520166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E71-2B4C-A847-CA9D8B520166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E71-2B4C-A847-CA9D8B5201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51</c:v>
                </c:pt>
                <c:pt idx="4">
                  <c:v>0</c:v>
                </c:pt>
                <c:pt idx="5">
                  <c:v>6</c:v>
                </c:pt>
                <c:pt idx="6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2D-CF46-A629-B34A2E389B7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Asian, non-Latino/a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E71-2B4C-A847-CA9D8B52016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71-2B4C-A847-CA9D8B520166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E71-2B4C-A847-CA9D8B520166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E71-2B4C-A847-CA9D8B5201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36</c:v>
                </c:pt>
                <c:pt idx="4">
                  <c:v>0</c:v>
                </c:pt>
                <c:pt idx="5">
                  <c:v>40</c:v>
                </c:pt>
                <c:pt idx="6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2D-CF46-A629-B34A2E389B7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Other, and multiple Non-Latino/a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3.5930654884856425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71-2B4C-A847-CA9D8B520166}"/>
                </c:ext>
              </c:extLst>
            </c:dLbl>
            <c:dLbl>
              <c:idx val="1"/>
              <c:layout>
                <c:manualLayout>
                  <c:x val="0"/>
                  <c:y val="3.919753086419681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E71-2B4C-A847-CA9D8B520166}"/>
                </c:ext>
              </c:extLst>
            </c:dLbl>
            <c:dLbl>
              <c:idx val="2"/>
              <c:layout>
                <c:manualLayout>
                  <c:x val="0"/>
                  <c:y val="3.91975308641978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E71-2B4C-A847-CA9D8B520166}"/>
                </c:ext>
              </c:extLst>
            </c:dLbl>
            <c:dLbl>
              <c:idx val="4"/>
              <c:layout>
                <c:manualLayout>
                  <c:x val="2.2759856630824374E-3"/>
                  <c:y val="-3.919753086419753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E71-2B4C-A847-CA9D8B5201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6</c:v>
                </c:pt>
                <c:pt idx="4">
                  <c:v>3</c:v>
                </c:pt>
                <c:pt idx="5">
                  <c:v>1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2D-CF46-A629-B34A2E389B7B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Latino/a (white, black, asian, multiple, other)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Sheet1!$B$6:$H$6</c:f>
              <c:numCache>
                <c:formatCode>General</c:formatCode>
                <c:ptCount val="7"/>
                <c:pt idx="0">
                  <c:v>20</c:v>
                </c:pt>
                <c:pt idx="1">
                  <c:v>94</c:v>
                </c:pt>
                <c:pt idx="2">
                  <c:v>17</c:v>
                </c:pt>
                <c:pt idx="3">
                  <c:v>129</c:v>
                </c:pt>
                <c:pt idx="4">
                  <c:v>69</c:v>
                </c:pt>
                <c:pt idx="5">
                  <c:v>18</c:v>
                </c:pt>
                <c:pt idx="6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2D-CF46-A629-B34A2E389B7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64697808"/>
        <c:axId val="564714864"/>
      </c:barChart>
      <c:catAx>
        <c:axId val="564697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714864"/>
        <c:crosses val="autoZero"/>
        <c:auto val="1"/>
        <c:lblAlgn val="ctr"/>
        <c:lblOffset val="100"/>
        <c:noMultiLvlLbl val="0"/>
      </c:catAx>
      <c:valAx>
        <c:axId val="56471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697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05813620071684"/>
          <c:y val="0.13128061868686869"/>
          <c:w val="0.24530752688172042"/>
          <c:h val="0.577477160493827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tx1"/>
      </a:solidFill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545263019290295E-2"/>
          <c:y val="0.10898460093684"/>
          <c:w val="0.36604712382510501"/>
          <c:h val="0.379444299651512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F2A-4259-96E1-417A1041343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2A-4259-96E1-417A1041343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F2A-4259-96E1-417A1041343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F2A-4259-96E1-417A1041343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F2A-4259-96E1-417A1041343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F2A-4259-96E1-417A1041343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CF2A-4259-96E1-417A1041343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'GENIE Decline x recruitment'!$B$4:$B$9</c:f>
              <c:strCache>
                <c:ptCount val="6"/>
                <c:pt idx="0">
                  <c:v>Unsure</c:v>
                </c:pt>
                <c:pt idx="1">
                  <c:v>Not interested</c:v>
                </c:pt>
                <c:pt idx="2">
                  <c:v>Worried about privacy</c:v>
                </c:pt>
                <c:pt idx="3">
                  <c:v>Worried about discrimination</c:v>
                </c:pt>
                <c:pt idx="4">
                  <c:v>Don't want to learn this information</c:v>
                </c:pt>
                <c:pt idx="5">
                  <c:v>Don't want to donate blood</c:v>
                </c:pt>
              </c:strCache>
            </c:strRef>
          </c:cat>
          <c:val>
            <c:numRef>
              <c:f>'GENIE Decline x recruitment'!$C$4:$C$9</c:f>
              <c:numCache>
                <c:formatCode>General</c:formatCode>
                <c:ptCount val="6"/>
                <c:pt idx="0">
                  <c:v>50</c:v>
                </c:pt>
                <c:pt idx="1">
                  <c:v>36</c:v>
                </c:pt>
                <c:pt idx="2">
                  <c:v>4</c:v>
                </c:pt>
                <c:pt idx="3">
                  <c:v>21</c:v>
                </c:pt>
                <c:pt idx="4">
                  <c:v>8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F2A-4259-96E1-417A1041343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69155309763645"/>
          <c:y val="5.5625869013227101E-2"/>
          <c:w val="0.49134241885575097"/>
          <c:h val="0.635197293717880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241931799144"/>
          <c:y val="0.136898395721925"/>
          <c:w val="0.780464216634429"/>
          <c:h val="0.86310160427807503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1B1-411C-A734-8CE73E0535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1B1-411C-A734-8CE73E0535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1B1-411C-A734-8CE73E0535F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1B1-411C-A734-8CE73E0535F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1B1-411C-A734-8CE73E0535F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81B1-411C-A734-8CE73E0535F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81B1-411C-A734-8CE73E0535F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81B1-411C-A734-8CE73E0535F0}"/>
              </c:ext>
            </c:extLst>
          </c:dPt>
          <c:dLbls>
            <c:dLbl>
              <c:idx val="2"/>
              <c:layout>
                <c:manualLayout>
                  <c:x val="-1.5770591678429E-3"/>
                  <c:y val="5.48433721707854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1B1-411C-A734-8CE73E0535F0}"/>
                </c:ext>
              </c:extLst>
            </c:dLbl>
            <c:dLbl>
              <c:idx val="3"/>
              <c:layout>
                <c:manualLayout>
                  <c:x val="2.32832431311268E-3"/>
                  <c:y val="-2.6744302347701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1B1-411C-A734-8CE73E0535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'Imagene Decline x recruitment'!$B$72:$B$79</c:f>
              <c:strCache>
                <c:ptCount val="8"/>
                <c:pt idx="0">
                  <c:v>No time</c:v>
                </c:pt>
                <c:pt idx="1">
                  <c:v>Not interested</c:v>
                </c:pt>
                <c:pt idx="2">
                  <c:v>Worried about privacy</c:v>
                </c:pt>
                <c:pt idx="3">
                  <c:v>Worried about discrimination</c:v>
                </c:pt>
                <c:pt idx="4">
                  <c:v>Don't want to learn this information</c:v>
                </c:pt>
                <c:pt idx="5">
                  <c:v>Too Ill</c:v>
                </c:pt>
                <c:pt idx="6">
                  <c:v>Moved</c:v>
                </c:pt>
                <c:pt idx="7">
                  <c:v>Other</c:v>
                </c:pt>
              </c:strCache>
            </c:strRef>
          </c:cat>
          <c:val>
            <c:numRef>
              <c:f>'Imagene Decline x recruitment'!$G$72:$G$78</c:f>
              <c:numCache>
                <c:formatCode>General</c:formatCode>
                <c:ptCount val="7"/>
                <c:pt idx="0">
                  <c:v>111</c:v>
                </c:pt>
                <c:pt idx="1">
                  <c:v>126</c:v>
                </c:pt>
                <c:pt idx="2">
                  <c:v>5</c:v>
                </c:pt>
                <c:pt idx="3">
                  <c:v>1</c:v>
                </c:pt>
                <c:pt idx="4">
                  <c:v>10</c:v>
                </c:pt>
                <c:pt idx="5">
                  <c:v>9</c:v>
                </c:pt>
                <c:pt idx="6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1B1-411C-A734-8CE73E0535F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500669856261408E-3"/>
          <c:y val="5.8070684988081503E-2"/>
          <c:w val="0.26275872929676902"/>
          <c:h val="0.56277705886854701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C71-4A62-A6E1-F9BFBFB693D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C71-4A62-A6E1-F9BFBFB693D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C71-4A62-A6E1-F9BFBFB693D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C71-4A62-A6E1-F9BFBFB693D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C71-4A62-A6E1-F9BFBFB693D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C71-4A62-A6E1-F9BFBFB693D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3C71-4A62-A6E1-F9BFBFB693D5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3C71-4A62-A6E1-F9BFBFB693D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'Imagene Decline x recruitment'!$B$72:$B$79</c:f>
              <c:strCache>
                <c:ptCount val="8"/>
                <c:pt idx="0">
                  <c:v>No time</c:v>
                </c:pt>
                <c:pt idx="1">
                  <c:v>Not interested</c:v>
                </c:pt>
                <c:pt idx="2">
                  <c:v>Worried about privacy</c:v>
                </c:pt>
                <c:pt idx="3">
                  <c:v>Worried about discrimination</c:v>
                </c:pt>
                <c:pt idx="4">
                  <c:v>Don't want to learn this information</c:v>
                </c:pt>
                <c:pt idx="5">
                  <c:v>Too Ill</c:v>
                </c:pt>
                <c:pt idx="6">
                  <c:v>Moved</c:v>
                </c:pt>
                <c:pt idx="7">
                  <c:v>Other</c:v>
                </c:pt>
              </c:strCache>
            </c:strRef>
          </c:cat>
          <c:val>
            <c:numRef>
              <c:f>'Imagene Decline x recruitment'!$E$72:$E$79</c:f>
              <c:numCache>
                <c:formatCode>General</c:formatCode>
                <c:ptCount val="8"/>
                <c:pt idx="0">
                  <c:v>32</c:v>
                </c:pt>
                <c:pt idx="1">
                  <c:v>21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3C71-4A62-A6E1-F9BFBFB693D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346741489257695"/>
          <c:y val="6.4425536597944102E-2"/>
          <c:w val="0.24668251812179601"/>
          <c:h val="0.871148670869958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E0E-4E39-AC74-104B91CA159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E0E-4E39-AC74-104B91CA159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E0E-4E39-AC74-104B91CA159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E0E-4E39-AC74-104B91CA159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E0E-4E39-AC74-104B91CA159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E0E-4E39-AC74-104B91CA159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E0E-4E39-AC74-104B91CA159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E0E-4E39-AC74-104B91CA159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'Imagene Decline x recruitment'!$B$72:$B$79</c:f>
              <c:strCache>
                <c:ptCount val="8"/>
                <c:pt idx="0">
                  <c:v>No time</c:v>
                </c:pt>
                <c:pt idx="1">
                  <c:v>Not interested</c:v>
                </c:pt>
                <c:pt idx="2">
                  <c:v>Worried about privacy</c:v>
                </c:pt>
                <c:pt idx="3">
                  <c:v>Worried about discrimination</c:v>
                </c:pt>
                <c:pt idx="4">
                  <c:v>Don't want to learn this information</c:v>
                </c:pt>
                <c:pt idx="5">
                  <c:v>Too Ill</c:v>
                </c:pt>
                <c:pt idx="6">
                  <c:v>Moved</c:v>
                </c:pt>
                <c:pt idx="7">
                  <c:v>Other</c:v>
                </c:pt>
              </c:strCache>
            </c:strRef>
          </c:cat>
          <c:val>
            <c:numRef>
              <c:f>'Imagene Decline x recruitment'!$G$72:$G$78</c:f>
              <c:numCache>
                <c:formatCode>General</c:formatCode>
                <c:ptCount val="7"/>
                <c:pt idx="0">
                  <c:v>111</c:v>
                </c:pt>
                <c:pt idx="1">
                  <c:v>126</c:v>
                </c:pt>
                <c:pt idx="2">
                  <c:v>5</c:v>
                </c:pt>
                <c:pt idx="3">
                  <c:v>1</c:v>
                </c:pt>
                <c:pt idx="4">
                  <c:v>10</c:v>
                </c:pt>
                <c:pt idx="5">
                  <c:v>9</c:v>
                </c:pt>
                <c:pt idx="6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E0E-4E39-AC74-104B91CA159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2389964157706099E-2"/>
          <c:y val="0.13217407407407408"/>
          <c:w val="0.66538530465949819"/>
          <c:h val="0.5622966049382717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18-24y old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6C9-3647-BA31-38ED8F4CB1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7</c:v>
                </c:pt>
                <c:pt idx="1">
                  <c:v>26</c:v>
                </c:pt>
                <c:pt idx="2">
                  <c:v>24</c:v>
                </c:pt>
                <c:pt idx="3">
                  <c:v>24</c:v>
                </c:pt>
                <c:pt idx="4">
                  <c:v>0</c:v>
                </c:pt>
                <c:pt idx="5">
                  <c:v>6</c:v>
                </c:pt>
                <c:pt idx="6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36-7641-8C6D-6D84370380A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25-44y old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17</c:v>
                </c:pt>
                <c:pt idx="1">
                  <c:v>53</c:v>
                </c:pt>
                <c:pt idx="2">
                  <c:v>14</c:v>
                </c:pt>
                <c:pt idx="3">
                  <c:v>133</c:v>
                </c:pt>
                <c:pt idx="4">
                  <c:v>5</c:v>
                </c:pt>
                <c:pt idx="5">
                  <c:v>63</c:v>
                </c:pt>
                <c:pt idx="6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36-7641-8C6D-6D84370380A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45-64y old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19</c:v>
                </c:pt>
                <c:pt idx="1">
                  <c:v>36</c:v>
                </c:pt>
                <c:pt idx="2">
                  <c:v>13</c:v>
                </c:pt>
                <c:pt idx="3">
                  <c:v>174</c:v>
                </c:pt>
                <c:pt idx="4">
                  <c:v>59</c:v>
                </c:pt>
                <c:pt idx="5">
                  <c:v>26</c:v>
                </c:pt>
                <c:pt idx="6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36-7641-8C6D-6D84370380A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65+y old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  <c:pt idx="0">
                  <c:v>20</c:v>
                </c:pt>
                <c:pt idx="1">
                  <c:v>9</c:v>
                </c:pt>
                <c:pt idx="2">
                  <c:v>3</c:v>
                </c:pt>
                <c:pt idx="3">
                  <c:v>156</c:v>
                </c:pt>
                <c:pt idx="4">
                  <c:v>36</c:v>
                </c:pt>
                <c:pt idx="5">
                  <c:v>3</c:v>
                </c:pt>
                <c:pt idx="6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836-7641-8C6D-6D84370380A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40145296"/>
        <c:axId val="540146976"/>
      </c:barChart>
      <c:catAx>
        <c:axId val="540145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146976"/>
        <c:crosses val="autoZero"/>
        <c:auto val="1"/>
        <c:lblAlgn val="ctr"/>
        <c:lblOffset val="100"/>
        <c:noMultiLvlLbl val="0"/>
      </c:catAx>
      <c:valAx>
        <c:axId val="54014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145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777526881720434"/>
          <c:y val="0.12445493827160492"/>
          <c:w val="0.18028924731182797"/>
          <c:h val="0.569683641975308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tx1"/>
      </a:solidFill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Gender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4307579102281085E-2"/>
          <c:y val="0.12322067901234568"/>
          <c:w val="0.67149426523297484"/>
          <c:h val="0.5643061728395061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22</c:v>
                </c:pt>
                <c:pt idx="1">
                  <c:v>33</c:v>
                </c:pt>
                <c:pt idx="2">
                  <c:v>28</c:v>
                </c:pt>
                <c:pt idx="3">
                  <c:v>232</c:v>
                </c:pt>
                <c:pt idx="4">
                  <c:v>11</c:v>
                </c:pt>
                <c:pt idx="5">
                  <c:v>30</c:v>
                </c:pt>
                <c:pt idx="6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70-9740-9858-19C96192EB1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41</c:v>
                </c:pt>
                <c:pt idx="1">
                  <c:v>91</c:v>
                </c:pt>
                <c:pt idx="2">
                  <c:v>26</c:v>
                </c:pt>
                <c:pt idx="3">
                  <c:v>255</c:v>
                </c:pt>
                <c:pt idx="4">
                  <c:v>89</c:v>
                </c:pt>
                <c:pt idx="5">
                  <c:v>69</c:v>
                </c:pt>
                <c:pt idx="6">
                  <c:v>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70-9740-9858-19C96192EB1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65875008"/>
        <c:axId val="565876688"/>
      </c:barChart>
      <c:catAx>
        <c:axId val="565875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876688"/>
        <c:crosses val="autoZero"/>
        <c:auto val="1"/>
        <c:lblAlgn val="ctr"/>
        <c:lblOffset val="100"/>
        <c:noMultiLvlLbl val="0"/>
      </c:catAx>
      <c:valAx>
        <c:axId val="565876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875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155125448028669"/>
          <c:y val="0.13662089646464645"/>
          <c:w val="0.24443100358422939"/>
          <c:h val="0.558045987654321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tx1"/>
      </a:solidFill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Study</a:t>
            </a:r>
            <a:r>
              <a:rPr lang="en-US" baseline="0" dirty="0"/>
              <a:t> Mode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480296296296296E-2"/>
          <c:y val="0.12716035353535354"/>
          <c:w val="0.6716958781362008"/>
          <c:h val="0.5666549382716048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English Paper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EC-2648-B6A6-DB12C9E080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15</c:v>
                </c:pt>
                <c:pt idx="1">
                  <c:v>11</c:v>
                </c:pt>
                <c:pt idx="2">
                  <c:v>0</c:v>
                </c:pt>
                <c:pt idx="3">
                  <c:v>44</c:v>
                </c:pt>
                <c:pt idx="4">
                  <c:v>24</c:v>
                </c:pt>
                <c:pt idx="5">
                  <c:v>1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2D-CF46-A629-B34A2E389B7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English Web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E71-2B4C-A847-CA9D8B520166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EC-2648-B6A6-DB12C9E0801F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EC-2648-B6A6-DB12C9E080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42</c:v>
                </c:pt>
                <c:pt idx="1">
                  <c:v>92</c:v>
                </c:pt>
                <c:pt idx="2">
                  <c:v>51</c:v>
                </c:pt>
                <c:pt idx="3">
                  <c:v>388</c:v>
                </c:pt>
                <c:pt idx="4">
                  <c:v>26</c:v>
                </c:pt>
                <c:pt idx="5">
                  <c:v>96</c:v>
                </c:pt>
                <c:pt idx="6">
                  <c:v>187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2D-CF46-A629-B34A2E389B7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Spanish Paper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1B-1841-AC9B-3E6A9392413C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1B-1841-AC9B-3E6A939241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5</c:v>
                </c:pt>
                <c:pt idx="1">
                  <c:v>18</c:v>
                </c:pt>
                <c:pt idx="2">
                  <c:v>2</c:v>
                </c:pt>
                <c:pt idx="3">
                  <c:v>45</c:v>
                </c:pt>
                <c:pt idx="4">
                  <c:v>49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2D-CF46-A629-B34A2E389B7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Spanish Web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0"/>
                  <c:y val="1.56790123456790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D1B-1841-AC9B-3E6A9392413C}"/>
                </c:ext>
              </c:extLst>
            </c:dLbl>
            <c:dLbl>
              <c:idx val="6"/>
              <c:layout>
                <c:manualLayout>
                  <c:x val="2.2759856630824374E-3"/>
                  <c:y val="1.175925925925925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D1B-1841-AC9B-3E6A939241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10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2D-CF46-A629-B34A2E389B7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64697808"/>
        <c:axId val="564714864"/>
      </c:barChart>
      <c:catAx>
        <c:axId val="564697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714864"/>
        <c:crosses val="autoZero"/>
        <c:auto val="1"/>
        <c:lblAlgn val="ctr"/>
        <c:lblOffset val="100"/>
        <c:noMultiLvlLbl val="0"/>
      </c:catAx>
      <c:valAx>
        <c:axId val="56471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697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05813620071684"/>
          <c:y val="0.13128061868686869"/>
          <c:w val="0.24530752688172042"/>
          <c:h val="0.577477160493827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tx1"/>
      </a:solidFill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Education Level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2389964157706099E-2"/>
          <c:y val="0.13217407407407408"/>
          <c:w val="0.66538530465949819"/>
          <c:h val="0.5622966049382717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Less than high school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2</c:v>
                </c:pt>
                <c:pt idx="1">
                  <c:v>7</c:v>
                </c:pt>
                <c:pt idx="2">
                  <c:v>1</c:v>
                </c:pt>
                <c:pt idx="3">
                  <c:v>47</c:v>
                </c:pt>
                <c:pt idx="4">
                  <c:v>27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36-7641-8C6D-6D84370380A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High school or GED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0"/>
                  <c:y val="-1.567901234567908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5D9-D841-A4F7-3419053B0C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7</c:v>
                </c:pt>
                <c:pt idx="1">
                  <c:v>10</c:v>
                </c:pt>
                <c:pt idx="2">
                  <c:v>6</c:v>
                </c:pt>
                <c:pt idx="3">
                  <c:v>67</c:v>
                </c:pt>
                <c:pt idx="4">
                  <c:v>9</c:v>
                </c:pt>
                <c:pt idx="5">
                  <c:v>3</c:v>
                </c:pt>
                <c:pt idx="6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36-7641-8C6D-6D84370380A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College some or degree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20</c:v>
                </c:pt>
                <c:pt idx="1">
                  <c:v>69</c:v>
                </c:pt>
                <c:pt idx="2">
                  <c:v>28</c:v>
                </c:pt>
                <c:pt idx="3">
                  <c:v>250</c:v>
                </c:pt>
                <c:pt idx="4">
                  <c:v>41</c:v>
                </c:pt>
                <c:pt idx="5">
                  <c:v>41</c:v>
                </c:pt>
                <c:pt idx="6">
                  <c:v>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36-7641-8C6D-6D84370380A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Graduate some or degree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  <c:pt idx="0">
                  <c:v>34</c:v>
                </c:pt>
                <c:pt idx="1">
                  <c:v>36</c:v>
                </c:pt>
                <c:pt idx="2">
                  <c:v>19</c:v>
                </c:pt>
                <c:pt idx="3">
                  <c:v>123</c:v>
                </c:pt>
                <c:pt idx="4">
                  <c:v>22</c:v>
                </c:pt>
                <c:pt idx="5">
                  <c:v>55</c:v>
                </c:pt>
                <c:pt idx="6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836-7641-8C6D-6D84370380A7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NR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EHR (n=63)</c:v>
                </c:pt>
                <c:pt idx="1">
                  <c:v>Flyer-Targeted (n=124)</c:v>
                </c:pt>
                <c:pt idx="2">
                  <c:v>Community Events (n=54)</c:v>
                </c:pt>
                <c:pt idx="3">
                  <c:v>Clinic (n=487)</c:v>
                </c:pt>
                <c:pt idx="4">
                  <c:v>Biobank (n=100)</c:v>
                </c:pt>
                <c:pt idx="5">
                  <c:v>Staff Network (n=99)</c:v>
                </c:pt>
                <c:pt idx="6">
                  <c:v>Flyer-General (n=191)</c:v>
                </c:pt>
              </c:strCache>
            </c:strRef>
          </c:cat>
          <c:val>
            <c:numRef>
              <c:f>Sheet1!$B$6:$H$6</c:f>
              <c:numCache>
                <c:formatCode>General</c:formatCode>
                <c:ptCount val="7"/>
                <c:pt idx="1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36-7641-8C6D-6D84370380A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40145296"/>
        <c:axId val="540146976"/>
      </c:barChart>
      <c:catAx>
        <c:axId val="540145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146976"/>
        <c:crosses val="autoZero"/>
        <c:auto val="1"/>
        <c:lblAlgn val="ctr"/>
        <c:lblOffset val="100"/>
        <c:noMultiLvlLbl val="0"/>
      </c:catAx>
      <c:valAx>
        <c:axId val="54014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145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777526881720434"/>
          <c:y val="0.12445493827160492"/>
          <c:w val="0.24856881720430107"/>
          <c:h val="0.569683641975308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tx1"/>
      </a:solidFill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9FFB9-3063-1944-BA76-1433CC7A3D44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ED0D1-F4F7-0949-B2F6-144F091D2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01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S1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Recruitment steps for each method.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row represents one of the seven recruitment methods. Left to Right: The month and year at which the method was deployed. The methods either enrolled the general population (”General”) or targeted Ashkenazi Jewish and/or Latino/a individuals (“Targeted”). The method of invitation and the steps to complete the study. The legend for the cartoons appears on the bottom of the figure.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ED0D1-F4F7-0949-B2F6-144F091D24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07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S2: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Number of CBQ participants consented over time stratified by recruitment method.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months represent the time when the participant signed the informed consent. July 2017 is not displayed on the graph as recruitment did not take place for the full month.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ED0D1-F4F7-0949-B2F6-144F091D24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6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D0D1-F4F7-0949-B2F6-144F091D24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D0D1-F4F7-0949-B2F6-144F091D24D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884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S5: Distribution of gender, age and study mode by study recruitment method for the 1118 CBQ participants.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Abbreviation: electronic health records (EHR)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D0D1-F4F7-0949-B2F6-144F091D24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50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S6: Distribution of race and ethnicity, education, employment status and geo-income by study recruitment method for the 1118 CBQ participants. </a:t>
            </a: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Abbreviation: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electronic health records (EHR)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D0D1-F4F7-0949-B2F6-144F091D24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842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7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91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1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1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2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4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52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33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4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66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FFC43-1403-3D49-B2E8-461F3DCC209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7911A-27AF-AB49-BCC0-4F75FC1AD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3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emf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ight Arrow 43">
            <a:extLst>
              <a:ext uri="{FF2B5EF4-FFF2-40B4-BE49-F238E27FC236}">
                <a16:creationId xmlns:a16="http://schemas.microsoft.com/office/drawing/2014/main" id="{7E3ED0C3-BC5D-F74B-AF26-546EF98582C6}"/>
              </a:ext>
            </a:extLst>
          </p:cNvPr>
          <p:cNvSpPr/>
          <p:nvPr/>
        </p:nvSpPr>
        <p:spPr>
          <a:xfrm>
            <a:off x="3921043" y="331225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81305688-B2E4-7E48-AEF4-DBD47A9D8AF4}"/>
              </a:ext>
            </a:extLst>
          </p:cNvPr>
          <p:cNvSpPr/>
          <p:nvPr/>
        </p:nvSpPr>
        <p:spPr>
          <a:xfrm>
            <a:off x="5577566" y="331225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ight Arrow 46">
            <a:extLst>
              <a:ext uri="{FF2B5EF4-FFF2-40B4-BE49-F238E27FC236}">
                <a16:creationId xmlns:a16="http://schemas.microsoft.com/office/drawing/2014/main" id="{593514C6-10A5-4E4F-B314-FA527F91C819}"/>
              </a:ext>
            </a:extLst>
          </p:cNvPr>
          <p:cNvSpPr/>
          <p:nvPr/>
        </p:nvSpPr>
        <p:spPr>
          <a:xfrm>
            <a:off x="7743887" y="331225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ight Arrow 48">
            <a:extLst>
              <a:ext uri="{FF2B5EF4-FFF2-40B4-BE49-F238E27FC236}">
                <a16:creationId xmlns:a16="http://schemas.microsoft.com/office/drawing/2014/main" id="{506BE2F9-2FDE-654D-BF6E-C5551F57CB53}"/>
              </a:ext>
            </a:extLst>
          </p:cNvPr>
          <p:cNvSpPr/>
          <p:nvPr/>
        </p:nvSpPr>
        <p:spPr>
          <a:xfrm>
            <a:off x="9818426" y="331225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95412DB-C394-C544-A1DB-0CDC3F7F55B1}"/>
              </a:ext>
            </a:extLst>
          </p:cNvPr>
          <p:cNvSpPr txBox="1"/>
          <p:nvPr/>
        </p:nvSpPr>
        <p:spPr>
          <a:xfrm>
            <a:off x="676427" y="318726"/>
            <a:ext cx="14139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u="sng" dirty="0"/>
              <a:t>EHR</a:t>
            </a:r>
            <a:endParaRPr lang="en-US" sz="12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AE71EC-6D81-A241-B457-7F784261B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7281" y="130531"/>
            <a:ext cx="914400" cy="608647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A2EDF014-A484-4645-9862-1C4225EBF9D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679966" y="25507"/>
            <a:ext cx="1224000" cy="863437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83864AA0-2725-2E44-BAE4-0B9790EF08EC}"/>
              </a:ext>
            </a:extLst>
          </p:cNvPr>
          <p:cNvSpPr txBox="1"/>
          <p:nvPr/>
        </p:nvSpPr>
        <p:spPr>
          <a:xfrm>
            <a:off x="2987110" y="130531"/>
            <a:ext cx="609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EHR query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F69EE34-2F69-594B-B4D8-C228913CF54F}"/>
              </a:ext>
            </a:extLst>
          </p:cNvPr>
          <p:cNvSpPr/>
          <p:nvPr/>
        </p:nvSpPr>
        <p:spPr>
          <a:xfrm>
            <a:off x="28750" y="21344"/>
            <a:ext cx="12161520" cy="87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093C148-197D-9848-B4E3-F18569B79C87}"/>
              </a:ext>
            </a:extLst>
          </p:cNvPr>
          <p:cNvGrpSpPr/>
          <p:nvPr/>
        </p:nvGrpSpPr>
        <p:grpSpPr>
          <a:xfrm>
            <a:off x="8235830" y="59010"/>
            <a:ext cx="1597623" cy="796431"/>
            <a:chOff x="8927103" y="93264"/>
            <a:chExt cx="1597623" cy="796431"/>
          </a:xfrm>
        </p:grpSpPr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AF5678C0-0F67-2B41-97A4-E70BCA931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0426" y="170265"/>
              <a:ext cx="720000" cy="719430"/>
            </a:xfrm>
            <a:prstGeom prst="rect">
              <a:avLst/>
            </a:prstGeom>
          </p:spPr>
        </p:pic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657EC8A4-B658-7440-84E9-0E4BA4AA7180}"/>
                </a:ext>
              </a:extLst>
            </p:cNvPr>
            <p:cNvSpPr txBox="1"/>
            <p:nvPr/>
          </p:nvSpPr>
          <p:spPr>
            <a:xfrm>
              <a:off x="8927103" y="93264"/>
              <a:ext cx="8180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Consent</a:t>
              </a:r>
              <a:r>
                <a:rPr lang="en-US" sz="1200" dirty="0"/>
                <a:t> +</a:t>
              </a:r>
            </a:p>
          </p:txBody>
        </p:sp>
        <p:pic>
          <p:nvPicPr>
            <p:cNvPr id="136" name="Picture 135">
              <a:extLst>
                <a:ext uri="{FF2B5EF4-FFF2-40B4-BE49-F238E27FC236}">
                  <a16:creationId xmlns:a16="http://schemas.microsoft.com/office/drawing/2014/main" id="{CD6C7719-E593-4342-8FB6-A0BC57D2B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984726" y="455070"/>
              <a:ext cx="540000" cy="421875"/>
            </a:xfrm>
            <a:prstGeom prst="rect">
              <a:avLst/>
            </a:prstGeom>
          </p:spPr>
        </p:pic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3D1CCA0D-B069-6245-ABBF-A74F9C8375B4}"/>
                </a:ext>
              </a:extLst>
            </p:cNvPr>
            <p:cNvSpPr txBox="1"/>
            <p:nvPr/>
          </p:nvSpPr>
          <p:spPr>
            <a:xfrm>
              <a:off x="9773800" y="551263"/>
              <a:ext cx="323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</a:t>
              </a: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D168F5BC-878E-6B4A-91EF-84A3DE2F7F8F}"/>
              </a:ext>
            </a:extLst>
          </p:cNvPr>
          <p:cNvSpPr txBox="1"/>
          <p:nvPr/>
        </p:nvSpPr>
        <p:spPr>
          <a:xfrm>
            <a:off x="1748186" y="319751"/>
            <a:ext cx="792000" cy="27494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Targeted</a:t>
            </a:r>
            <a:r>
              <a:rPr lang="en-US" sz="1200" dirty="0"/>
              <a:t> </a:t>
            </a: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3ACE84DA-64E2-D74C-8B47-84040FEE4D22}"/>
              </a:ext>
            </a:extLst>
          </p:cNvPr>
          <p:cNvSpPr/>
          <p:nvPr/>
        </p:nvSpPr>
        <p:spPr>
          <a:xfrm>
            <a:off x="3921043" y="2984181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CCFB0159-EFA6-3543-B305-B5B7B34B2EC9}"/>
              </a:ext>
            </a:extLst>
          </p:cNvPr>
          <p:cNvSpPr/>
          <p:nvPr/>
        </p:nvSpPr>
        <p:spPr>
          <a:xfrm>
            <a:off x="9818426" y="2984181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800B437-9A2C-3B4F-AA5C-1E22A9748F30}"/>
              </a:ext>
            </a:extLst>
          </p:cNvPr>
          <p:cNvSpPr txBox="1"/>
          <p:nvPr/>
        </p:nvSpPr>
        <p:spPr>
          <a:xfrm>
            <a:off x="676427" y="2971682"/>
            <a:ext cx="14139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u="sng" dirty="0"/>
              <a:t>Clinics</a:t>
            </a:r>
            <a:endParaRPr lang="en-US" sz="1200" dirty="0"/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BFEC5910-B522-AA46-82F6-96D68F482E0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679966" y="2633421"/>
            <a:ext cx="1224000" cy="864000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CF013B7-513B-7841-A5ED-0B1E703991CF}"/>
              </a:ext>
            </a:extLst>
          </p:cNvPr>
          <p:cNvSpPr txBox="1"/>
          <p:nvPr/>
        </p:nvSpPr>
        <p:spPr>
          <a:xfrm>
            <a:off x="2830750" y="2742924"/>
            <a:ext cx="922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outpatient clinics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48ACE49A-5477-3E49-B960-8523D902120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508" r="77488"/>
          <a:stretch/>
        </p:blipFill>
        <p:spPr>
          <a:xfrm>
            <a:off x="9522594" y="2804407"/>
            <a:ext cx="234413" cy="61154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D4BCBDD-2B79-2E4A-8603-0100CE3507B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659" t="25865" r="7755" b="3536"/>
          <a:stretch/>
        </p:blipFill>
        <p:spPr>
          <a:xfrm>
            <a:off x="4477662" y="2751406"/>
            <a:ext cx="910543" cy="717550"/>
          </a:xfrm>
          <a:prstGeom prst="rect">
            <a:avLst/>
          </a:prstGeom>
        </p:spPr>
      </p:pic>
      <p:sp>
        <p:nvSpPr>
          <p:cNvPr id="117" name="Right Arrow 116">
            <a:extLst>
              <a:ext uri="{FF2B5EF4-FFF2-40B4-BE49-F238E27FC236}">
                <a16:creationId xmlns:a16="http://schemas.microsoft.com/office/drawing/2014/main" id="{0EE7F0D0-13AE-B54F-9D57-9DE399C23385}"/>
              </a:ext>
            </a:extLst>
          </p:cNvPr>
          <p:cNvSpPr/>
          <p:nvPr/>
        </p:nvSpPr>
        <p:spPr>
          <a:xfrm>
            <a:off x="5577565" y="2984181"/>
            <a:ext cx="2633472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B00345A9-C94F-F549-B818-4E88C76BC8FD}"/>
              </a:ext>
            </a:extLst>
          </p:cNvPr>
          <p:cNvSpPr/>
          <p:nvPr/>
        </p:nvSpPr>
        <p:spPr>
          <a:xfrm>
            <a:off x="28750" y="2635564"/>
            <a:ext cx="12161520" cy="87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F7518FFB-5604-CE4C-9C05-F1A276EBA027}"/>
              </a:ext>
            </a:extLst>
          </p:cNvPr>
          <p:cNvGrpSpPr/>
          <p:nvPr/>
        </p:nvGrpSpPr>
        <p:grpSpPr>
          <a:xfrm>
            <a:off x="11205195" y="2707441"/>
            <a:ext cx="932573" cy="805480"/>
            <a:chOff x="10042772" y="6666736"/>
            <a:chExt cx="932573" cy="805480"/>
          </a:xfrm>
        </p:grpSpPr>
        <p:pic>
          <p:nvPicPr>
            <p:cNvPr id="162" name="Picture 161">
              <a:extLst>
                <a:ext uri="{FF2B5EF4-FFF2-40B4-BE49-F238E27FC236}">
                  <a16:creationId xmlns:a16="http://schemas.microsoft.com/office/drawing/2014/main" id="{C6888E0D-E4DB-A74E-8EF1-C49121D4AA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2772" y="6666736"/>
              <a:ext cx="720000" cy="719430"/>
            </a:xfrm>
            <a:prstGeom prst="rect">
              <a:avLst/>
            </a:prstGeom>
          </p:spPr>
        </p:pic>
        <p:pic>
          <p:nvPicPr>
            <p:cNvPr id="163" name="Picture 162">
              <a:extLst>
                <a:ext uri="{FF2B5EF4-FFF2-40B4-BE49-F238E27FC236}">
                  <a16:creationId xmlns:a16="http://schemas.microsoft.com/office/drawing/2014/main" id="{F7639C8D-69A7-0342-9715-46204A0E7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5345" y="6951541"/>
              <a:ext cx="540000" cy="421875"/>
            </a:xfrm>
            <a:prstGeom prst="rect">
              <a:avLst/>
            </a:prstGeom>
          </p:spPr>
        </p:pic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18B91763-7CDA-9A40-8AB5-2777C90848D0}"/>
                </a:ext>
              </a:extLst>
            </p:cNvPr>
            <p:cNvSpPr txBox="1"/>
            <p:nvPr/>
          </p:nvSpPr>
          <p:spPr>
            <a:xfrm>
              <a:off x="10091686" y="7195217"/>
              <a:ext cx="323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</a:t>
              </a:r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826BCD9A-81F0-0640-A06E-FB47F1869DB8}"/>
              </a:ext>
            </a:extLst>
          </p:cNvPr>
          <p:cNvSpPr txBox="1"/>
          <p:nvPr/>
        </p:nvSpPr>
        <p:spPr>
          <a:xfrm>
            <a:off x="1748186" y="2972707"/>
            <a:ext cx="792000" cy="27494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General</a:t>
            </a:r>
            <a:r>
              <a:rPr lang="en-US" sz="1200" dirty="0"/>
              <a:t> </a:t>
            </a:r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4C9F275B-A44F-BB40-BC83-A37C4E77DE58}"/>
              </a:ext>
            </a:extLst>
          </p:cNvPr>
          <p:cNvSpPr/>
          <p:nvPr/>
        </p:nvSpPr>
        <p:spPr>
          <a:xfrm>
            <a:off x="3921043" y="3851209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ight Arrow 54">
            <a:extLst>
              <a:ext uri="{FF2B5EF4-FFF2-40B4-BE49-F238E27FC236}">
                <a16:creationId xmlns:a16="http://schemas.microsoft.com/office/drawing/2014/main" id="{11C49F1E-3502-254D-95B5-0D4D6F128DCB}"/>
              </a:ext>
            </a:extLst>
          </p:cNvPr>
          <p:cNvSpPr/>
          <p:nvPr/>
        </p:nvSpPr>
        <p:spPr>
          <a:xfrm>
            <a:off x="5556546" y="3851209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ight Arrow 56">
            <a:extLst>
              <a:ext uri="{FF2B5EF4-FFF2-40B4-BE49-F238E27FC236}">
                <a16:creationId xmlns:a16="http://schemas.microsoft.com/office/drawing/2014/main" id="{BA57336F-8225-B846-ACE6-56835A221542}"/>
              </a:ext>
            </a:extLst>
          </p:cNvPr>
          <p:cNvSpPr/>
          <p:nvPr/>
        </p:nvSpPr>
        <p:spPr>
          <a:xfrm>
            <a:off x="7743887" y="3851209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A982C491-7EEB-3C4E-9192-5C1936EA3F92}"/>
              </a:ext>
            </a:extLst>
          </p:cNvPr>
          <p:cNvSpPr/>
          <p:nvPr/>
        </p:nvSpPr>
        <p:spPr>
          <a:xfrm>
            <a:off x="9818426" y="3851209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DB97DD5-5959-B14C-8830-9F51530D4692}"/>
              </a:ext>
            </a:extLst>
          </p:cNvPr>
          <p:cNvSpPr txBox="1"/>
          <p:nvPr/>
        </p:nvSpPr>
        <p:spPr>
          <a:xfrm>
            <a:off x="676427" y="3838710"/>
            <a:ext cx="14139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u="sng" dirty="0"/>
              <a:t>Biobank</a:t>
            </a:r>
            <a:endParaRPr lang="en-US" sz="1200" dirty="0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5C3A5B22-3DE9-3D46-878B-E79C46166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7281" y="3650515"/>
            <a:ext cx="914400" cy="608647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D5FB7E34-7233-1447-B52E-F69CD16CD33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679966" y="3545209"/>
            <a:ext cx="1224000" cy="864000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BE50128E-CB13-DD4E-9EB8-8D9AB93669D8}"/>
              </a:ext>
            </a:extLst>
          </p:cNvPr>
          <p:cNvSpPr txBox="1"/>
          <p:nvPr/>
        </p:nvSpPr>
        <p:spPr>
          <a:xfrm>
            <a:off x="2920521" y="3665263"/>
            <a:ext cx="742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BioBank</a:t>
            </a:r>
            <a:r>
              <a:rPr lang="en-US" sz="1200" dirty="0"/>
              <a:t> query</a:t>
            </a:r>
          </a:p>
        </p:txBody>
      </p:sp>
      <p:pic>
        <p:nvPicPr>
          <p:cNvPr id="111" name="Picture 110">
            <a:extLst>
              <a:ext uri="{FF2B5EF4-FFF2-40B4-BE49-F238E27FC236}">
                <a16:creationId xmlns:a16="http://schemas.microsoft.com/office/drawing/2014/main" id="{6FE9F7ED-BFF9-6A47-8CFF-F7C1E4E3A1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508" r="77488"/>
          <a:stretch/>
        </p:blipFill>
        <p:spPr>
          <a:xfrm>
            <a:off x="11826764" y="3763491"/>
            <a:ext cx="163841" cy="427436"/>
          </a:xfrm>
          <a:prstGeom prst="rect">
            <a:avLst/>
          </a:prstGeom>
        </p:spPr>
      </p:pic>
      <p:sp>
        <p:nvSpPr>
          <p:cNvPr id="119" name="Rectangle 118">
            <a:extLst>
              <a:ext uri="{FF2B5EF4-FFF2-40B4-BE49-F238E27FC236}">
                <a16:creationId xmlns:a16="http://schemas.microsoft.com/office/drawing/2014/main" id="{D40DF265-13B5-3941-98C9-8E4A82CF47EB}"/>
              </a:ext>
            </a:extLst>
          </p:cNvPr>
          <p:cNvSpPr/>
          <p:nvPr/>
        </p:nvSpPr>
        <p:spPr>
          <a:xfrm>
            <a:off x="28750" y="3541328"/>
            <a:ext cx="12161520" cy="87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F5BB45B7-077A-C944-A116-D8EC18528BDE}"/>
              </a:ext>
            </a:extLst>
          </p:cNvPr>
          <p:cNvGrpSpPr/>
          <p:nvPr/>
        </p:nvGrpSpPr>
        <p:grpSpPr>
          <a:xfrm>
            <a:off x="8235831" y="3578994"/>
            <a:ext cx="1597622" cy="796431"/>
            <a:chOff x="9079504" y="245664"/>
            <a:chExt cx="1597622" cy="796431"/>
          </a:xfrm>
        </p:grpSpPr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6C991CF3-81A2-644D-BEAC-C8B09DF51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2826" y="322665"/>
              <a:ext cx="720000" cy="719430"/>
            </a:xfrm>
            <a:prstGeom prst="rect">
              <a:avLst/>
            </a:prstGeom>
          </p:spPr>
        </p:pic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AB735850-9D8D-3142-B016-D1321F8FE3F8}"/>
                </a:ext>
              </a:extLst>
            </p:cNvPr>
            <p:cNvSpPr txBox="1"/>
            <p:nvPr/>
          </p:nvSpPr>
          <p:spPr>
            <a:xfrm>
              <a:off x="9079504" y="245664"/>
              <a:ext cx="8180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Consent +</a:t>
              </a:r>
            </a:p>
          </p:txBody>
        </p:sp>
        <p:pic>
          <p:nvPicPr>
            <p:cNvPr id="145" name="Picture 144">
              <a:extLst>
                <a:ext uri="{FF2B5EF4-FFF2-40B4-BE49-F238E27FC236}">
                  <a16:creationId xmlns:a16="http://schemas.microsoft.com/office/drawing/2014/main" id="{7E75BF97-CC0E-474F-B210-74F072070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37126" y="607470"/>
              <a:ext cx="540000" cy="421875"/>
            </a:xfrm>
            <a:prstGeom prst="rect">
              <a:avLst/>
            </a:prstGeom>
          </p:spPr>
        </p:pic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EEA33279-C59E-A94A-A1DD-7EEBBB5B2A1B}"/>
                </a:ext>
              </a:extLst>
            </p:cNvPr>
            <p:cNvSpPr txBox="1"/>
            <p:nvPr/>
          </p:nvSpPr>
          <p:spPr>
            <a:xfrm>
              <a:off x="9926200" y="703663"/>
              <a:ext cx="323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</a:t>
              </a:r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1E45C737-3B52-6448-9564-59AB36B469A0}"/>
              </a:ext>
            </a:extLst>
          </p:cNvPr>
          <p:cNvSpPr txBox="1"/>
          <p:nvPr/>
        </p:nvSpPr>
        <p:spPr>
          <a:xfrm>
            <a:off x="1748186" y="3839735"/>
            <a:ext cx="792000" cy="27494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Targeted</a:t>
            </a:r>
            <a:r>
              <a:rPr lang="en-US" sz="1200" dirty="0"/>
              <a:t> </a:t>
            </a:r>
          </a:p>
        </p:txBody>
      </p:sp>
      <p:sp>
        <p:nvSpPr>
          <p:cNvPr id="79" name="Right Arrow 78">
            <a:extLst>
              <a:ext uri="{FF2B5EF4-FFF2-40B4-BE49-F238E27FC236}">
                <a16:creationId xmlns:a16="http://schemas.microsoft.com/office/drawing/2014/main" id="{BA9CCA4B-9D50-8847-A824-3A823E1AD177}"/>
              </a:ext>
            </a:extLst>
          </p:cNvPr>
          <p:cNvSpPr/>
          <p:nvPr/>
        </p:nvSpPr>
        <p:spPr>
          <a:xfrm>
            <a:off x="3921043" y="1181737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ight Arrow 81">
            <a:extLst>
              <a:ext uri="{FF2B5EF4-FFF2-40B4-BE49-F238E27FC236}">
                <a16:creationId xmlns:a16="http://schemas.microsoft.com/office/drawing/2014/main" id="{27FCB2E2-7CFE-F043-A6F0-587941AD9721}"/>
              </a:ext>
            </a:extLst>
          </p:cNvPr>
          <p:cNvSpPr/>
          <p:nvPr/>
        </p:nvSpPr>
        <p:spPr>
          <a:xfrm>
            <a:off x="5577565" y="1181737"/>
            <a:ext cx="2632951" cy="2584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ight Arrow 83">
            <a:extLst>
              <a:ext uri="{FF2B5EF4-FFF2-40B4-BE49-F238E27FC236}">
                <a16:creationId xmlns:a16="http://schemas.microsoft.com/office/drawing/2014/main" id="{920C1F26-7DCD-334F-BDA9-0B346429E218}"/>
              </a:ext>
            </a:extLst>
          </p:cNvPr>
          <p:cNvSpPr/>
          <p:nvPr/>
        </p:nvSpPr>
        <p:spPr>
          <a:xfrm>
            <a:off x="9818426" y="1181737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744520A-623D-D045-8545-6EA22ADF5A1C}"/>
              </a:ext>
            </a:extLst>
          </p:cNvPr>
          <p:cNvSpPr txBox="1"/>
          <p:nvPr/>
        </p:nvSpPr>
        <p:spPr>
          <a:xfrm>
            <a:off x="676427" y="1169238"/>
            <a:ext cx="14139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u="sng" dirty="0"/>
              <a:t>Flyers</a:t>
            </a:r>
            <a:r>
              <a:rPr lang="en-US" sz="1200" dirty="0"/>
              <a:t> </a:t>
            </a: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1F539910-109E-8E47-8EAC-9A2AFB5781E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8926" y="895505"/>
            <a:ext cx="637087" cy="824465"/>
          </a:xfrm>
          <a:prstGeom prst="rect">
            <a:avLst/>
          </a:prstGeom>
        </p:spPr>
      </p:pic>
      <p:sp>
        <p:nvSpPr>
          <p:cNvPr id="120" name="Rectangle 119">
            <a:extLst>
              <a:ext uri="{FF2B5EF4-FFF2-40B4-BE49-F238E27FC236}">
                <a16:creationId xmlns:a16="http://schemas.microsoft.com/office/drawing/2014/main" id="{AEDB74C2-66BB-1442-BD1A-2F0AEEA5260B}"/>
              </a:ext>
            </a:extLst>
          </p:cNvPr>
          <p:cNvSpPr/>
          <p:nvPr/>
        </p:nvSpPr>
        <p:spPr>
          <a:xfrm>
            <a:off x="28750" y="871856"/>
            <a:ext cx="12161520" cy="87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D7D1F6A-0EE4-FF43-BBDD-CD461B75BB42}"/>
              </a:ext>
            </a:extLst>
          </p:cNvPr>
          <p:cNvGrpSpPr/>
          <p:nvPr/>
        </p:nvGrpSpPr>
        <p:grpSpPr>
          <a:xfrm>
            <a:off x="8220337" y="909522"/>
            <a:ext cx="1613116" cy="796431"/>
            <a:chOff x="9064010" y="245664"/>
            <a:chExt cx="1613116" cy="796431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1AFFBADD-0C34-9D46-98D9-240243684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2826" y="322665"/>
              <a:ext cx="720000" cy="719430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F81C73A5-16A1-B746-8617-37EB14FC1277}"/>
                </a:ext>
              </a:extLst>
            </p:cNvPr>
            <p:cNvSpPr txBox="1"/>
            <p:nvPr/>
          </p:nvSpPr>
          <p:spPr>
            <a:xfrm>
              <a:off x="9064010" y="245664"/>
              <a:ext cx="8180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Consent +</a:t>
              </a:r>
            </a:p>
          </p:txBody>
        </p:sp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3989C0C5-2483-3041-AD4B-29942E5EA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37126" y="607470"/>
              <a:ext cx="540000" cy="421875"/>
            </a:xfrm>
            <a:prstGeom prst="rect">
              <a:avLst/>
            </a:prstGeom>
          </p:spPr>
        </p:pic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FECE0F0-B007-D04F-B926-2CF13D505A38}"/>
                </a:ext>
              </a:extLst>
            </p:cNvPr>
            <p:cNvSpPr txBox="1"/>
            <p:nvPr/>
          </p:nvSpPr>
          <p:spPr>
            <a:xfrm>
              <a:off x="9926200" y="703663"/>
              <a:ext cx="323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</a:t>
              </a:r>
            </a:p>
          </p:txBody>
        </p:sp>
      </p:grpSp>
      <p:sp>
        <p:nvSpPr>
          <p:cNvPr id="127" name="TextBox 126">
            <a:extLst>
              <a:ext uri="{FF2B5EF4-FFF2-40B4-BE49-F238E27FC236}">
                <a16:creationId xmlns:a16="http://schemas.microsoft.com/office/drawing/2014/main" id="{4A9D7503-B0E4-B64D-AA93-3682A13F15E5}"/>
              </a:ext>
            </a:extLst>
          </p:cNvPr>
          <p:cNvSpPr txBox="1"/>
          <p:nvPr/>
        </p:nvSpPr>
        <p:spPr>
          <a:xfrm>
            <a:off x="1748186" y="1170263"/>
            <a:ext cx="792000" cy="27494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Targeted</a:t>
            </a:r>
            <a:r>
              <a:rPr lang="en-US" sz="1200" dirty="0"/>
              <a:t> </a:t>
            </a:r>
          </a:p>
        </p:txBody>
      </p:sp>
      <p:sp>
        <p:nvSpPr>
          <p:cNvPr id="65" name="Right Arrow 64">
            <a:extLst>
              <a:ext uri="{FF2B5EF4-FFF2-40B4-BE49-F238E27FC236}">
                <a16:creationId xmlns:a16="http://schemas.microsoft.com/office/drawing/2014/main" id="{28EA9CD3-E90D-C44C-859C-495D6421007E}"/>
              </a:ext>
            </a:extLst>
          </p:cNvPr>
          <p:cNvSpPr/>
          <p:nvPr/>
        </p:nvSpPr>
        <p:spPr>
          <a:xfrm>
            <a:off x="3921043" y="2076999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ight Arrow 69">
            <a:extLst>
              <a:ext uri="{FF2B5EF4-FFF2-40B4-BE49-F238E27FC236}">
                <a16:creationId xmlns:a16="http://schemas.microsoft.com/office/drawing/2014/main" id="{8D6212F2-ABAA-BD45-A878-8B8A9FF757C8}"/>
              </a:ext>
            </a:extLst>
          </p:cNvPr>
          <p:cNvSpPr/>
          <p:nvPr/>
        </p:nvSpPr>
        <p:spPr>
          <a:xfrm>
            <a:off x="9818426" y="2076999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FA886AC-3842-7045-AA3B-E2406141A366}"/>
              </a:ext>
            </a:extLst>
          </p:cNvPr>
          <p:cNvSpPr txBox="1"/>
          <p:nvPr/>
        </p:nvSpPr>
        <p:spPr>
          <a:xfrm>
            <a:off x="676427" y="1972167"/>
            <a:ext cx="141390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u="sng" dirty="0"/>
              <a:t>Community </a:t>
            </a:r>
          </a:p>
          <a:p>
            <a:r>
              <a:rPr lang="en-US" sz="1200" b="1" u="sng" dirty="0"/>
              <a:t>events</a:t>
            </a:r>
            <a:r>
              <a:rPr lang="en-US" sz="1200" dirty="0"/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E2A7084-B3D2-D44B-B347-6C6DF48750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01403" y="1862449"/>
            <a:ext cx="863063" cy="576000"/>
          </a:xfrm>
          <a:prstGeom prst="rect">
            <a:avLst/>
          </a:prstGeom>
        </p:spPr>
      </p:pic>
      <p:sp>
        <p:nvSpPr>
          <p:cNvPr id="121" name="Rectangle 120">
            <a:extLst>
              <a:ext uri="{FF2B5EF4-FFF2-40B4-BE49-F238E27FC236}">
                <a16:creationId xmlns:a16="http://schemas.microsoft.com/office/drawing/2014/main" id="{F26512C2-A652-B84E-AF21-75CA03E6C0A1}"/>
              </a:ext>
            </a:extLst>
          </p:cNvPr>
          <p:cNvSpPr/>
          <p:nvPr/>
        </p:nvSpPr>
        <p:spPr>
          <a:xfrm>
            <a:off x="28750" y="1751291"/>
            <a:ext cx="12161520" cy="87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5CF4E72-6706-0D4E-B2BA-7170E624E941}"/>
              </a:ext>
            </a:extLst>
          </p:cNvPr>
          <p:cNvGrpSpPr/>
          <p:nvPr/>
        </p:nvGrpSpPr>
        <p:grpSpPr>
          <a:xfrm>
            <a:off x="8235833" y="1792105"/>
            <a:ext cx="1597620" cy="796431"/>
            <a:chOff x="9079506" y="245664"/>
            <a:chExt cx="1597620" cy="796431"/>
          </a:xfrm>
        </p:grpSpPr>
        <p:pic>
          <p:nvPicPr>
            <p:cNvPr id="138" name="Picture 137">
              <a:extLst>
                <a:ext uri="{FF2B5EF4-FFF2-40B4-BE49-F238E27FC236}">
                  <a16:creationId xmlns:a16="http://schemas.microsoft.com/office/drawing/2014/main" id="{C776DBE0-DA91-F94D-972B-1BB0D6F888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2826" y="322665"/>
              <a:ext cx="720000" cy="719430"/>
            </a:xfrm>
            <a:prstGeom prst="rect">
              <a:avLst/>
            </a:prstGeom>
          </p:spPr>
        </p:pic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729F0942-B2D7-2240-B1E5-ECEC5D91B377}"/>
                </a:ext>
              </a:extLst>
            </p:cNvPr>
            <p:cNvSpPr txBox="1"/>
            <p:nvPr/>
          </p:nvSpPr>
          <p:spPr>
            <a:xfrm>
              <a:off x="9079506" y="245664"/>
              <a:ext cx="8180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Consent +</a:t>
              </a:r>
            </a:p>
          </p:txBody>
        </p:sp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24C05907-1D73-9C47-A0E0-2B4B11501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37126" y="607470"/>
              <a:ext cx="540000" cy="421875"/>
            </a:xfrm>
            <a:prstGeom prst="rect">
              <a:avLst/>
            </a:prstGeom>
          </p:spPr>
        </p:pic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2B94A32D-3FFB-CC41-8B16-5CCFC28F0D6F}"/>
                </a:ext>
              </a:extLst>
            </p:cNvPr>
            <p:cNvSpPr txBox="1"/>
            <p:nvPr/>
          </p:nvSpPr>
          <p:spPr>
            <a:xfrm>
              <a:off x="9926200" y="703663"/>
              <a:ext cx="323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</a:t>
              </a:r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1D0144D2-1249-4349-AE46-E4B44AA7CB94}"/>
              </a:ext>
            </a:extLst>
          </p:cNvPr>
          <p:cNvSpPr txBox="1"/>
          <p:nvPr/>
        </p:nvSpPr>
        <p:spPr>
          <a:xfrm>
            <a:off x="1748186" y="2065525"/>
            <a:ext cx="792000" cy="27494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Targeted</a:t>
            </a:r>
            <a:r>
              <a:rPr lang="en-US" sz="1200" dirty="0"/>
              <a:t>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E2CA7E-62B0-FA44-953C-FF435B699E2B}"/>
              </a:ext>
            </a:extLst>
          </p:cNvPr>
          <p:cNvSpPr txBox="1"/>
          <p:nvPr/>
        </p:nvSpPr>
        <p:spPr>
          <a:xfrm>
            <a:off x="676427" y="4615640"/>
            <a:ext cx="141390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u="sng" dirty="0"/>
              <a:t>Staff </a:t>
            </a:r>
          </a:p>
          <a:p>
            <a:r>
              <a:rPr lang="en-US" sz="1200" b="1" u="sng" dirty="0"/>
              <a:t>network</a:t>
            </a:r>
            <a:endParaRPr lang="en-US" sz="1200" b="1" dirty="0"/>
          </a:p>
        </p:txBody>
      </p:sp>
      <p:sp>
        <p:nvSpPr>
          <p:cNvPr id="96" name="Right Arrow 95">
            <a:extLst>
              <a:ext uri="{FF2B5EF4-FFF2-40B4-BE49-F238E27FC236}">
                <a16:creationId xmlns:a16="http://schemas.microsoft.com/office/drawing/2014/main" id="{3B480D02-6080-EB46-969D-777FF7EE2058}"/>
              </a:ext>
            </a:extLst>
          </p:cNvPr>
          <p:cNvSpPr/>
          <p:nvPr/>
        </p:nvSpPr>
        <p:spPr>
          <a:xfrm>
            <a:off x="5546506" y="4720472"/>
            <a:ext cx="2664010" cy="241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92DD9BD5-7675-F54A-A306-FB6D3D99F18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508" r="77488"/>
          <a:stretch/>
        </p:blipFill>
        <p:spPr>
          <a:xfrm>
            <a:off x="9522594" y="4540698"/>
            <a:ext cx="234413" cy="6115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0889C4C-1523-B44F-918A-2DBC602FC4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50177" y="4618837"/>
            <a:ext cx="610845" cy="455271"/>
          </a:xfrm>
          <a:prstGeom prst="rect">
            <a:avLst/>
          </a:prstGeom>
        </p:spPr>
      </p:pic>
      <p:sp>
        <p:nvSpPr>
          <p:cNvPr id="122" name="Rectangle 121">
            <a:extLst>
              <a:ext uri="{FF2B5EF4-FFF2-40B4-BE49-F238E27FC236}">
                <a16:creationId xmlns:a16="http://schemas.microsoft.com/office/drawing/2014/main" id="{8A4AD011-C351-734D-8A33-EA22F749FABB}"/>
              </a:ext>
            </a:extLst>
          </p:cNvPr>
          <p:cNvSpPr/>
          <p:nvPr/>
        </p:nvSpPr>
        <p:spPr>
          <a:xfrm>
            <a:off x="28750" y="4410591"/>
            <a:ext cx="12161520" cy="87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ight Arrow 134">
            <a:extLst>
              <a:ext uri="{FF2B5EF4-FFF2-40B4-BE49-F238E27FC236}">
                <a16:creationId xmlns:a16="http://schemas.microsoft.com/office/drawing/2014/main" id="{282BD132-7058-3442-B67F-6B3DB80087B9}"/>
              </a:ext>
            </a:extLst>
          </p:cNvPr>
          <p:cNvSpPr/>
          <p:nvPr/>
        </p:nvSpPr>
        <p:spPr>
          <a:xfrm>
            <a:off x="9818426" y="4720472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ACD34B99-9BEF-2844-B603-0FD891FD281B}"/>
              </a:ext>
            </a:extLst>
          </p:cNvPr>
          <p:cNvGrpSpPr/>
          <p:nvPr/>
        </p:nvGrpSpPr>
        <p:grpSpPr>
          <a:xfrm>
            <a:off x="11205195" y="4505644"/>
            <a:ext cx="932573" cy="805480"/>
            <a:chOff x="10042772" y="6666736"/>
            <a:chExt cx="932573" cy="805480"/>
          </a:xfrm>
        </p:grpSpPr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685668E1-0491-644B-81DC-228045343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2772" y="6666736"/>
              <a:ext cx="720000" cy="719430"/>
            </a:xfrm>
            <a:prstGeom prst="rect">
              <a:avLst/>
            </a:prstGeom>
          </p:spPr>
        </p:pic>
        <p:pic>
          <p:nvPicPr>
            <p:cNvPr id="159" name="Picture 158">
              <a:extLst>
                <a:ext uri="{FF2B5EF4-FFF2-40B4-BE49-F238E27FC236}">
                  <a16:creationId xmlns:a16="http://schemas.microsoft.com/office/drawing/2014/main" id="{B9CB069D-CA16-2743-A0F7-AC2F040CB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5345" y="6951541"/>
              <a:ext cx="540000" cy="421875"/>
            </a:xfrm>
            <a:prstGeom prst="rect">
              <a:avLst/>
            </a:prstGeom>
          </p:spPr>
        </p:pic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A4E406F7-B4D5-8442-94EA-FAD6E0156B1B}"/>
                </a:ext>
              </a:extLst>
            </p:cNvPr>
            <p:cNvSpPr txBox="1"/>
            <p:nvPr/>
          </p:nvSpPr>
          <p:spPr>
            <a:xfrm>
              <a:off x="10091686" y="7195217"/>
              <a:ext cx="323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</a:t>
              </a:r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C7160BD7-EEBB-A447-BD23-C5F7833CD14D}"/>
              </a:ext>
            </a:extLst>
          </p:cNvPr>
          <p:cNvSpPr txBox="1"/>
          <p:nvPr/>
        </p:nvSpPr>
        <p:spPr>
          <a:xfrm>
            <a:off x="1748186" y="4708998"/>
            <a:ext cx="792000" cy="27494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General</a:t>
            </a:r>
            <a:r>
              <a:rPr lang="en-US" sz="12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F02072-1AF5-6A48-AF4E-DA4AA0CDC24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177" y="5283262"/>
            <a:ext cx="655356" cy="848108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01881A7F-4ACC-1249-8B31-4926BD0C67AB}"/>
              </a:ext>
            </a:extLst>
          </p:cNvPr>
          <p:cNvSpPr/>
          <p:nvPr/>
        </p:nvSpPr>
        <p:spPr>
          <a:xfrm>
            <a:off x="3921043" y="5581316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E95E612F-7F54-E648-98F8-EF9236FC2BA3}"/>
              </a:ext>
            </a:extLst>
          </p:cNvPr>
          <p:cNvSpPr/>
          <p:nvPr/>
        </p:nvSpPr>
        <p:spPr>
          <a:xfrm>
            <a:off x="5577565" y="5581316"/>
            <a:ext cx="2633472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995DB24C-035A-3E44-A3AE-D40D8BA59470}"/>
              </a:ext>
            </a:extLst>
          </p:cNvPr>
          <p:cNvSpPr/>
          <p:nvPr/>
        </p:nvSpPr>
        <p:spPr>
          <a:xfrm>
            <a:off x="9818426" y="5581316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6E4B2B5-B712-554B-9BBE-7EA8F80296C5}"/>
              </a:ext>
            </a:extLst>
          </p:cNvPr>
          <p:cNvSpPr txBox="1"/>
          <p:nvPr/>
        </p:nvSpPr>
        <p:spPr>
          <a:xfrm>
            <a:off x="676427" y="5564539"/>
            <a:ext cx="1413902" cy="285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u="sng" dirty="0"/>
              <a:t>Flyers</a:t>
            </a:r>
            <a:r>
              <a:rPr lang="en-US" sz="1200" b="1" dirty="0"/>
              <a:t> </a:t>
            </a:r>
            <a:endParaRPr lang="en-US" sz="12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39B51B7-DCDD-264A-B3AF-AFA73F60956B}"/>
              </a:ext>
            </a:extLst>
          </p:cNvPr>
          <p:cNvGrpSpPr/>
          <p:nvPr/>
        </p:nvGrpSpPr>
        <p:grpSpPr>
          <a:xfrm>
            <a:off x="4706895" y="5401542"/>
            <a:ext cx="501490" cy="699390"/>
            <a:chOff x="4666458" y="5404715"/>
            <a:chExt cx="501490" cy="699390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75ADAFB2-3DA9-FA47-8387-DC0FFA35C584}"/>
                </a:ext>
              </a:extLst>
            </p:cNvPr>
            <p:cNvSpPr txBox="1"/>
            <p:nvPr/>
          </p:nvSpPr>
          <p:spPr>
            <a:xfrm>
              <a:off x="4666458" y="5827106"/>
              <a:ext cx="5014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F3D7E710-71FF-FE47-B96E-C8FBF9127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83203" y="5404715"/>
              <a:ext cx="468000" cy="457763"/>
            </a:xfrm>
            <a:prstGeom prst="rect">
              <a:avLst/>
            </a:prstGeom>
          </p:spPr>
        </p:pic>
      </p:grpSp>
      <p:pic>
        <p:nvPicPr>
          <p:cNvPr id="104" name="Picture 103">
            <a:extLst>
              <a:ext uri="{FF2B5EF4-FFF2-40B4-BE49-F238E27FC236}">
                <a16:creationId xmlns:a16="http://schemas.microsoft.com/office/drawing/2014/main" id="{347C9B87-CCD8-3C46-8A7D-F3EDC06F0C4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508" r="77488"/>
          <a:stretch/>
        </p:blipFill>
        <p:spPr>
          <a:xfrm>
            <a:off x="9522594" y="5401542"/>
            <a:ext cx="234413" cy="611548"/>
          </a:xfrm>
          <a:prstGeom prst="rect">
            <a:avLst/>
          </a:prstGeom>
        </p:spPr>
      </p:pic>
      <p:sp>
        <p:nvSpPr>
          <p:cNvPr id="123" name="Rectangle 122">
            <a:extLst>
              <a:ext uri="{FF2B5EF4-FFF2-40B4-BE49-F238E27FC236}">
                <a16:creationId xmlns:a16="http://schemas.microsoft.com/office/drawing/2014/main" id="{019EA82B-081F-E24B-A59E-586C158C9FD7}"/>
              </a:ext>
            </a:extLst>
          </p:cNvPr>
          <p:cNvSpPr/>
          <p:nvPr/>
        </p:nvSpPr>
        <p:spPr>
          <a:xfrm>
            <a:off x="28750" y="5271435"/>
            <a:ext cx="12161520" cy="87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6D0D951-589C-0044-9DA6-49917442B53C}"/>
              </a:ext>
            </a:extLst>
          </p:cNvPr>
          <p:cNvGrpSpPr/>
          <p:nvPr/>
        </p:nvGrpSpPr>
        <p:grpSpPr>
          <a:xfrm>
            <a:off x="11205195" y="5304576"/>
            <a:ext cx="932573" cy="805480"/>
            <a:chOff x="10042772" y="6666736"/>
            <a:chExt cx="932573" cy="805480"/>
          </a:xfrm>
        </p:grpSpPr>
        <p:pic>
          <p:nvPicPr>
            <p:cNvPr id="153" name="Picture 152">
              <a:extLst>
                <a:ext uri="{FF2B5EF4-FFF2-40B4-BE49-F238E27FC236}">
                  <a16:creationId xmlns:a16="http://schemas.microsoft.com/office/drawing/2014/main" id="{BFDCEFFC-99E9-A548-A8D3-F3152EAF3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2772" y="6666736"/>
              <a:ext cx="720000" cy="719430"/>
            </a:xfrm>
            <a:prstGeom prst="rect">
              <a:avLst/>
            </a:prstGeom>
          </p:spPr>
        </p:pic>
        <p:pic>
          <p:nvPicPr>
            <p:cNvPr id="155" name="Picture 154">
              <a:extLst>
                <a:ext uri="{FF2B5EF4-FFF2-40B4-BE49-F238E27FC236}">
                  <a16:creationId xmlns:a16="http://schemas.microsoft.com/office/drawing/2014/main" id="{BBDA7002-378A-B141-A2AD-35AFAF19A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5345" y="6951541"/>
              <a:ext cx="540000" cy="421875"/>
            </a:xfrm>
            <a:prstGeom prst="rect">
              <a:avLst/>
            </a:prstGeom>
          </p:spPr>
        </p:pic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A35D36E0-CE0A-CC4C-A9B7-C505C05E1671}"/>
                </a:ext>
              </a:extLst>
            </p:cNvPr>
            <p:cNvSpPr txBox="1"/>
            <p:nvPr/>
          </p:nvSpPr>
          <p:spPr>
            <a:xfrm>
              <a:off x="10091686" y="7195217"/>
              <a:ext cx="323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</a:t>
              </a:r>
            </a:p>
          </p:txBody>
        </p: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C5368C40-6964-FE44-9320-1ED570B3DA8C}"/>
              </a:ext>
            </a:extLst>
          </p:cNvPr>
          <p:cNvSpPr txBox="1"/>
          <p:nvPr/>
        </p:nvSpPr>
        <p:spPr>
          <a:xfrm>
            <a:off x="1748186" y="5569842"/>
            <a:ext cx="792000" cy="27494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General</a:t>
            </a:r>
            <a:r>
              <a:rPr lang="en-US" sz="1200" dirty="0"/>
              <a:t> </a:t>
            </a:r>
          </a:p>
        </p:txBody>
      </p:sp>
      <p:sp>
        <p:nvSpPr>
          <p:cNvPr id="174" name="Right Arrow 173">
            <a:extLst>
              <a:ext uri="{FF2B5EF4-FFF2-40B4-BE49-F238E27FC236}">
                <a16:creationId xmlns:a16="http://schemas.microsoft.com/office/drawing/2014/main" id="{E7166676-F57B-1B48-93E4-135291F79304}"/>
              </a:ext>
            </a:extLst>
          </p:cNvPr>
          <p:cNvSpPr/>
          <p:nvPr/>
        </p:nvSpPr>
        <p:spPr>
          <a:xfrm>
            <a:off x="5577565" y="2076999"/>
            <a:ext cx="1534106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E7F458-0A6B-7F45-828F-ADF4E1A60F7E}"/>
              </a:ext>
            </a:extLst>
          </p:cNvPr>
          <p:cNvSpPr txBox="1"/>
          <p:nvPr/>
        </p:nvSpPr>
        <p:spPr>
          <a:xfrm>
            <a:off x="2683432" y="1879834"/>
            <a:ext cx="1148379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Contact Community Partners</a:t>
            </a:r>
            <a:r>
              <a:rPr lang="en-US" sz="1200" dirty="0"/>
              <a:t> 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271EB4FB-B005-EA4C-8412-6021065F1B93}"/>
              </a:ext>
            </a:extLst>
          </p:cNvPr>
          <p:cNvSpPr txBox="1"/>
          <p:nvPr/>
        </p:nvSpPr>
        <p:spPr>
          <a:xfrm>
            <a:off x="9249533" y="2971682"/>
            <a:ext cx="273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+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BBAFA22A-B2E5-EA48-866B-3796EB8E39FC}"/>
              </a:ext>
            </a:extLst>
          </p:cNvPr>
          <p:cNvSpPr txBox="1"/>
          <p:nvPr/>
        </p:nvSpPr>
        <p:spPr>
          <a:xfrm>
            <a:off x="9230310" y="4707973"/>
            <a:ext cx="273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+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B5C9A55-A02E-3F40-82A0-21BB03469FB5}"/>
              </a:ext>
            </a:extLst>
          </p:cNvPr>
          <p:cNvSpPr txBox="1"/>
          <p:nvPr/>
        </p:nvSpPr>
        <p:spPr>
          <a:xfrm>
            <a:off x="9244391" y="5568817"/>
            <a:ext cx="273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+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235A59-F80D-E142-87BB-02A9DDD820DD}"/>
              </a:ext>
            </a:extLst>
          </p:cNvPr>
          <p:cNvSpPr txBox="1"/>
          <p:nvPr/>
        </p:nvSpPr>
        <p:spPr>
          <a:xfrm>
            <a:off x="6448" y="318726"/>
            <a:ext cx="663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June 16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96D934C3-B272-5645-A4E6-E401C812E06F}"/>
              </a:ext>
            </a:extLst>
          </p:cNvPr>
          <p:cNvSpPr txBox="1"/>
          <p:nvPr/>
        </p:nvSpPr>
        <p:spPr>
          <a:xfrm>
            <a:off x="6448" y="116923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July 16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03E3F7E9-9C8F-4540-BABC-B309F3E7E0A8}"/>
              </a:ext>
            </a:extLst>
          </p:cNvPr>
          <p:cNvSpPr txBox="1"/>
          <p:nvPr/>
        </p:nvSpPr>
        <p:spPr>
          <a:xfrm>
            <a:off x="6448" y="2087849"/>
            <a:ext cx="693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Sept. 16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36F48053-3FF9-F34F-915F-5A633C578EBB}"/>
              </a:ext>
            </a:extLst>
          </p:cNvPr>
          <p:cNvSpPr txBox="1"/>
          <p:nvPr/>
        </p:nvSpPr>
        <p:spPr>
          <a:xfrm>
            <a:off x="6448" y="2971682"/>
            <a:ext cx="652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Nov. 16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F9BC10FD-187C-D74A-AA58-71F3F42EDE4C}"/>
              </a:ext>
            </a:extLst>
          </p:cNvPr>
          <p:cNvSpPr txBox="1"/>
          <p:nvPr/>
        </p:nvSpPr>
        <p:spPr>
          <a:xfrm>
            <a:off x="6448" y="3838710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Jan.17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A86BE0AD-B505-3C43-BFAB-8BFCA92F7186}"/>
              </a:ext>
            </a:extLst>
          </p:cNvPr>
          <p:cNvSpPr txBox="1"/>
          <p:nvPr/>
        </p:nvSpPr>
        <p:spPr>
          <a:xfrm>
            <a:off x="6448" y="4707973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Jan.17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F5E6A0A0-BA13-4741-A3DC-4CDDBCB8D7C0}"/>
              </a:ext>
            </a:extLst>
          </p:cNvPr>
          <p:cNvSpPr txBox="1"/>
          <p:nvPr/>
        </p:nvSpPr>
        <p:spPr>
          <a:xfrm>
            <a:off x="6448" y="5568817"/>
            <a:ext cx="778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March 17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2176D5A-4C4B-2F4F-8D0D-A4EA2DCF8626}"/>
              </a:ext>
            </a:extLst>
          </p:cNvPr>
          <p:cNvGrpSpPr/>
          <p:nvPr/>
        </p:nvGrpSpPr>
        <p:grpSpPr>
          <a:xfrm>
            <a:off x="5846023" y="38521"/>
            <a:ext cx="899829" cy="837409"/>
            <a:chOff x="5882893" y="44850"/>
            <a:chExt cx="899829" cy="837409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C2ED0DB-8ACE-2549-985C-DABE2D4E39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098807" y="44850"/>
              <a:ext cx="468000" cy="457763"/>
            </a:xfrm>
            <a:prstGeom prst="rect">
              <a:avLst/>
            </a:prstGeom>
          </p:spPr>
        </p:pic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E4DFEA3-AD2D-774F-9E72-D8E060A960C7}"/>
                </a:ext>
              </a:extLst>
            </p:cNvPr>
            <p:cNvSpPr txBox="1"/>
            <p:nvPr/>
          </p:nvSpPr>
          <p:spPr>
            <a:xfrm>
              <a:off x="5882893" y="420594"/>
              <a:ext cx="8998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Verbal Interest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79C097A-5CD9-DF41-A607-B29BA4541287}"/>
              </a:ext>
            </a:extLst>
          </p:cNvPr>
          <p:cNvGrpSpPr/>
          <p:nvPr/>
        </p:nvGrpSpPr>
        <p:grpSpPr>
          <a:xfrm>
            <a:off x="5809187" y="3600845"/>
            <a:ext cx="965739" cy="835662"/>
            <a:chOff x="5809187" y="3600845"/>
            <a:chExt cx="965739" cy="835662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6F34EA9C-D444-E040-9FC9-3B1C5A842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007355" y="3600845"/>
              <a:ext cx="468000" cy="457763"/>
            </a:xfrm>
            <a:prstGeom prst="rect">
              <a:avLst/>
            </a:prstGeom>
          </p:spPr>
        </p:pic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53F78613-1F2A-E24B-ABB9-FA587E6F289B}"/>
                </a:ext>
              </a:extLst>
            </p:cNvPr>
            <p:cNvSpPr txBox="1"/>
            <p:nvPr/>
          </p:nvSpPr>
          <p:spPr>
            <a:xfrm>
              <a:off x="5809187" y="3974842"/>
              <a:ext cx="9657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Verbal Interest</a:t>
              </a:r>
            </a:p>
          </p:txBody>
        </p:sp>
      </p:grpSp>
      <p:sp>
        <p:nvSpPr>
          <p:cNvPr id="187" name="TextBox 186">
            <a:extLst>
              <a:ext uri="{FF2B5EF4-FFF2-40B4-BE49-F238E27FC236}">
                <a16:creationId xmlns:a16="http://schemas.microsoft.com/office/drawing/2014/main" id="{8F66E765-28EF-8545-A447-224EC7B27C6C}"/>
              </a:ext>
            </a:extLst>
          </p:cNvPr>
          <p:cNvSpPr txBox="1"/>
          <p:nvPr/>
        </p:nvSpPr>
        <p:spPr>
          <a:xfrm>
            <a:off x="4364041" y="2385602"/>
            <a:ext cx="118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Verbal Interest</a:t>
            </a:r>
            <a:endParaRPr lang="en-US" sz="1200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91C7B9CF-F535-B64F-90FD-FE142FE6D61A}"/>
              </a:ext>
            </a:extLst>
          </p:cNvPr>
          <p:cNvSpPr txBox="1"/>
          <p:nvPr/>
        </p:nvSpPr>
        <p:spPr>
          <a:xfrm>
            <a:off x="11241904" y="3623266"/>
            <a:ext cx="890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    </a:t>
            </a:r>
            <a:r>
              <a:rPr lang="en-US" sz="800" b="1" dirty="0"/>
              <a:t>Time</a:t>
            </a:r>
          </a:p>
          <a:p>
            <a:r>
              <a:rPr lang="en-US" sz="800" dirty="0"/>
              <a:t>Week days</a:t>
            </a:r>
          </a:p>
          <a:p>
            <a:r>
              <a:rPr lang="en-US" sz="800" dirty="0"/>
              <a:t>9-5</a:t>
            </a:r>
          </a:p>
          <a:p>
            <a:r>
              <a:rPr lang="en-US" sz="800" dirty="0"/>
              <a:t>Select evening and  weekends</a:t>
            </a:r>
          </a:p>
        </p:txBody>
      </p:sp>
      <p:sp>
        <p:nvSpPr>
          <p:cNvPr id="198" name="Right Arrow 197">
            <a:extLst>
              <a:ext uri="{FF2B5EF4-FFF2-40B4-BE49-F238E27FC236}">
                <a16:creationId xmlns:a16="http://schemas.microsoft.com/office/drawing/2014/main" id="{71600AE7-4A5F-5549-860C-D981ED933717}"/>
              </a:ext>
            </a:extLst>
          </p:cNvPr>
          <p:cNvSpPr/>
          <p:nvPr/>
        </p:nvSpPr>
        <p:spPr>
          <a:xfrm>
            <a:off x="10816901" y="4720514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9" name="Right Arrow 198">
            <a:extLst>
              <a:ext uri="{FF2B5EF4-FFF2-40B4-BE49-F238E27FC236}">
                <a16:creationId xmlns:a16="http://schemas.microsoft.com/office/drawing/2014/main" id="{72BB419C-4AC1-2E46-BFAC-F24E85754950}"/>
              </a:ext>
            </a:extLst>
          </p:cNvPr>
          <p:cNvSpPr/>
          <p:nvPr/>
        </p:nvSpPr>
        <p:spPr>
          <a:xfrm>
            <a:off x="10816901" y="2995656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01" name="Right Arrow 200">
            <a:extLst>
              <a:ext uri="{FF2B5EF4-FFF2-40B4-BE49-F238E27FC236}">
                <a16:creationId xmlns:a16="http://schemas.microsoft.com/office/drawing/2014/main" id="{3B350D58-93D5-9143-8A44-E8DEF1DB3176}"/>
              </a:ext>
            </a:extLst>
          </p:cNvPr>
          <p:cNvSpPr/>
          <p:nvPr/>
        </p:nvSpPr>
        <p:spPr>
          <a:xfrm>
            <a:off x="10816901" y="5580115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2" name="Right Arrow 201">
            <a:extLst>
              <a:ext uri="{FF2B5EF4-FFF2-40B4-BE49-F238E27FC236}">
                <a16:creationId xmlns:a16="http://schemas.microsoft.com/office/drawing/2014/main" id="{A5E4AA9B-4C69-E740-8C01-914B1328369E}"/>
              </a:ext>
            </a:extLst>
          </p:cNvPr>
          <p:cNvSpPr/>
          <p:nvPr/>
        </p:nvSpPr>
        <p:spPr>
          <a:xfrm>
            <a:off x="10816901" y="1188138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3" name="Right Arrow 202">
            <a:extLst>
              <a:ext uri="{FF2B5EF4-FFF2-40B4-BE49-F238E27FC236}">
                <a16:creationId xmlns:a16="http://schemas.microsoft.com/office/drawing/2014/main" id="{66AC01AD-4030-5243-814C-C0DB3518FAC2}"/>
              </a:ext>
            </a:extLst>
          </p:cNvPr>
          <p:cNvSpPr/>
          <p:nvPr/>
        </p:nvSpPr>
        <p:spPr>
          <a:xfrm>
            <a:off x="10816901" y="2083400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4" name="Right Arrow 203">
            <a:extLst>
              <a:ext uri="{FF2B5EF4-FFF2-40B4-BE49-F238E27FC236}">
                <a16:creationId xmlns:a16="http://schemas.microsoft.com/office/drawing/2014/main" id="{732C1440-3160-C543-B191-93BB056C1F97}"/>
              </a:ext>
            </a:extLst>
          </p:cNvPr>
          <p:cNvSpPr/>
          <p:nvPr/>
        </p:nvSpPr>
        <p:spPr>
          <a:xfrm>
            <a:off x="10816901" y="3851209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5" name="Right Arrow 204">
            <a:extLst>
              <a:ext uri="{FF2B5EF4-FFF2-40B4-BE49-F238E27FC236}">
                <a16:creationId xmlns:a16="http://schemas.microsoft.com/office/drawing/2014/main" id="{E656AD8C-6AC2-F647-923C-F705409945CA}"/>
              </a:ext>
            </a:extLst>
          </p:cNvPr>
          <p:cNvSpPr/>
          <p:nvPr/>
        </p:nvSpPr>
        <p:spPr>
          <a:xfrm>
            <a:off x="10816901" y="331225"/>
            <a:ext cx="360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91C7B9CF-F535-B64F-90FD-FE142FE6D61A}"/>
              </a:ext>
            </a:extLst>
          </p:cNvPr>
          <p:cNvSpPr txBox="1"/>
          <p:nvPr/>
        </p:nvSpPr>
        <p:spPr>
          <a:xfrm>
            <a:off x="11172200" y="1849058"/>
            <a:ext cx="890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    </a:t>
            </a:r>
            <a:r>
              <a:rPr lang="en-US" sz="800" b="1" dirty="0"/>
              <a:t>Time</a:t>
            </a:r>
          </a:p>
          <a:p>
            <a:r>
              <a:rPr lang="en-US" sz="800" dirty="0"/>
              <a:t>Week days</a:t>
            </a:r>
          </a:p>
          <a:p>
            <a:r>
              <a:rPr lang="en-US" sz="800" dirty="0"/>
              <a:t>9-5</a:t>
            </a:r>
          </a:p>
          <a:p>
            <a:r>
              <a:rPr lang="en-US" sz="800" dirty="0"/>
              <a:t>Select evening and  weekends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91C7B9CF-F535-B64F-90FD-FE142FE6D61A}"/>
              </a:ext>
            </a:extLst>
          </p:cNvPr>
          <p:cNvSpPr txBox="1"/>
          <p:nvPr/>
        </p:nvSpPr>
        <p:spPr>
          <a:xfrm>
            <a:off x="11205195" y="959905"/>
            <a:ext cx="890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    </a:t>
            </a:r>
            <a:r>
              <a:rPr lang="en-US" sz="800" b="1" dirty="0"/>
              <a:t>Time</a:t>
            </a:r>
          </a:p>
          <a:p>
            <a:r>
              <a:rPr lang="en-US" sz="800" dirty="0"/>
              <a:t>Week days</a:t>
            </a:r>
          </a:p>
          <a:p>
            <a:r>
              <a:rPr lang="en-US" sz="800" dirty="0"/>
              <a:t>9-5</a:t>
            </a:r>
          </a:p>
          <a:p>
            <a:r>
              <a:rPr lang="en-US" sz="800" dirty="0"/>
              <a:t>Select evening and  weekends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91C7B9CF-F535-B64F-90FD-FE142FE6D61A}"/>
              </a:ext>
            </a:extLst>
          </p:cNvPr>
          <p:cNvSpPr txBox="1"/>
          <p:nvPr/>
        </p:nvSpPr>
        <p:spPr>
          <a:xfrm>
            <a:off x="11248941" y="103282"/>
            <a:ext cx="890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    </a:t>
            </a:r>
            <a:r>
              <a:rPr lang="en-US" sz="800" b="1" dirty="0"/>
              <a:t>Time</a:t>
            </a:r>
          </a:p>
          <a:p>
            <a:r>
              <a:rPr lang="en-US" sz="800" dirty="0"/>
              <a:t>Week days</a:t>
            </a:r>
          </a:p>
          <a:p>
            <a:r>
              <a:rPr lang="en-US" sz="800" dirty="0"/>
              <a:t>9-5</a:t>
            </a:r>
          </a:p>
          <a:p>
            <a:r>
              <a:rPr lang="en-US" sz="800" dirty="0"/>
              <a:t>Select evening and  weekends</a:t>
            </a:r>
          </a:p>
        </p:txBody>
      </p:sp>
      <p:pic>
        <p:nvPicPr>
          <p:cNvPr id="200" name="Picture 199">
            <a:extLst>
              <a:ext uri="{FF2B5EF4-FFF2-40B4-BE49-F238E27FC236}">
                <a16:creationId xmlns:a16="http://schemas.microsoft.com/office/drawing/2014/main" id="{6FE9F7ED-BFF9-6A47-8CFF-F7C1E4E3A1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508" r="77488"/>
          <a:stretch/>
        </p:blipFill>
        <p:spPr>
          <a:xfrm>
            <a:off x="11909981" y="1810755"/>
            <a:ext cx="163841" cy="427436"/>
          </a:xfrm>
          <a:prstGeom prst="rect">
            <a:avLst/>
          </a:prstGeom>
        </p:spPr>
      </p:pic>
      <p:pic>
        <p:nvPicPr>
          <p:cNvPr id="206" name="Picture 205">
            <a:extLst>
              <a:ext uri="{FF2B5EF4-FFF2-40B4-BE49-F238E27FC236}">
                <a16:creationId xmlns:a16="http://schemas.microsoft.com/office/drawing/2014/main" id="{6FE9F7ED-BFF9-6A47-8CFF-F7C1E4E3A1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508" r="77488"/>
          <a:stretch/>
        </p:blipFill>
        <p:spPr>
          <a:xfrm>
            <a:off x="11918346" y="911810"/>
            <a:ext cx="163841" cy="427436"/>
          </a:xfrm>
          <a:prstGeom prst="rect">
            <a:avLst/>
          </a:prstGeom>
        </p:spPr>
      </p:pic>
      <p:pic>
        <p:nvPicPr>
          <p:cNvPr id="207" name="Picture 206">
            <a:extLst>
              <a:ext uri="{FF2B5EF4-FFF2-40B4-BE49-F238E27FC236}">
                <a16:creationId xmlns:a16="http://schemas.microsoft.com/office/drawing/2014/main" id="{6FE9F7ED-BFF9-6A47-8CFF-F7C1E4E3A1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508" r="77488"/>
          <a:stretch/>
        </p:blipFill>
        <p:spPr>
          <a:xfrm>
            <a:off x="11941003" y="243507"/>
            <a:ext cx="163841" cy="42743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421474" y="4592405"/>
            <a:ext cx="777777" cy="518518"/>
          </a:xfrm>
          <a:prstGeom prst="rect">
            <a:avLst/>
          </a:prstGeom>
        </p:spPr>
      </p:pic>
      <p:pic>
        <p:nvPicPr>
          <p:cNvPr id="208" name="Picture 20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417660" y="5447088"/>
            <a:ext cx="777777" cy="518518"/>
          </a:xfrm>
          <a:prstGeom prst="rect">
            <a:avLst/>
          </a:prstGeom>
        </p:spPr>
      </p:pic>
      <p:pic>
        <p:nvPicPr>
          <p:cNvPr id="210" name="Picture 20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73071" y="2864182"/>
            <a:ext cx="777777" cy="51851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9D201BF-580A-934B-96A1-8E89EBD92830}"/>
              </a:ext>
            </a:extLst>
          </p:cNvPr>
          <p:cNvGrpSpPr/>
          <p:nvPr/>
        </p:nvGrpSpPr>
        <p:grpSpPr>
          <a:xfrm>
            <a:off x="10161287" y="101657"/>
            <a:ext cx="583574" cy="711137"/>
            <a:chOff x="9918110" y="138833"/>
            <a:chExt cx="583574" cy="711137"/>
          </a:xfrm>
        </p:grpSpPr>
        <p:pic>
          <p:nvPicPr>
            <p:cNvPr id="191" name="Picture 190">
              <a:extLst>
                <a:ext uri="{FF2B5EF4-FFF2-40B4-BE49-F238E27FC236}">
                  <a16:creationId xmlns:a16="http://schemas.microsoft.com/office/drawing/2014/main" id="{143AD8C9-A100-8749-A06B-0EEE07139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9F34CBBF-68C4-B041-8BC5-122F81D43153}"/>
                </a:ext>
              </a:extLst>
            </p:cNvPr>
            <p:cNvSpPr txBox="1"/>
            <p:nvPr/>
          </p:nvSpPr>
          <p:spPr>
            <a:xfrm>
              <a:off x="9928925" y="572971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5D920FA5-61C1-5047-8FC0-6FE6659A1F1A}"/>
              </a:ext>
            </a:extLst>
          </p:cNvPr>
          <p:cNvGrpSpPr/>
          <p:nvPr/>
        </p:nvGrpSpPr>
        <p:grpSpPr>
          <a:xfrm>
            <a:off x="10201039" y="1006854"/>
            <a:ext cx="572759" cy="688995"/>
            <a:chOff x="9906623" y="138833"/>
            <a:chExt cx="572759" cy="688995"/>
          </a:xfrm>
        </p:grpSpPr>
        <p:pic>
          <p:nvPicPr>
            <p:cNvPr id="189" name="Picture 188">
              <a:extLst>
                <a:ext uri="{FF2B5EF4-FFF2-40B4-BE49-F238E27FC236}">
                  <a16:creationId xmlns:a16="http://schemas.microsoft.com/office/drawing/2014/main" id="{F3E0DBA4-93FC-964F-AE87-2DF09F120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43F5C2CA-08C6-1B43-857A-9C16FB9795C9}"/>
                </a:ext>
              </a:extLst>
            </p:cNvPr>
            <p:cNvSpPr txBox="1"/>
            <p:nvPr/>
          </p:nvSpPr>
          <p:spPr>
            <a:xfrm>
              <a:off x="9906623" y="550829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CB345648-B4D6-9145-9F85-5C5D96C9A610}"/>
              </a:ext>
            </a:extLst>
          </p:cNvPr>
          <p:cNvGrpSpPr/>
          <p:nvPr/>
        </p:nvGrpSpPr>
        <p:grpSpPr>
          <a:xfrm>
            <a:off x="10195407" y="1880864"/>
            <a:ext cx="603384" cy="690968"/>
            <a:chOff x="9918110" y="138833"/>
            <a:chExt cx="603384" cy="690968"/>
          </a:xfrm>
        </p:grpSpPr>
        <p:pic>
          <p:nvPicPr>
            <p:cNvPr id="213" name="Picture 212">
              <a:extLst>
                <a:ext uri="{FF2B5EF4-FFF2-40B4-BE49-F238E27FC236}">
                  <a16:creationId xmlns:a16="http://schemas.microsoft.com/office/drawing/2014/main" id="{C856EFFE-2510-FD4E-96B2-2FEB39A15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12C9660E-0E52-5048-A7F1-461C11611F7A}"/>
                </a:ext>
              </a:extLst>
            </p:cNvPr>
            <p:cNvSpPr txBox="1"/>
            <p:nvPr/>
          </p:nvSpPr>
          <p:spPr>
            <a:xfrm>
              <a:off x="9948735" y="552802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77EE517D-2622-F948-A832-EB511B3610E7}"/>
              </a:ext>
            </a:extLst>
          </p:cNvPr>
          <p:cNvGrpSpPr/>
          <p:nvPr/>
        </p:nvGrpSpPr>
        <p:grpSpPr>
          <a:xfrm>
            <a:off x="10233595" y="2804407"/>
            <a:ext cx="583306" cy="674178"/>
            <a:chOff x="9918110" y="138833"/>
            <a:chExt cx="583306" cy="674178"/>
          </a:xfrm>
        </p:grpSpPr>
        <p:pic>
          <p:nvPicPr>
            <p:cNvPr id="216" name="Picture 215">
              <a:extLst>
                <a:ext uri="{FF2B5EF4-FFF2-40B4-BE49-F238E27FC236}">
                  <a16:creationId xmlns:a16="http://schemas.microsoft.com/office/drawing/2014/main" id="{D1272F20-48B1-7B4F-B973-616C885AD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9BA136A5-46B8-4A42-AD90-06CF5F8AF766}"/>
                </a:ext>
              </a:extLst>
            </p:cNvPr>
            <p:cNvSpPr txBox="1"/>
            <p:nvPr/>
          </p:nvSpPr>
          <p:spPr>
            <a:xfrm>
              <a:off x="9928657" y="536012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7F2262B2-5C4A-3549-A4A4-185AF80EE7FE}"/>
              </a:ext>
            </a:extLst>
          </p:cNvPr>
          <p:cNvGrpSpPr/>
          <p:nvPr/>
        </p:nvGrpSpPr>
        <p:grpSpPr>
          <a:xfrm>
            <a:off x="10232991" y="3624722"/>
            <a:ext cx="572759" cy="704974"/>
            <a:chOff x="9906623" y="138833"/>
            <a:chExt cx="572759" cy="704974"/>
          </a:xfrm>
        </p:grpSpPr>
        <p:pic>
          <p:nvPicPr>
            <p:cNvPr id="219" name="Picture 218">
              <a:extLst>
                <a:ext uri="{FF2B5EF4-FFF2-40B4-BE49-F238E27FC236}">
                  <a16:creationId xmlns:a16="http://schemas.microsoft.com/office/drawing/2014/main" id="{88032832-C4DC-6E44-BF63-65A2AA2DD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5579CA8A-F6E7-384F-937D-155B2F1A84EE}"/>
                </a:ext>
              </a:extLst>
            </p:cNvPr>
            <p:cNvSpPr txBox="1"/>
            <p:nvPr/>
          </p:nvSpPr>
          <p:spPr>
            <a:xfrm>
              <a:off x="9906623" y="566808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F703D3BE-CBA9-7F4F-BEE3-62F11B6CF41E}"/>
              </a:ext>
            </a:extLst>
          </p:cNvPr>
          <p:cNvGrpSpPr/>
          <p:nvPr/>
        </p:nvGrpSpPr>
        <p:grpSpPr>
          <a:xfrm>
            <a:off x="10254323" y="4512983"/>
            <a:ext cx="582570" cy="709560"/>
            <a:chOff x="9918110" y="138833"/>
            <a:chExt cx="582570" cy="709560"/>
          </a:xfrm>
        </p:grpSpPr>
        <p:pic>
          <p:nvPicPr>
            <p:cNvPr id="222" name="Picture 221">
              <a:extLst>
                <a:ext uri="{FF2B5EF4-FFF2-40B4-BE49-F238E27FC236}">
                  <a16:creationId xmlns:a16="http://schemas.microsoft.com/office/drawing/2014/main" id="{D1A67EE5-22FF-4745-99D7-4D04C0974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18805AF-95BD-5C4E-94A7-A02D4C7DA122}"/>
                </a:ext>
              </a:extLst>
            </p:cNvPr>
            <p:cNvSpPr txBox="1"/>
            <p:nvPr/>
          </p:nvSpPr>
          <p:spPr>
            <a:xfrm>
              <a:off x="9927921" y="571394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3764D495-5D78-A14A-B52E-FE4A45765953}"/>
              </a:ext>
            </a:extLst>
          </p:cNvPr>
          <p:cNvGrpSpPr/>
          <p:nvPr/>
        </p:nvGrpSpPr>
        <p:grpSpPr>
          <a:xfrm>
            <a:off x="10229135" y="5401542"/>
            <a:ext cx="593759" cy="709630"/>
            <a:chOff x="9918110" y="138833"/>
            <a:chExt cx="593759" cy="709630"/>
          </a:xfrm>
        </p:grpSpPr>
        <p:pic>
          <p:nvPicPr>
            <p:cNvPr id="225" name="Picture 224">
              <a:extLst>
                <a:ext uri="{FF2B5EF4-FFF2-40B4-BE49-F238E27FC236}">
                  <a16:creationId xmlns:a16="http://schemas.microsoft.com/office/drawing/2014/main" id="{65655F63-AB42-9941-A216-0BDBF4481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7766E6F6-DC6F-3B4F-B4C3-50E1A6F58B76}"/>
                </a:ext>
              </a:extLst>
            </p:cNvPr>
            <p:cNvSpPr txBox="1"/>
            <p:nvPr/>
          </p:nvSpPr>
          <p:spPr>
            <a:xfrm>
              <a:off x="9939110" y="571464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8EC1ADC9-CFB0-5742-8328-92FB7DE57DD1}"/>
              </a:ext>
            </a:extLst>
          </p:cNvPr>
          <p:cNvGrpSpPr/>
          <p:nvPr/>
        </p:nvGrpSpPr>
        <p:grpSpPr>
          <a:xfrm>
            <a:off x="7171699" y="101657"/>
            <a:ext cx="583574" cy="711137"/>
            <a:chOff x="9918110" y="138833"/>
            <a:chExt cx="583574" cy="711137"/>
          </a:xfrm>
        </p:grpSpPr>
        <p:pic>
          <p:nvPicPr>
            <p:cNvPr id="227" name="Picture 226">
              <a:extLst>
                <a:ext uri="{FF2B5EF4-FFF2-40B4-BE49-F238E27FC236}">
                  <a16:creationId xmlns:a16="http://schemas.microsoft.com/office/drawing/2014/main" id="{275A664D-3027-4C44-BACF-6BC0BEF929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E080B7BC-CC42-784D-B1A9-5D6359BA54A0}"/>
                </a:ext>
              </a:extLst>
            </p:cNvPr>
            <p:cNvSpPr txBox="1"/>
            <p:nvPr/>
          </p:nvSpPr>
          <p:spPr>
            <a:xfrm>
              <a:off x="9928925" y="572971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B0863611-ADEB-264F-A7E9-00ABC5AFB079}"/>
              </a:ext>
            </a:extLst>
          </p:cNvPr>
          <p:cNvGrpSpPr/>
          <p:nvPr/>
        </p:nvGrpSpPr>
        <p:grpSpPr>
          <a:xfrm>
            <a:off x="7171699" y="3621641"/>
            <a:ext cx="583574" cy="711137"/>
            <a:chOff x="9918110" y="138833"/>
            <a:chExt cx="583574" cy="711137"/>
          </a:xfrm>
        </p:grpSpPr>
        <p:pic>
          <p:nvPicPr>
            <p:cNvPr id="230" name="Picture 229">
              <a:extLst>
                <a:ext uri="{FF2B5EF4-FFF2-40B4-BE49-F238E27FC236}">
                  <a16:creationId xmlns:a16="http://schemas.microsoft.com/office/drawing/2014/main" id="{A5724090-87CD-4A40-85C0-2F58E3B4A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BCF82977-A4F4-304A-BAB3-E3DCBB306B35}"/>
                </a:ext>
              </a:extLst>
            </p:cNvPr>
            <p:cNvSpPr txBox="1"/>
            <p:nvPr/>
          </p:nvSpPr>
          <p:spPr>
            <a:xfrm>
              <a:off x="9928925" y="572971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  <p:sp>
        <p:nvSpPr>
          <p:cNvPr id="232" name="Right Arrow 231">
            <a:extLst>
              <a:ext uri="{FF2B5EF4-FFF2-40B4-BE49-F238E27FC236}">
                <a16:creationId xmlns:a16="http://schemas.microsoft.com/office/drawing/2014/main" id="{64D36C59-FE59-A845-977B-0CA8862C8832}"/>
              </a:ext>
            </a:extLst>
          </p:cNvPr>
          <p:cNvSpPr/>
          <p:nvPr/>
        </p:nvSpPr>
        <p:spPr>
          <a:xfrm>
            <a:off x="6645041" y="331225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3" name="Right Arrow 232">
            <a:extLst>
              <a:ext uri="{FF2B5EF4-FFF2-40B4-BE49-F238E27FC236}">
                <a16:creationId xmlns:a16="http://schemas.microsoft.com/office/drawing/2014/main" id="{B6A572E0-3A15-ED45-BBE7-1F3FF113CB24}"/>
              </a:ext>
            </a:extLst>
          </p:cNvPr>
          <p:cNvSpPr/>
          <p:nvPr/>
        </p:nvSpPr>
        <p:spPr>
          <a:xfrm>
            <a:off x="6618936" y="3851209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80EEF361-8CC1-3A47-B528-4493562CA653}"/>
              </a:ext>
            </a:extLst>
          </p:cNvPr>
          <p:cNvGrpSpPr/>
          <p:nvPr/>
        </p:nvGrpSpPr>
        <p:grpSpPr>
          <a:xfrm>
            <a:off x="4682188" y="1020580"/>
            <a:ext cx="501490" cy="699390"/>
            <a:chOff x="4666458" y="5404715"/>
            <a:chExt cx="501490" cy="699390"/>
          </a:xfrm>
        </p:grpSpPr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3355F41-5396-EE4F-9E58-5FB700B13B6E}"/>
                </a:ext>
              </a:extLst>
            </p:cNvPr>
            <p:cNvSpPr txBox="1"/>
            <p:nvPr/>
          </p:nvSpPr>
          <p:spPr>
            <a:xfrm>
              <a:off x="4666458" y="5827106"/>
              <a:ext cx="5014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  <p:pic>
          <p:nvPicPr>
            <p:cNvPr id="236" name="Picture 235">
              <a:extLst>
                <a:ext uri="{FF2B5EF4-FFF2-40B4-BE49-F238E27FC236}">
                  <a16:creationId xmlns:a16="http://schemas.microsoft.com/office/drawing/2014/main" id="{74A15208-6F00-A54F-A4C4-BEBBF7B87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83203" y="5404715"/>
              <a:ext cx="468000" cy="457763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968B9-DC1A-F242-BD95-14591B4773AE}"/>
              </a:ext>
            </a:extLst>
          </p:cNvPr>
          <p:cNvGrpSpPr/>
          <p:nvPr/>
        </p:nvGrpSpPr>
        <p:grpSpPr>
          <a:xfrm>
            <a:off x="67398" y="6143799"/>
            <a:ext cx="12069829" cy="790583"/>
            <a:chOff x="67398" y="6143799"/>
            <a:chExt cx="12069829" cy="790583"/>
          </a:xfrm>
        </p:grpSpPr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99BB67D6-4365-4040-B295-D3CC3E605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508" r="77488"/>
            <a:stretch/>
          </p:blipFill>
          <p:spPr>
            <a:xfrm>
              <a:off x="11261880" y="6284275"/>
              <a:ext cx="191933" cy="481607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E5929C7-D5DF-B74B-834A-8CE82CDFD70A}"/>
                </a:ext>
              </a:extLst>
            </p:cNvPr>
            <p:cNvSpPr txBox="1"/>
            <p:nvPr/>
          </p:nvSpPr>
          <p:spPr>
            <a:xfrm>
              <a:off x="11357846" y="6386578"/>
              <a:ext cx="7793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Blood draw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A22F769D-6A11-EB46-95A2-FA975436A704}"/>
                </a:ext>
              </a:extLst>
            </p:cNvPr>
            <p:cNvSpPr txBox="1"/>
            <p:nvPr/>
          </p:nvSpPr>
          <p:spPr>
            <a:xfrm>
              <a:off x="9582416" y="6217366"/>
              <a:ext cx="15526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Questionnaire completion </a:t>
              </a:r>
            </a:p>
            <a:p>
              <a:r>
                <a:rPr lang="en-US" sz="1000" dirty="0"/>
                <a:t>(on paper or online, in English or in Spanish)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91870B1-E8F6-4647-A559-09ED9AB7BE69}"/>
                </a:ext>
              </a:extLst>
            </p:cNvPr>
            <p:cNvGrpSpPr/>
            <p:nvPr/>
          </p:nvGrpSpPr>
          <p:grpSpPr>
            <a:xfrm>
              <a:off x="8722456" y="6189410"/>
              <a:ext cx="839337" cy="671466"/>
              <a:chOff x="7858603" y="6190697"/>
              <a:chExt cx="807292" cy="671466"/>
            </a:xfrm>
          </p:grpSpPr>
          <p:pic>
            <p:nvPicPr>
              <p:cNvPr id="152" name="Picture 151">
                <a:extLst>
                  <a:ext uri="{FF2B5EF4-FFF2-40B4-BE49-F238E27FC236}">
                    <a16:creationId xmlns:a16="http://schemas.microsoft.com/office/drawing/2014/main" id="{6FFFB327-9FA8-E146-B056-1A120E48AB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58603" y="6190697"/>
                <a:ext cx="576456" cy="576000"/>
              </a:xfrm>
              <a:prstGeom prst="rect">
                <a:avLst/>
              </a:prstGeom>
            </p:spPr>
          </p:pic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F8C080C7-4CC2-3742-A9FA-6135A231A0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47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251175" y="6475502"/>
                <a:ext cx="414720" cy="324000"/>
              </a:xfrm>
              <a:prstGeom prst="rect">
                <a:avLst/>
              </a:prstGeom>
            </p:spPr>
          </p:pic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B0C81D41-3A6E-6140-859D-66375EC7EE70}"/>
                  </a:ext>
                </a:extLst>
              </p:cNvPr>
              <p:cNvSpPr txBox="1"/>
              <p:nvPr/>
            </p:nvSpPr>
            <p:spPr>
              <a:xfrm>
                <a:off x="7907516" y="6615942"/>
                <a:ext cx="32382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/>
                  <a:t>or 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497FACD-BCE2-BF48-B0E8-259F32C52EAE}"/>
                </a:ext>
              </a:extLst>
            </p:cNvPr>
            <p:cNvGrpSpPr/>
            <p:nvPr/>
          </p:nvGrpSpPr>
          <p:grpSpPr>
            <a:xfrm>
              <a:off x="1439195" y="6226888"/>
              <a:ext cx="1689025" cy="562617"/>
              <a:chOff x="1948012" y="6226888"/>
              <a:chExt cx="1689025" cy="562617"/>
            </a:xfrm>
          </p:grpSpPr>
          <p:pic>
            <p:nvPicPr>
              <p:cNvPr id="166" name="Picture 165">
                <a:extLst>
                  <a:ext uri="{FF2B5EF4-FFF2-40B4-BE49-F238E27FC236}">
                    <a16:creationId xmlns:a16="http://schemas.microsoft.com/office/drawing/2014/main" id="{6CAA19B1-222F-4443-B2B0-EC2FA11534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948012" y="6226888"/>
                <a:ext cx="497459" cy="468000"/>
              </a:xfrm>
              <a:prstGeom prst="rect">
                <a:avLst/>
              </a:prstGeom>
            </p:spPr>
          </p:pic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127419DC-39BC-E645-9E01-5AFAF2FEFA5B}"/>
                  </a:ext>
                </a:extLst>
              </p:cNvPr>
              <p:cNvSpPr txBox="1"/>
              <p:nvPr/>
            </p:nvSpPr>
            <p:spPr>
              <a:xfrm>
                <a:off x="2376750" y="6235507"/>
                <a:ext cx="126028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Potential participant calls or email to begin participation</a:t>
                </a:r>
              </a:p>
            </p:txBody>
          </p:sp>
        </p:grp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0CF26688-92C8-894C-ABDE-DFF7871C7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398" y="6370872"/>
              <a:ext cx="457200" cy="292705"/>
            </a:xfrm>
            <a:prstGeom prst="rect">
              <a:avLst/>
            </a:prstGeom>
          </p:spPr>
        </p:pic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240E8DB4-D15D-EB46-82AB-2F8EB7F888CE}"/>
                </a:ext>
              </a:extLst>
            </p:cNvPr>
            <p:cNvSpPr txBox="1"/>
            <p:nvPr/>
          </p:nvSpPr>
          <p:spPr>
            <a:xfrm>
              <a:off x="506819" y="6223298"/>
              <a:ext cx="100235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Invitation letter to Potential participants</a:t>
              </a:r>
            </a:p>
          </p:txBody>
        </p:sp>
        <p:pic>
          <p:nvPicPr>
            <p:cNvPr id="170" name="Picture 169">
              <a:extLst>
                <a:ext uri="{FF2B5EF4-FFF2-40B4-BE49-F238E27FC236}">
                  <a16:creationId xmlns:a16="http://schemas.microsoft.com/office/drawing/2014/main" id="{A7538737-3DA1-6A45-AABB-2C7CE2EDB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027159" y="6219604"/>
              <a:ext cx="497459" cy="468000"/>
            </a:xfrm>
            <a:prstGeom prst="rect">
              <a:avLst/>
            </a:prstGeom>
          </p:spPr>
        </p:pic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E09B23E4-D357-094D-8A29-05EA7CD2652E}"/>
                </a:ext>
              </a:extLst>
            </p:cNvPr>
            <p:cNvSpPr txBox="1"/>
            <p:nvPr/>
          </p:nvSpPr>
          <p:spPr>
            <a:xfrm>
              <a:off x="5515893" y="6211669"/>
              <a:ext cx="156164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Study staff calls or email potential or consented participant  (up to 3 times)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D9BFBB8A-67A4-4E4F-944F-ADD9C5E1821C}"/>
                </a:ext>
              </a:extLst>
            </p:cNvPr>
            <p:cNvSpPr txBox="1"/>
            <p:nvPr/>
          </p:nvSpPr>
          <p:spPr>
            <a:xfrm>
              <a:off x="7866271" y="6227246"/>
              <a:ext cx="93066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In-person informed consent</a:t>
              </a:r>
            </a:p>
          </p:txBody>
        </p:sp>
        <p:pic>
          <p:nvPicPr>
            <p:cNvPr id="209" name="Picture 20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095843" y="6277017"/>
              <a:ext cx="777777" cy="518518"/>
            </a:xfrm>
            <a:prstGeom prst="rect">
              <a:avLst/>
            </a:prstGeom>
          </p:spPr>
        </p:pic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1CA6DEE5-DE2A-B148-95EB-E8841A87D6EE}"/>
                </a:ext>
              </a:extLst>
            </p:cNvPr>
            <p:cNvSpPr txBox="1"/>
            <p:nvPr/>
          </p:nvSpPr>
          <p:spPr>
            <a:xfrm>
              <a:off x="1462336" y="6627996"/>
              <a:ext cx="5014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or @</a:t>
              </a: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E71C7D6A-C5F5-FB4C-ABA4-3581F6B97B50}"/>
                </a:ext>
              </a:extLst>
            </p:cNvPr>
            <p:cNvSpPr txBox="1"/>
            <p:nvPr/>
          </p:nvSpPr>
          <p:spPr>
            <a:xfrm>
              <a:off x="5082528" y="6640899"/>
              <a:ext cx="5014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or @</a:t>
              </a:r>
            </a:p>
          </p:txBody>
        </p: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2D26492E-3F54-0445-AEDD-5679F722FBC5}"/>
                </a:ext>
              </a:extLst>
            </p:cNvPr>
            <p:cNvGrpSpPr/>
            <p:nvPr/>
          </p:nvGrpSpPr>
          <p:grpSpPr>
            <a:xfrm>
              <a:off x="2903549" y="6143799"/>
              <a:ext cx="852757" cy="790583"/>
              <a:chOff x="5838608" y="3600845"/>
              <a:chExt cx="852757" cy="790583"/>
            </a:xfrm>
          </p:grpSpPr>
          <p:pic>
            <p:nvPicPr>
              <p:cNvPr id="240" name="Picture 239">
                <a:extLst>
                  <a:ext uri="{FF2B5EF4-FFF2-40B4-BE49-F238E27FC236}">
                    <a16:creationId xmlns:a16="http://schemas.microsoft.com/office/drawing/2014/main" id="{BBF143F9-CB7F-F643-AA66-D1188F88DF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07355" y="3600845"/>
                <a:ext cx="468000" cy="457763"/>
              </a:xfrm>
              <a:prstGeom prst="rect">
                <a:avLst/>
              </a:prstGeom>
            </p:spPr>
          </p:pic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6804BEF8-A873-9A44-9791-5A0BC8FEF0AC}"/>
                  </a:ext>
                </a:extLst>
              </p:cNvPr>
              <p:cNvSpPr txBox="1"/>
              <p:nvPr/>
            </p:nvSpPr>
            <p:spPr>
              <a:xfrm>
                <a:off x="5838608" y="3991318"/>
                <a:ext cx="8527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Verbal Interest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96874AC2-2584-544A-A8C4-458C5458ACD5}"/>
                </a:ext>
              </a:extLst>
            </p:cNvPr>
            <p:cNvSpPr txBox="1"/>
            <p:nvPr/>
          </p:nvSpPr>
          <p:spPr>
            <a:xfrm>
              <a:off x="3720582" y="6217113"/>
              <a:ext cx="12439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Study staff calls potential participant  (up to 2 times)</a:t>
              </a:r>
            </a:p>
          </p:txBody>
        </p:sp>
      </p:grpSp>
      <p:sp>
        <p:nvSpPr>
          <p:cNvPr id="192" name="Right Arrow 191">
            <a:extLst>
              <a:ext uri="{FF2B5EF4-FFF2-40B4-BE49-F238E27FC236}">
                <a16:creationId xmlns:a16="http://schemas.microsoft.com/office/drawing/2014/main" id="{52B6195A-0EF5-CA4D-AA3E-B3D7B8BF8CD3}"/>
              </a:ext>
            </a:extLst>
          </p:cNvPr>
          <p:cNvSpPr/>
          <p:nvPr/>
        </p:nvSpPr>
        <p:spPr>
          <a:xfrm>
            <a:off x="3921043" y="4707973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8597F330-A69C-F449-B30C-782CF82D1868}"/>
              </a:ext>
            </a:extLst>
          </p:cNvPr>
          <p:cNvGrpSpPr/>
          <p:nvPr/>
        </p:nvGrpSpPr>
        <p:grpSpPr>
          <a:xfrm>
            <a:off x="4679735" y="4540698"/>
            <a:ext cx="501490" cy="699390"/>
            <a:chOff x="4666458" y="5404715"/>
            <a:chExt cx="501490" cy="699390"/>
          </a:xfrm>
        </p:grpSpPr>
        <p:sp>
          <p:nvSpPr>
            <p:cNvPr id="243" name="TextBox 242">
              <a:extLst>
                <a:ext uri="{FF2B5EF4-FFF2-40B4-BE49-F238E27FC236}">
                  <a16:creationId xmlns:a16="http://schemas.microsoft.com/office/drawing/2014/main" id="{6784122A-3C30-A541-B6BA-9B89B6C766E8}"/>
                </a:ext>
              </a:extLst>
            </p:cNvPr>
            <p:cNvSpPr txBox="1"/>
            <p:nvPr/>
          </p:nvSpPr>
          <p:spPr>
            <a:xfrm>
              <a:off x="4666458" y="5827106"/>
              <a:ext cx="5014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  <p:pic>
          <p:nvPicPr>
            <p:cNvPr id="244" name="Picture 243">
              <a:extLst>
                <a:ext uri="{FF2B5EF4-FFF2-40B4-BE49-F238E27FC236}">
                  <a16:creationId xmlns:a16="http://schemas.microsoft.com/office/drawing/2014/main" id="{E7F639A6-5B29-F945-A1CD-756B993B1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83203" y="5404715"/>
              <a:ext cx="468000" cy="457763"/>
            </a:xfrm>
            <a:prstGeom prst="rect">
              <a:avLst/>
            </a:prstGeom>
          </p:spPr>
        </p:pic>
      </p:grpSp>
      <p:sp>
        <p:nvSpPr>
          <p:cNvPr id="245" name="Right Arrow 244">
            <a:extLst>
              <a:ext uri="{FF2B5EF4-FFF2-40B4-BE49-F238E27FC236}">
                <a16:creationId xmlns:a16="http://schemas.microsoft.com/office/drawing/2014/main" id="{5296B760-0DDF-B846-B9E2-9DFFF99E82E4}"/>
              </a:ext>
            </a:extLst>
          </p:cNvPr>
          <p:cNvSpPr/>
          <p:nvPr/>
        </p:nvSpPr>
        <p:spPr>
          <a:xfrm>
            <a:off x="7713394" y="2092017"/>
            <a:ext cx="46663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8C3014EB-5B82-3140-8DED-E6C23E0A56D1}"/>
              </a:ext>
            </a:extLst>
          </p:cNvPr>
          <p:cNvGrpSpPr/>
          <p:nvPr/>
        </p:nvGrpSpPr>
        <p:grpSpPr>
          <a:xfrm>
            <a:off x="7171699" y="1862449"/>
            <a:ext cx="583574" cy="711137"/>
            <a:chOff x="9918110" y="138833"/>
            <a:chExt cx="583574" cy="711137"/>
          </a:xfrm>
        </p:grpSpPr>
        <p:pic>
          <p:nvPicPr>
            <p:cNvPr id="247" name="Picture 246">
              <a:extLst>
                <a:ext uri="{FF2B5EF4-FFF2-40B4-BE49-F238E27FC236}">
                  <a16:creationId xmlns:a16="http://schemas.microsoft.com/office/drawing/2014/main" id="{A69B1E64-94AE-7F4E-8515-82A81D22C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18110" y="138833"/>
              <a:ext cx="468000" cy="457763"/>
            </a:xfrm>
            <a:prstGeom prst="rect">
              <a:avLst/>
            </a:prstGeom>
          </p:spPr>
        </p:pic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1A729926-3F7E-F94B-B3D3-5395127973A0}"/>
                </a:ext>
              </a:extLst>
            </p:cNvPr>
            <p:cNvSpPr txBox="1"/>
            <p:nvPr/>
          </p:nvSpPr>
          <p:spPr>
            <a:xfrm>
              <a:off x="9928925" y="572971"/>
              <a:ext cx="572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or @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53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8EEFBAD-2337-8548-BE05-37D07C9EBC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345023"/>
              </p:ext>
            </p:extLst>
          </p:nvPr>
        </p:nvGraphicFramePr>
        <p:xfrm>
          <a:off x="1146629" y="970955"/>
          <a:ext cx="9437280" cy="5687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ADC80B3-9661-1D44-94B6-FC340F155B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158462"/>
              </p:ext>
            </p:extLst>
          </p:nvPr>
        </p:nvGraphicFramePr>
        <p:xfrm>
          <a:off x="10612937" y="4320124"/>
          <a:ext cx="1664360" cy="2218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4360">
                  <a:extLst>
                    <a:ext uri="{9D8B030D-6E8A-4147-A177-3AD203B41FA5}">
                      <a16:colId xmlns:a16="http://schemas.microsoft.com/office/drawing/2014/main" val="72934411"/>
                    </a:ext>
                  </a:extLst>
                </a:gridCol>
              </a:tblGrid>
              <a:tr h="231648">
                <a:tc>
                  <a:txBody>
                    <a:bodyPr/>
                    <a:lstStyle/>
                    <a:p>
                      <a:r>
                        <a:rPr lang="en-US" sz="1200" b="1" dirty="0"/>
                        <a:t> Partial month of enrollment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7508553"/>
                  </a:ext>
                </a:extLst>
              </a:tr>
              <a:tr h="231648">
                <a:tc>
                  <a:txBody>
                    <a:bodyPr/>
                    <a:lstStyle/>
                    <a:p>
                      <a:r>
                        <a:rPr lang="en-US" sz="1200" b="1" dirty="0"/>
                        <a:t> July 2017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404490"/>
                  </a:ext>
                </a:extLst>
              </a:tr>
              <a:tr h="231648"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0618788"/>
                  </a:ext>
                </a:extLst>
              </a:tr>
              <a:tr h="231648">
                <a:tc>
                  <a:txBody>
                    <a:bodyPr/>
                    <a:lstStyle/>
                    <a:p>
                      <a:r>
                        <a:rPr lang="en-US" sz="1200" b="1" dirty="0"/>
                        <a:t> 22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178"/>
                  </a:ext>
                </a:extLst>
              </a:tr>
              <a:tr h="231648"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901536"/>
                  </a:ext>
                </a:extLst>
              </a:tr>
              <a:tr h="231648">
                <a:tc>
                  <a:txBody>
                    <a:bodyPr/>
                    <a:lstStyle/>
                    <a:p>
                      <a:r>
                        <a:rPr lang="en-US" sz="1200" b="1" dirty="0"/>
                        <a:t> 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785809"/>
                  </a:ext>
                </a:extLst>
              </a:tr>
              <a:tr h="231648">
                <a:tc>
                  <a:txBody>
                    <a:bodyPr/>
                    <a:lstStyle/>
                    <a:p>
                      <a:r>
                        <a:rPr lang="en-US" sz="1200" b="1" dirty="0"/>
                        <a:t> 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8802295"/>
                  </a:ext>
                </a:extLst>
              </a:tr>
              <a:tr h="231648">
                <a:tc>
                  <a:txBody>
                    <a:bodyPr/>
                    <a:lstStyle/>
                    <a:p>
                      <a:r>
                        <a:rPr lang="en-US" sz="1200" b="1" dirty="0"/>
                        <a:t> 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1348064"/>
                  </a:ext>
                </a:extLst>
              </a:tr>
              <a:tr h="231648">
                <a:tc>
                  <a:txBody>
                    <a:bodyPr/>
                    <a:lstStyle/>
                    <a:p>
                      <a:r>
                        <a:rPr lang="en-US" sz="1200" b="1" dirty="0"/>
                        <a:t> 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7097885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2417D9C-DA91-EB4E-98B9-AB593A454A7A}"/>
              </a:ext>
            </a:extLst>
          </p:cNvPr>
          <p:cNvSpPr/>
          <p:nvPr/>
        </p:nvSpPr>
        <p:spPr>
          <a:xfrm>
            <a:off x="2907169" y="4905825"/>
            <a:ext cx="6336000" cy="216000"/>
          </a:xfrm>
          <a:prstGeom prst="roundRect">
            <a:avLst/>
          </a:prstGeom>
          <a:solidFill>
            <a:schemeClr val="accent1">
              <a:lumMod val="75000"/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934B905-9275-C14B-A1E8-411F53E8AEDE}"/>
              </a:ext>
            </a:extLst>
          </p:cNvPr>
          <p:cNvSpPr/>
          <p:nvPr/>
        </p:nvSpPr>
        <p:spPr>
          <a:xfrm>
            <a:off x="3541021" y="5141799"/>
            <a:ext cx="7344000" cy="216000"/>
          </a:xfrm>
          <a:prstGeom prst="roundRect">
            <a:avLst/>
          </a:prstGeom>
          <a:solidFill>
            <a:schemeClr val="accent2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00A13F2-2CB7-0049-BF1B-DEF5F694C5C2}"/>
              </a:ext>
            </a:extLst>
          </p:cNvPr>
          <p:cNvSpPr/>
          <p:nvPr/>
        </p:nvSpPr>
        <p:spPr>
          <a:xfrm>
            <a:off x="4732284" y="5363024"/>
            <a:ext cx="5616000" cy="216000"/>
          </a:xfrm>
          <a:prstGeom prst="roundRect">
            <a:avLst/>
          </a:prstGeom>
          <a:solidFill>
            <a:schemeClr val="bg1">
              <a:lumMod val="50000"/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F7D5F1C-FB1B-F64A-A677-2708E173833B}"/>
              </a:ext>
            </a:extLst>
          </p:cNvPr>
          <p:cNvSpPr/>
          <p:nvPr/>
        </p:nvSpPr>
        <p:spPr>
          <a:xfrm>
            <a:off x="5824718" y="5589167"/>
            <a:ext cx="5060303" cy="216000"/>
          </a:xfrm>
          <a:prstGeom prst="roundRect">
            <a:avLst/>
          </a:prstGeom>
          <a:solidFill>
            <a:srgbClr val="FFC0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F9EC783-E734-2E4A-BA2F-0AA69350BF30}"/>
              </a:ext>
            </a:extLst>
          </p:cNvPr>
          <p:cNvSpPr/>
          <p:nvPr/>
        </p:nvSpPr>
        <p:spPr>
          <a:xfrm>
            <a:off x="6951316" y="5817198"/>
            <a:ext cx="3933705" cy="21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50A44BF-8E80-2441-8E7B-04E783B66800}"/>
              </a:ext>
            </a:extLst>
          </p:cNvPr>
          <p:cNvSpPr/>
          <p:nvPr/>
        </p:nvSpPr>
        <p:spPr>
          <a:xfrm>
            <a:off x="7099179" y="6051281"/>
            <a:ext cx="3785842" cy="216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4F6F749-55D5-AC4C-9225-F6BB2902CC0F}"/>
              </a:ext>
            </a:extLst>
          </p:cNvPr>
          <p:cNvSpPr/>
          <p:nvPr/>
        </p:nvSpPr>
        <p:spPr>
          <a:xfrm>
            <a:off x="8077021" y="6276278"/>
            <a:ext cx="2808000" cy="216000"/>
          </a:xfrm>
          <a:prstGeom prst="roundRect">
            <a:avLst/>
          </a:prstGeom>
          <a:solidFill>
            <a:schemeClr val="accent1">
              <a:lumMod val="50000"/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DF0CC5-4EC7-1043-B255-CABAD055B2C3}"/>
              </a:ext>
            </a:extLst>
          </p:cNvPr>
          <p:cNvSpPr/>
          <p:nvPr/>
        </p:nvSpPr>
        <p:spPr>
          <a:xfrm>
            <a:off x="166564" y="179244"/>
            <a:ext cx="6096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b="1" dirty="0"/>
              <a:t>Figure S2</a:t>
            </a:r>
            <a:r>
              <a:rPr lang="en-US" sz="1050" dirty="0"/>
              <a:t>: Number of CBQ participants consented over time stratified by recruitment method.</a:t>
            </a:r>
          </a:p>
        </p:txBody>
      </p:sp>
    </p:spTree>
    <p:extLst>
      <p:ext uri="{BB962C8B-B14F-4D97-AF65-F5344CB8AC3E}">
        <p14:creationId xmlns:p14="http://schemas.microsoft.com/office/powerpoint/2010/main" val="3370419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7819" y="1693920"/>
            <a:ext cx="3108960" cy="402336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1237" y="1694197"/>
            <a:ext cx="3108960" cy="4023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9901" y="766433"/>
            <a:ext cx="29687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English only (General)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42748" y="766156"/>
            <a:ext cx="4066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English and Spanish (Targeted)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7778237" y="1597429"/>
            <a:ext cx="2799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611739" y="1597152"/>
            <a:ext cx="593626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81093" y="253891"/>
            <a:ext cx="111556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Figure S3</a:t>
            </a:r>
            <a:r>
              <a:rPr lang="en-US" sz="1050" dirty="0"/>
              <a:t>: Study recruitment flyers. The targeted flyers were posted in both English and Spanish</a:t>
            </a:r>
          </a:p>
          <a:p>
            <a:r>
              <a:rPr lang="en-US" sz="1050" dirty="0"/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901" y="1602489"/>
            <a:ext cx="3258056" cy="420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990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44E612A-259F-5D4E-8B5F-8CC2C1A884FE}"/>
              </a:ext>
            </a:extLst>
          </p:cNvPr>
          <p:cNvGrpSpPr/>
          <p:nvPr/>
        </p:nvGrpSpPr>
        <p:grpSpPr>
          <a:xfrm>
            <a:off x="491989" y="1396186"/>
            <a:ext cx="11593994" cy="6433695"/>
            <a:chOff x="598006" y="424305"/>
            <a:chExt cx="11593994" cy="6433695"/>
          </a:xfrm>
        </p:grpSpPr>
        <p:graphicFrame>
          <p:nvGraphicFramePr>
            <p:cNvPr id="17" name="Chart 16">
              <a:extLst>
                <a:ext uri="{FF2B5EF4-FFF2-40B4-BE49-F238E27FC236}">
                  <a16:creationId xmlns:a16="http://schemas.microsoft.com/office/drawing/2014/main" id="{00000000-0008-0000-1300-000004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68828093"/>
                </p:ext>
              </p:extLst>
            </p:nvPr>
          </p:nvGraphicFramePr>
          <p:xfrm>
            <a:off x="598006" y="1648787"/>
            <a:ext cx="3858006" cy="52092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FD67566-FDA1-304F-976D-D945766335C8}"/>
                </a:ext>
              </a:extLst>
            </p:cNvPr>
            <p:cNvGrpSpPr/>
            <p:nvPr/>
          </p:nvGrpSpPr>
          <p:grpSpPr>
            <a:xfrm>
              <a:off x="925838" y="424305"/>
              <a:ext cx="11266162" cy="6147945"/>
              <a:chOff x="925838" y="424305"/>
              <a:chExt cx="11266162" cy="6147945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028265" y="424305"/>
                <a:ext cx="9843529" cy="1530093"/>
                <a:chOff x="891642" y="405088"/>
                <a:chExt cx="9843529" cy="1530093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7571819" y="457853"/>
                  <a:ext cx="316335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/>
                    <a:t>Biobank </a:t>
                  </a:r>
                </a:p>
                <a:p>
                  <a:r>
                    <a:rPr lang="en-US" b="1" dirty="0"/>
                    <a:t>Decline rate: 85% (576/676) N=319 of 576 decliners provided a reason</a:t>
                  </a:r>
                </a:p>
                <a:p>
                  <a:endParaRPr lang="en-US" b="1" dirty="0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891642" y="405088"/>
                  <a:ext cx="2845266" cy="1200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Clinic </a:t>
                  </a:r>
                </a:p>
                <a:p>
                  <a:r>
                    <a:rPr lang="en-US" b="1" dirty="0"/>
                    <a:t>Decline rate: 13% (125/939)</a:t>
                  </a:r>
                </a:p>
                <a:p>
                  <a:r>
                    <a:rPr lang="en-US" b="1" dirty="0"/>
                    <a:t>N=125</a:t>
                  </a:r>
                </a:p>
                <a:p>
                  <a:endParaRPr lang="en-US" b="1" dirty="0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4405800" y="470891"/>
                <a:ext cx="316335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EHR </a:t>
                </a:r>
              </a:p>
              <a:p>
                <a:r>
                  <a:rPr lang="en-US" b="1" dirty="0"/>
                  <a:t>Decline rate: 78% (225/288)</a:t>
                </a:r>
              </a:p>
              <a:p>
                <a:r>
                  <a:rPr lang="en-US" b="1" dirty="0"/>
                  <a:t>N=73 of 225 decliners provided a reason</a:t>
                </a:r>
              </a:p>
            </p:txBody>
          </p:sp>
          <p:graphicFrame>
            <p:nvGraphicFramePr>
              <p:cNvPr id="13" name="Chart 12">
                <a:extLst>
                  <a:ext uri="{FF2B5EF4-FFF2-40B4-BE49-F238E27FC236}">
                    <a16:creationId xmlns:a16="http://schemas.microsoft.com/office/drawing/2014/main" id="{00000000-0008-0000-1200-000005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56051660"/>
                  </p:ext>
                </p:extLst>
              </p:nvPr>
            </p:nvGraphicFramePr>
            <p:xfrm>
              <a:off x="7034880" y="1639988"/>
              <a:ext cx="2844535" cy="254951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14" name="Chart 13">
                <a:extLst>
                  <a:ext uri="{FF2B5EF4-FFF2-40B4-BE49-F238E27FC236}">
                    <a16:creationId xmlns:a16="http://schemas.microsoft.com/office/drawing/2014/main" id="{00000000-0008-0000-1200-000005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79488272"/>
                  </p:ext>
                </p:extLst>
              </p:nvPr>
            </p:nvGraphicFramePr>
            <p:xfrm>
              <a:off x="4456012" y="1671220"/>
              <a:ext cx="7735988" cy="44552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15" name="Chart 14">
                <a:extLst>
                  <a:ext uri="{FF2B5EF4-FFF2-40B4-BE49-F238E27FC236}">
                    <a16:creationId xmlns:a16="http://schemas.microsoft.com/office/drawing/2014/main" id="{00000000-0008-0000-1200-000005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71896817"/>
                  </p:ext>
                </p:extLst>
              </p:nvPr>
            </p:nvGraphicFramePr>
            <p:xfrm>
              <a:off x="6784848" y="1654098"/>
              <a:ext cx="3364992" cy="29164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3" name="TextBox 2"/>
              <p:cNvSpPr txBox="1"/>
              <p:nvPr/>
            </p:nvSpPr>
            <p:spPr>
              <a:xfrm>
                <a:off x="925838" y="6010275"/>
                <a:ext cx="10694662" cy="561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279954" y="221161"/>
            <a:ext cx="1071562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Figure S4</a:t>
            </a:r>
            <a:r>
              <a:rPr lang="en-US" sz="1050" dirty="0"/>
              <a:t>: Reasons for declining participation for recruitment methods that collected reason for decline. Reasons were solicited by multiple choice questions administered at the time of invitation. Only a portion of people invited through the EHR or Biobank provided a reason for decline.</a:t>
            </a:r>
          </a:p>
          <a:p>
            <a:r>
              <a:rPr lang="en-US" sz="1050" dirty="0"/>
              <a:t>Abbreviation: electronic health records (EHR)</a:t>
            </a:r>
          </a:p>
        </p:txBody>
      </p:sp>
    </p:spTree>
    <p:extLst>
      <p:ext uri="{BB962C8B-B14F-4D97-AF65-F5344CB8AC3E}">
        <p14:creationId xmlns:p14="http://schemas.microsoft.com/office/powerpoint/2010/main" val="1104169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59D27EB-0FCE-C945-8D18-3063431BEC1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56209232"/>
              </p:ext>
            </p:extLst>
          </p:nvPr>
        </p:nvGraphicFramePr>
        <p:xfrm>
          <a:off x="6441970" y="129561"/>
          <a:ext cx="558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F2BB907-1506-2B4D-91E1-2D1AB7B04A5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86342855"/>
              </p:ext>
            </p:extLst>
          </p:nvPr>
        </p:nvGraphicFramePr>
        <p:xfrm>
          <a:off x="802312" y="129561"/>
          <a:ext cx="558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C235186-5000-0B4F-9F81-6C6CDCDCCF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2440799"/>
              </p:ext>
            </p:extLst>
          </p:nvPr>
        </p:nvGraphicFramePr>
        <p:xfrm>
          <a:off x="802312" y="3462624"/>
          <a:ext cx="558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5C20F97-348D-F847-A571-CCDAC1B50B7E}"/>
              </a:ext>
            </a:extLst>
          </p:cNvPr>
          <p:cNvSpPr txBox="1"/>
          <p:nvPr/>
        </p:nvSpPr>
        <p:spPr>
          <a:xfrm>
            <a:off x="6626087" y="3922644"/>
            <a:ext cx="528761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Figure S5</a:t>
            </a:r>
            <a:r>
              <a:rPr lang="en-US" sz="1050" dirty="0"/>
              <a:t>: Distribution of gender, age and study mode by study recruitment method for the 1118 CBQ participants. </a:t>
            </a:r>
          </a:p>
          <a:p>
            <a:r>
              <a:rPr lang="en-US" sz="1050" dirty="0"/>
              <a:t>Abbreviation: electronic health records (EHR)</a:t>
            </a:r>
          </a:p>
        </p:txBody>
      </p:sp>
    </p:spTree>
    <p:extLst>
      <p:ext uri="{BB962C8B-B14F-4D97-AF65-F5344CB8AC3E}">
        <p14:creationId xmlns:p14="http://schemas.microsoft.com/office/powerpoint/2010/main" val="3669853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59D27EB-0FCE-C945-8D18-3063431BEC1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11742410"/>
              </p:ext>
            </p:extLst>
          </p:nvPr>
        </p:nvGraphicFramePr>
        <p:xfrm>
          <a:off x="6521482" y="301837"/>
          <a:ext cx="558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F2BB907-1506-2B4D-91E1-2D1AB7B04A5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24326551"/>
              </p:ext>
            </p:extLst>
          </p:nvPr>
        </p:nvGraphicFramePr>
        <p:xfrm>
          <a:off x="881824" y="3613300"/>
          <a:ext cx="558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CA99A2F-D945-204C-9250-BE639303BC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5739026"/>
              </p:ext>
            </p:extLst>
          </p:nvPr>
        </p:nvGraphicFramePr>
        <p:xfrm>
          <a:off x="6536233" y="3613300"/>
          <a:ext cx="558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C235186-5000-0B4F-9F81-6C6CDCDCCF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5769366"/>
              </p:ext>
            </p:extLst>
          </p:nvPr>
        </p:nvGraphicFramePr>
        <p:xfrm>
          <a:off x="887394" y="301837"/>
          <a:ext cx="558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2DB6843E-59ED-8843-A388-CE8EC038FE12}"/>
              </a:ext>
            </a:extLst>
          </p:cNvPr>
          <p:cNvSpPr txBox="1">
            <a:spLocks/>
          </p:cNvSpPr>
          <p:nvPr/>
        </p:nvSpPr>
        <p:spPr>
          <a:xfrm>
            <a:off x="0" y="-34585"/>
            <a:ext cx="11993217" cy="36292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50" b="1" dirty="0"/>
              <a:t>Figure S6</a:t>
            </a:r>
            <a:r>
              <a:rPr lang="en-US" sz="1050" dirty="0"/>
              <a:t>: Distribution of race and ethnicity, education, employment status and geo-income by study recruitment method for the 1118 CBQ participants. </a:t>
            </a:r>
          </a:p>
          <a:p>
            <a:r>
              <a:rPr lang="en-US" sz="1050" dirty="0"/>
              <a:t>Abbreviations: electronic health records (EHR)</a:t>
            </a:r>
          </a:p>
        </p:txBody>
      </p:sp>
    </p:spTree>
    <p:extLst>
      <p:ext uri="{BB962C8B-B14F-4D97-AF65-F5344CB8AC3E}">
        <p14:creationId xmlns:p14="http://schemas.microsoft.com/office/powerpoint/2010/main" val="2442341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16789</TotalTime>
  <Words>623</Words>
  <Application>Microsoft Office PowerPoint</Application>
  <PresentationFormat>Widescreen</PresentationFormat>
  <Paragraphs>136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Anah Kim</cp:lastModifiedBy>
  <cp:revision>412</cp:revision>
  <dcterms:created xsi:type="dcterms:W3CDTF">2018-03-06T19:05:12Z</dcterms:created>
  <dcterms:modified xsi:type="dcterms:W3CDTF">2020-04-14T13:12:17Z</dcterms:modified>
  <cp:category/>
</cp:coreProperties>
</file>