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8" r:id="rId2"/>
    <p:sldId id="289" r:id="rId3"/>
    <p:sldId id="274" r:id="rId4"/>
    <p:sldId id="275" r:id="rId5"/>
    <p:sldId id="291" r:id="rId6"/>
    <p:sldId id="279" r:id="rId7"/>
    <p:sldId id="292" r:id="rId8"/>
    <p:sldId id="287" r:id="rId9"/>
  </p:sldIdLst>
  <p:sldSz cx="6858000" cy="14630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954" userDrawn="1">
          <p15:clr>
            <a:srgbClr val="A4A3A4"/>
          </p15:clr>
        </p15:guide>
        <p15:guide id="2" pos="1632" userDrawn="1">
          <p15:clr>
            <a:srgbClr val="A4A3A4"/>
          </p15:clr>
        </p15:guide>
        <p15:guide id="3" orient="horz" pos="751" userDrawn="1">
          <p15:clr>
            <a:srgbClr val="A4A3A4"/>
          </p15:clr>
        </p15:guide>
        <p15:guide id="4" pos="4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3152"/>
    <a:srgbClr val="604A7B"/>
    <a:srgbClr val="006699"/>
    <a:srgbClr val="00BC55"/>
    <a:srgbClr val="CC0099"/>
    <a:srgbClr val="CC66FF"/>
    <a:srgbClr val="FFFFCC"/>
    <a:srgbClr val="009900"/>
    <a:srgbClr val="FF3399"/>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3959" autoAdjust="0"/>
  </p:normalViewPr>
  <p:slideViewPr>
    <p:cSldViewPr snapToGrid="0" showGuides="1">
      <p:cViewPr>
        <p:scale>
          <a:sx n="78" d="100"/>
          <a:sy n="78" d="100"/>
        </p:scale>
        <p:origin x="-1508" y="4292"/>
      </p:cViewPr>
      <p:guideLst>
        <p:guide orient="horz" pos="8034"/>
        <p:guide orient="horz" pos="751"/>
        <p:guide pos="2959"/>
        <p:guide pos="400"/>
      </p:guideLst>
    </p:cSldViewPr>
  </p:slideViewPr>
  <p:notesTextViewPr>
    <p:cViewPr>
      <p:scale>
        <a:sx n="1" d="1"/>
        <a:sy n="1" d="1"/>
      </p:scale>
      <p:origin x="0" y="0"/>
    </p:cViewPr>
  </p:notesTextViewPr>
  <p:sorterViewPr>
    <p:cViewPr>
      <p:scale>
        <a:sx n="63" d="100"/>
        <a:sy n="63"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730E61-3628-49F5-BC3E-9778A365638D}" type="datetimeFigureOut">
              <a:rPr lang="en-US" smtClean="0"/>
              <a:t>4/23/2020</a:t>
            </a:fld>
            <a:endParaRPr lang="en-US"/>
          </a:p>
        </p:txBody>
      </p:sp>
      <p:sp>
        <p:nvSpPr>
          <p:cNvPr id="4" name="Slide Image Placeholder 3"/>
          <p:cNvSpPr>
            <a:spLocks noGrp="1" noRot="1" noChangeAspect="1"/>
          </p:cNvSpPr>
          <p:nvPr>
            <p:ph type="sldImg" idx="2"/>
          </p:nvPr>
        </p:nvSpPr>
        <p:spPr>
          <a:xfrm>
            <a:off x="2625725" y="685800"/>
            <a:ext cx="16065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8C509D-D1BD-4BF0-B694-CD36FD20B5CA}" type="slidenum">
              <a:rPr lang="en-US" smtClean="0"/>
              <a:t>‹#›</a:t>
            </a:fld>
            <a:endParaRPr lang="en-US"/>
          </a:p>
        </p:txBody>
      </p:sp>
    </p:spTree>
    <p:extLst>
      <p:ext uri="{BB962C8B-B14F-4D97-AF65-F5344CB8AC3E}">
        <p14:creationId xmlns:p14="http://schemas.microsoft.com/office/powerpoint/2010/main" val="2292527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25725" y="685800"/>
            <a:ext cx="160655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78C509D-D1BD-4BF0-B694-CD36FD20B5CA}" type="slidenum">
              <a:rPr lang="en-US" smtClean="0"/>
              <a:t>1</a:t>
            </a:fld>
            <a:endParaRPr lang="en-US"/>
          </a:p>
        </p:txBody>
      </p:sp>
    </p:spTree>
    <p:extLst>
      <p:ext uri="{BB962C8B-B14F-4D97-AF65-F5344CB8AC3E}">
        <p14:creationId xmlns:p14="http://schemas.microsoft.com/office/powerpoint/2010/main" val="580109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25725" y="685800"/>
            <a:ext cx="160655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78C509D-D1BD-4BF0-B694-CD36FD20B5CA}" type="slidenum">
              <a:rPr lang="en-US" smtClean="0"/>
              <a:t>3</a:t>
            </a:fld>
            <a:endParaRPr lang="en-US"/>
          </a:p>
        </p:txBody>
      </p:sp>
    </p:spTree>
    <p:extLst>
      <p:ext uri="{BB962C8B-B14F-4D97-AF65-F5344CB8AC3E}">
        <p14:creationId xmlns:p14="http://schemas.microsoft.com/office/powerpoint/2010/main" val="2533396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25725" y="685800"/>
            <a:ext cx="160655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8C509D-D1BD-4BF0-B694-CD36FD20B5CA}" type="slidenum">
              <a:rPr lang="en-US" smtClean="0"/>
              <a:t>6</a:t>
            </a:fld>
            <a:endParaRPr lang="en-US"/>
          </a:p>
        </p:txBody>
      </p:sp>
    </p:spTree>
    <p:extLst>
      <p:ext uri="{BB962C8B-B14F-4D97-AF65-F5344CB8AC3E}">
        <p14:creationId xmlns:p14="http://schemas.microsoft.com/office/powerpoint/2010/main" val="1341661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25725" y="685800"/>
            <a:ext cx="160655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78C509D-D1BD-4BF0-B694-CD36FD20B5CA}" type="slidenum">
              <a:rPr lang="en-US" smtClean="0"/>
              <a:t>8</a:t>
            </a:fld>
            <a:endParaRPr lang="en-US"/>
          </a:p>
        </p:txBody>
      </p:sp>
    </p:spTree>
    <p:extLst>
      <p:ext uri="{BB962C8B-B14F-4D97-AF65-F5344CB8AC3E}">
        <p14:creationId xmlns:p14="http://schemas.microsoft.com/office/powerpoint/2010/main" val="801512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394374"/>
            <a:ext cx="5829300" cy="509354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7684348"/>
            <a:ext cx="5143500" cy="353229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95D3366-94B1-4D4B-9C46-9B696D1164BC}"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78831-49D2-4D0A-9231-BA592DEF1541}" type="slidenum">
              <a:rPr lang="en-US" smtClean="0"/>
              <a:t>‹#›</a:t>
            </a:fld>
            <a:endParaRPr lang="en-US"/>
          </a:p>
        </p:txBody>
      </p:sp>
    </p:spTree>
    <p:extLst>
      <p:ext uri="{BB962C8B-B14F-4D97-AF65-F5344CB8AC3E}">
        <p14:creationId xmlns:p14="http://schemas.microsoft.com/office/powerpoint/2010/main" val="2263813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5D3366-94B1-4D4B-9C46-9B696D1164BC}"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78831-49D2-4D0A-9231-BA592DEF1541}" type="slidenum">
              <a:rPr lang="en-US" smtClean="0"/>
              <a:t>‹#›</a:t>
            </a:fld>
            <a:endParaRPr lang="en-US"/>
          </a:p>
        </p:txBody>
      </p:sp>
    </p:spTree>
    <p:extLst>
      <p:ext uri="{BB962C8B-B14F-4D97-AF65-F5344CB8AC3E}">
        <p14:creationId xmlns:p14="http://schemas.microsoft.com/office/powerpoint/2010/main" val="673213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778933"/>
            <a:ext cx="1478756" cy="1239858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778933"/>
            <a:ext cx="4350544" cy="123985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5D3366-94B1-4D4B-9C46-9B696D1164BC}"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78831-49D2-4D0A-9231-BA592DEF1541}" type="slidenum">
              <a:rPr lang="en-US" smtClean="0"/>
              <a:t>‹#›</a:t>
            </a:fld>
            <a:endParaRPr lang="en-US"/>
          </a:p>
        </p:txBody>
      </p:sp>
    </p:spTree>
    <p:extLst>
      <p:ext uri="{BB962C8B-B14F-4D97-AF65-F5344CB8AC3E}">
        <p14:creationId xmlns:p14="http://schemas.microsoft.com/office/powerpoint/2010/main" val="1034586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5D3366-94B1-4D4B-9C46-9B696D1164BC}"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78831-49D2-4D0A-9231-BA592DEF1541}" type="slidenum">
              <a:rPr lang="en-US" smtClean="0"/>
              <a:t>‹#›</a:t>
            </a:fld>
            <a:endParaRPr lang="en-US"/>
          </a:p>
        </p:txBody>
      </p:sp>
    </p:spTree>
    <p:extLst>
      <p:ext uri="{BB962C8B-B14F-4D97-AF65-F5344CB8AC3E}">
        <p14:creationId xmlns:p14="http://schemas.microsoft.com/office/powerpoint/2010/main" val="464225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647444"/>
            <a:ext cx="5915025" cy="608583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9790858"/>
            <a:ext cx="5915025" cy="32003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5D3366-94B1-4D4B-9C46-9B696D1164BC}"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78831-49D2-4D0A-9231-BA592DEF1541}" type="slidenum">
              <a:rPr lang="en-US" smtClean="0"/>
              <a:t>‹#›</a:t>
            </a:fld>
            <a:endParaRPr lang="en-US"/>
          </a:p>
        </p:txBody>
      </p:sp>
    </p:spTree>
    <p:extLst>
      <p:ext uri="{BB962C8B-B14F-4D97-AF65-F5344CB8AC3E}">
        <p14:creationId xmlns:p14="http://schemas.microsoft.com/office/powerpoint/2010/main" val="2324820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3894667"/>
            <a:ext cx="2914650" cy="92828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3894667"/>
            <a:ext cx="2914650" cy="92828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95D3366-94B1-4D4B-9C46-9B696D1164BC}" type="datetimeFigureOut">
              <a:rPr lang="en-US" smtClean="0"/>
              <a:t>4/23/2020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78831-49D2-4D0A-9231-BA592DEF1541}" type="slidenum">
              <a:rPr lang="en-US" smtClean="0"/>
              <a:t>‹#›</a:t>
            </a:fld>
            <a:endParaRPr lang="en-US"/>
          </a:p>
        </p:txBody>
      </p:sp>
    </p:spTree>
    <p:extLst>
      <p:ext uri="{BB962C8B-B14F-4D97-AF65-F5344CB8AC3E}">
        <p14:creationId xmlns:p14="http://schemas.microsoft.com/office/powerpoint/2010/main" val="3129557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778936"/>
            <a:ext cx="5915025" cy="2827868"/>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3586481"/>
            <a:ext cx="2901255" cy="175767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5344160"/>
            <a:ext cx="2901255" cy="78604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3586481"/>
            <a:ext cx="2915543" cy="175767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5344160"/>
            <a:ext cx="2915543" cy="78604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5D3366-94B1-4D4B-9C46-9B696D1164BC}" type="datetimeFigureOut">
              <a:rPr lang="en-US" smtClean="0"/>
              <a:t>4/23/2020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E78831-49D2-4D0A-9231-BA592DEF1541}" type="slidenum">
              <a:rPr lang="en-US" smtClean="0"/>
              <a:t>‹#›</a:t>
            </a:fld>
            <a:endParaRPr lang="en-US"/>
          </a:p>
        </p:txBody>
      </p:sp>
    </p:spTree>
    <p:extLst>
      <p:ext uri="{BB962C8B-B14F-4D97-AF65-F5344CB8AC3E}">
        <p14:creationId xmlns:p14="http://schemas.microsoft.com/office/powerpoint/2010/main" val="2789615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5D3366-94B1-4D4B-9C46-9B696D1164BC}" type="datetimeFigureOut">
              <a:rPr lang="en-US" smtClean="0"/>
              <a:t>4/23/2020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E78831-49D2-4D0A-9231-BA592DEF1541}" type="slidenum">
              <a:rPr lang="en-US" smtClean="0"/>
              <a:t>‹#›</a:t>
            </a:fld>
            <a:endParaRPr lang="en-US"/>
          </a:p>
        </p:txBody>
      </p:sp>
    </p:spTree>
    <p:extLst>
      <p:ext uri="{BB962C8B-B14F-4D97-AF65-F5344CB8AC3E}">
        <p14:creationId xmlns:p14="http://schemas.microsoft.com/office/powerpoint/2010/main" val="551631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5D3366-94B1-4D4B-9C46-9B696D1164BC}" type="datetimeFigureOut">
              <a:rPr lang="en-US" smtClean="0"/>
              <a:t>4/23/2020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E78831-49D2-4D0A-9231-BA592DEF1541}" type="slidenum">
              <a:rPr lang="en-US" smtClean="0"/>
              <a:t>‹#›</a:t>
            </a:fld>
            <a:endParaRPr lang="en-US"/>
          </a:p>
        </p:txBody>
      </p:sp>
    </p:spTree>
    <p:extLst>
      <p:ext uri="{BB962C8B-B14F-4D97-AF65-F5344CB8AC3E}">
        <p14:creationId xmlns:p14="http://schemas.microsoft.com/office/powerpoint/2010/main" val="1703788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975360"/>
            <a:ext cx="2211884" cy="341376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2106510"/>
            <a:ext cx="3471863" cy="103970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4389120"/>
            <a:ext cx="2211884" cy="81313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795D3366-94B1-4D4B-9C46-9B696D1164BC}" type="datetimeFigureOut">
              <a:rPr lang="en-US" smtClean="0"/>
              <a:t>4/23/2020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78831-49D2-4D0A-9231-BA592DEF1541}" type="slidenum">
              <a:rPr lang="en-US" smtClean="0"/>
              <a:t>‹#›</a:t>
            </a:fld>
            <a:endParaRPr lang="en-US"/>
          </a:p>
        </p:txBody>
      </p:sp>
    </p:spTree>
    <p:extLst>
      <p:ext uri="{BB962C8B-B14F-4D97-AF65-F5344CB8AC3E}">
        <p14:creationId xmlns:p14="http://schemas.microsoft.com/office/powerpoint/2010/main" val="670195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975360"/>
            <a:ext cx="2211884" cy="341376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2106510"/>
            <a:ext cx="3471863" cy="103970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4389120"/>
            <a:ext cx="2211884" cy="81313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795D3366-94B1-4D4B-9C46-9B696D1164BC}" type="datetimeFigureOut">
              <a:rPr lang="en-US" smtClean="0"/>
              <a:t>4/23/2020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78831-49D2-4D0A-9231-BA592DEF1541}" type="slidenum">
              <a:rPr lang="en-US" smtClean="0"/>
              <a:t>‹#›</a:t>
            </a:fld>
            <a:endParaRPr lang="en-US"/>
          </a:p>
        </p:txBody>
      </p:sp>
    </p:spTree>
    <p:extLst>
      <p:ext uri="{BB962C8B-B14F-4D97-AF65-F5344CB8AC3E}">
        <p14:creationId xmlns:p14="http://schemas.microsoft.com/office/powerpoint/2010/main" val="1937804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778936"/>
            <a:ext cx="5915025" cy="282786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3894667"/>
            <a:ext cx="5915025" cy="92828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13560217"/>
            <a:ext cx="1543050" cy="778933"/>
          </a:xfrm>
          <a:prstGeom prst="rect">
            <a:avLst/>
          </a:prstGeom>
        </p:spPr>
        <p:txBody>
          <a:bodyPr vert="horz" lIns="91440" tIns="45720" rIns="91440" bIns="45720" rtlCol="0" anchor="ctr"/>
          <a:lstStyle>
            <a:lvl1pPr algn="l">
              <a:defRPr sz="900">
                <a:solidFill>
                  <a:schemeClr val="tx1">
                    <a:tint val="75000"/>
                  </a:schemeClr>
                </a:solidFill>
              </a:defRPr>
            </a:lvl1pPr>
          </a:lstStyle>
          <a:p>
            <a:fld id="{795D3366-94B1-4D4B-9C46-9B696D1164BC}" type="datetimeFigureOut">
              <a:rPr lang="en-US" smtClean="0"/>
              <a:t>4/23/2020</a:t>
            </a:fld>
            <a:endParaRPr lang="en-US"/>
          </a:p>
        </p:txBody>
      </p:sp>
      <p:sp>
        <p:nvSpPr>
          <p:cNvPr id="5" name="Footer Placeholder 4"/>
          <p:cNvSpPr>
            <a:spLocks noGrp="1"/>
          </p:cNvSpPr>
          <p:nvPr>
            <p:ph type="ftr" sz="quarter" idx="3"/>
          </p:nvPr>
        </p:nvSpPr>
        <p:spPr>
          <a:xfrm>
            <a:off x="2271713" y="13560217"/>
            <a:ext cx="2314575" cy="7789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13560217"/>
            <a:ext cx="1543050" cy="778933"/>
          </a:xfrm>
          <a:prstGeom prst="rect">
            <a:avLst/>
          </a:prstGeom>
        </p:spPr>
        <p:txBody>
          <a:bodyPr vert="horz" lIns="91440" tIns="45720" rIns="91440" bIns="45720" rtlCol="0" anchor="ctr"/>
          <a:lstStyle>
            <a:lvl1pPr algn="r">
              <a:defRPr sz="900">
                <a:solidFill>
                  <a:schemeClr val="tx1">
                    <a:tint val="75000"/>
                  </a:schemeClr>
                </a:solidFill>
              </a:defRPr>
            </a:lvl1pPr>
          </a:lstStyle>
          <a:p>
            <a:fld id="{8CE78831-49D2-4D0A-9231-BA592DEF1541}" type="slidenum">
              <a:rPr lang="en-US" smtClean="0"/>
              <a:t>‹#›</a:t>
            </a:fld>
            <a:endParaRPr lang="en-US"/>
          </a:p>
        </p:txBody>
      </p:sp>
    </p:spTree>
    <p:extLst>
      <p:ext uri="{BB962C8B-B14F-4D97-AF65-F5344CB8AC3E}">
        <p14:creationId xmlns:p14="http://schemas.microsoft.com/office/powerpoint/2010/main" val="17177860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13" Type="http://schemas.microsoft.com/office/2007/relationships/hdphoto" Target="../media/hdphoto5.wdp"/><Relationship Id="rId18" Type="http://schemas.openxmlformats.org/officeDocument/2006/relationships/image" Target="../media/image9.png"/><Relationship Id="rId26" Type="http://schemas.microsoft.com/office/2007/relationships/hdphoto" Target="../media/hdphoto11.wdp"/><Relationship Id="rId3" Type="http://schemas.openxmlformats.org/officeDocument/2006/relationships/image" Target="../media/image1.png"/><Relationship Id="rId21" Type="http://schemas.microsoft.com/office/2007/relationships/hdphoto" Target="../media/hdphoto9.wdp"/><Relationship Id="rId7" Type="http://schemas.openxmlformats.org/officeDocument/2006/relationships/image" Target="../media/image3.png"/><Relationship Id="rId12" Type="http://schemas.openxmlformats.org/officeDocument/2006/relationships/image" Target="../media/image6.png"/><Relationship Id="rId17" Type="http://schemas.microsoft.com/office/2007/relationships/hdphoto" Target="../media/hdphoto7.wdp"/><Relationship Id="rId25" Type="http://schemas.openxmlformats.org/officeDocument/2006/relationships/image" Target="../media/image13.png"/><Relationship Id="rId2" Type="http://schemas.openxmlformats.org/officeDocument/2006/relationships/notesSlide" Target="../notesSlides/notesSlide1.xml"/><Relationship Id="rId16" Type="http://schemas.openxmlformats.org/officeDocument/2006/relationships/image" Target="../media/image8.png"/><Relationship Id="rId20" Type="http://schemas.openxmlformats.org/officeDocument/2006/relationships/image" Target="../media/image10.png"/><Relationship Id="rId1" Type="http://schemas.openxmlformats.org/officeDocument/2006/relationships/slideLayout" Target="../slideLayouts/slideLayout1.xml"/><Relationship Id="rId6" Type="http://schemas.microsoft.com/office/2007/relationships/hdphoto" Target="../media/hdphoto2.wdp"/><Relationship Id="rId11" Type="http://schemas.microsoft.com/office/2007/relationships/hdphoto" Target="../media/hdphoto4.wdp"/><Relationship Id="rId24" Type="http://schemas.microsoft.com/office/2007/relationships/hdphoto" Target="../media/hdphoto10.wdp"/><Relationship Id="rId5" Type="http://schemas.openxmlformats.org/officeDocument/2006/relationships/image" Target="../media/image2.png"/><Relationship Id="rId15" Type="http://schemas.microsoft.com/office/2007/relationships/hdphoto" Target="../media/hdphoto6.wdp"/><Relationship Id="rId23" Type="http://schemas.openxmlformats.org/officeDocument/2006/relationships/image" Target="../media/image12.png"/><Relationship Id="rId28" Type="http://schemas.microsoft.com/office/2007/relationships/hdphoto" Target="../media/hdphoto12.wdp"/><Relationship Id="rId10" Type="http://schemas.openxmlformats.org/officeDocument/2006/relationships/image" Target="../media/image5.png"/><Relationship Id="rId19" Type="http://schemas.microsoft.com/office/2007/relationships/hdphoto" Target="../media/hdphoto8.wdp"/><Relationship Id="rId4" Type="http://schemas.microsoft.com/office/2007/relationships/hdphoto" Target="../media/hdphoto1.wdp"/><Relationship Id="rId9" Type="http://schemas.openxmlformats.org/officeDocument/2006/relationships/image" Target="../media/image4.png"/><Relationship Id="rId14" Type="http://schemas.openxmlformats.org/officeDocument/2006/relationships/image" Target="../media/image7.png"/><Relationship Id="rId22" Type="http://schemas.openxmlformats.org/officeDocument/2006/relationships/image" Target="../media/image11.png"/><Relationship Id="rId27" Type="http://schemas.openxmlformats.org/officeDocument/2006/relationships/image" Target="../media/image14.png"/></Relationships>
</file>

<file path=ppt/slides/_rels/slide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emf"/><Relationship Id="rId9" Type="http://schemas.openxmlformats.org/officeDocument/2006/relationships/image" Target="../media/image22.png"/></Relationships>
</file>

<file path=ppt/slides/_rels/slide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4.emf"/><Relationship Id="rId7" Type="http://schemas.openxmlformats.org/officeDocument/2006/relationships/image" Target="../media/image28.e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7.emf"/><Relationship Id="rId5" Type="http://schemas.openxmlformats.org/officeDocument/2006/relationships/image" Target="../media/image26.emf"/><Relationship Id="rId10" Type="http://schemas.openxmlformats.org/officeDocument/2006/relationships/image" Target="../media/image30.emf"/><Relationship Id="rId4" Type="http://schemas.openxmlformats.org/officeDocument/2006/relationships/image" Target="../media/image25.emf"/><Relationship Id="rId9" Type="http://schemas.openxmlformats.org/officeDocument/2006/relationships/image" Target="../media/image29.emf"/></Relationships>
</file>

<file path=ppt/slides/_rels/slide4.xml.rels><?xml version="1.0" encoding="UTF-8" standalone="yes"?>
<Relationships xmlns="http://schemas.openxmlformats.org/package/2006/relationships"><Relationship Id="rId3" Type="http://schemas.openxmlformats.org/officeDocument/2006/relationships/image" Target="../media/image30.emf"/><Relationship Id="rId7" Type="http://schemas.openxmlformats.org/officeDocument/2006/relationships/image" Target="../media/image35.tiff"/><Relationship Id="rId2" Type="http://schemas.openxmlformats.org/officeDocument/2006/relationships/image" Target="../media/image31.emf"/><Relationship Id="rId1" Type="http://schemas.openxmlformats.org/officeDocument/2006/relationships/slideLayout" Target="../slideLayouts/slideLayout7.xml"/><Relationship Id="rId6" Type="http://schemas.openxmlformats.org/officeDocument/2006/relationships/image" Target="../media/image34.tiff"/><Relationship Id="rId5" Type="http://schemas.openxmlformats.org/officeDocument/2006/relationships/image" Target="../media/image33.tiff"/><Relationship Id="rId4" Type="http://schemas.openxmlformats.org/officeDocument/2006/relationships/image" Target="../media/image32.tiff"/></Relationships>
</file>

<file path=ppt/slides/_rels/slide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6.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png"/><Relationship Id="rId17" Type="http://schemas.openxmlformats.org/officeDocument/2006/relationships/image" Target="../media/image59.png"/><Relationship Id="rId2" Type="http://schemas.openxmlformats.org/officeDocument/2006/relationships/notesSlide" Target="../notesSlides/notesSlide3.xml"/><Relationship Id="rId16"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png"/><Relationship Id="rId15" Type="http://schemas.openxmlformats.org/officeDocument/2006/relationships/image" Target="../media/image57.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 Id="rId14" Type="http://schemas.openxmlformats.org/officeDocument/2006/relationships/image" Target="../media/image56.png"/></Relationships>
</file>

<file path=ppt/slides/_rels/slide7.xml.rels><?xml version="1.0" encoding="UTF-8" standalone="yes"?>
<Relationships xmlns="http://schemas.openxmlformats.org/package/2006/relationships"><Relationship Id="rId3" Type="http://schemas.microsoft.com/office/2007/relationships/hdphoto" Target="../media/hdphoto13.wdp"/><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xmlns="" id="{A2BBA907-280C-49F1-9BF5-1380778262DF}"/>
              </a:ext>
            </a:extLst>
          </p:cNvPr>
          <p:cNvGrpSpPr/>
          <p:nvPr/>
        </p:nvGrpSpPr>
        <p:grpSpPr>
          <a:xfrm>
            <a:off x="255179" y="6875329"/>
            <a:ext cx="5865589" cy="3163698"/>
            <a:chOff x="255179" y="4287058"/>
            <a:chExt cx="5865589" cy="3163698"/>
          </a:xfrm>
        </p:grpSpPr>
        <p:sp>
          <p:nvSpPr>
            <p:cNvPr id="4" name="Rectangle 3"/>
            <p:cNvSpPr/>
            <p:nvPr/>
          </p:nvSpPr>
          <p:spPr>
            <a:xfrm>
              <a:off x="692729" y="4790948"/>
              <a:ext cx="942109" cy="2521527"/>
            </a:xfrm>
            <a:prstGeom prst="rect">
              <a:avLst/>
            </a:prstGeom>
            <a:solidFill>
              <a:schemeClr val="bg1">
                <a:lumMod val="9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37" name="Rectangle 3236"/>
            <p:cNvSpPr/>
            <p:nvPr/>
          </p:nvSpPr>
          <p:spPr>
            <a:xfrm>
              <a:off x="692729" y="4790948"/>
              <a:ext cx="942109" cy="68491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9" name="Picture 7"/>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3272" b="95875" l="3814" r="95904"/>
                      </a14:imgEffect>
                    </a14:imgLayer>
                  </a14:imgProps>
                </a:ext>
                <a:ext uri="{28A0092B-C50C-407E-A947-70E740481C1C}">
                  <a14:useLocalDpi xmlns:a14="http://schemas.microsoft.com/office/drawing/2010/main" val="0"/>
                </a:ext>
              </a:extLst>
            </a:blip>
            <a:srcRect/>
            <a:stretch>
              <a:fillRect/>
            </a:stretch>
          </p:blipFill>
          <p:spPr bwMode="auto">
            <a:xfrm rot="2624152">
              <a:off x="2242360" y="5173465"/>
              <a:ext cx="1524398" cy="1513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6" name="Picture 235"/>
            <p:cNvPicPr>
              <a:picLocks noChangeAspect="1"/>
            </p:cNvPicPr>
            <p:nvPr/>
          </p:nvPicPr>
          <p:blipFill>
            <a:blip r:embed="rId5" cstate="print">
              <a:extLst>
                <a:ext uri="{BEBA8EAE-BF5A-486C-A8C5-ECC9F3942E4B}">
                  <a14:imgProps xmlns:a14="http://schemas.microsoft.com/office/drawing/2010/main">
                    <a14:imgLayer r:embed="rId6">
                      <a14:imgEffect>
                        <a14:backgroundRemoval t="3333" b="97697" l="5456" r="93962"/>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rot="17502174" flipV="1">
              <a:off x="871522" y="5561297"/>
              <a:ext cx="438301" cy="375059"/>
            </a:xfrm>
            <a:prstGeom prst="rect">
              <a:avLst/>
            </a:prstGeom>
          </p:spPr>
        </p:pic>
        <p:pic>
          <p:nvPicPr>
            <p:cNvPr id="237" name="Picture 236"/>
            <p:cNvPicPr>
              <a:picLocks noChangeAspect="1"/>
            </p:cNvPicPr>
            <p:nvPr/>
          </p:nvPicPr>
          <p:blipFill>
            <a:blip r:embed="rId7" cstate="print">
              <a:extLst>
                <a:ext uri="{BEBA8EAE-BF5A-486C-A8C5-ECC9F3942E4B}">
                  <a14:imgProps xmlns:a14="http://schemas.microsoft.com/office/drawing/2010/main">
                    <a14:imgLayer r:embed="rId8">
                      <a14:imgEffect>
                        <a14:backgroundRemoval t="4667" b="96303" l="4811" r="93626"/>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rot="11709207">
              <a:off x="909377" y="5910795"/>
              <a:ext cx="446041" cy="433592"/>
            </a:xfrm>
            <a:prstGeom prst="rect">
              <a:avLst/>
            </a:prstGeom>
          </p:spPr>
        </p:pic>
        <p:sp>
          <p:nvSpPr>
            <p:cNvPr id="6" name="Oval 5"/>
            <p:cNvSpPr/>
            <p:nvPr/>
          </p:nvSpPr>
          <p:spPr>
            <a:xfrm rot="19740267">
              <a:off x="987305" y="6784166"/>
              <a:ext cx="421564" cy="219427"/>
            </a:xfrm>
            <a:prstGeom prst="ellipse">
              <a:avLst/>
            </a:prstGeom>
            <a:solidFill>
              <a:srgbClr val="CC66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Oval 237"/>
            <p:cNvSpPr/>
            <p:nvPr/>
          </p:nvSpPr>
          <p:spPr>
            <a:xfrm rot="19740267">
              <a:off x="962344" y="6352638"/>
              <a:ext cx="380280" cy="263111"/>
            </a:xfrm>
            <a:prstGeom prst="ellipse">
              <a:avLst/>
            </a:prstGeom>
            <a:solidFill>
              <a:srgbClr val="CC66FF"/>
            </a:solidFill>
            <a:ln>
              <a:solidFill>
                <a:srgbClr val="7030A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9" name="TextBox 8"/>
            <p:cNvSpPr txBox="1"/>
            <p:nvPr/>
          </p:nvSpPr>
          <p:spPr>
            <a:xfrm>
              <a:off x="753176" y="4856521"/>
              <a:ext cx="798617" cy="461665"/>
            </a:xfrm>
            <a:prstGeom prst="rect">
              <a:avLst/>
            </a:prstGeom>
            <a:noFill/>
          </p:spPr>
          <p:txBody>
            <a:bodyPr wrap="none" rtlCol="0">
              <a:spAutoFit/>
            </a:bodyPr>
            <a:lstStyle/>
            <a:p>
              <a:pPr algn="ctr"/>
              <a:r>
                <a:rPr lang="en-US" sz="1200" b="1" dirty="0">
                  <a:latin typeface="Arial" panose="020B0604020202020204" pitchFamily="34" charset="0"/>
                  <a:cs typeface="Arial" panose="020B0604020202020204" pitchFamily="34" charset="0"/>
                </a:rPr>
                <a:t>20Gy</a:t>
              </a:r>
            </a:p>
            <a:p>
              <a:pPr algn="ctr"/>
              <a:r>
                <a:rPr lang="en-US" sz="1200" b="1" dirty="0">
                  <a:latin typeface="Arial" panose="020B0604020202020204" pitchFamily="34" charset="0"/>
                  <a:cs typeface="Arial" panose="020B0604020202020204" pitchFamily="34" charset="0"/>
                </a:rPr>
                <a:t>GBM143</a:t>
              </a:r>
            </a:p>
          </p:txBody>
        </p:sp>
        <p:sp>
          <p:nvSpPr>
            <p:cNvPr id="10" name="Right Arrow 9"/>
            <p:cNvSpPr/>
            <p:nvPr/>
          </p:nvSpPr>
          <p:spPr>
            <a:xfrm>
              <a:off x="1457203" y="5993114"/>
              <a:ext cx="527326" cy="131377"/>
            </a:xfrm>
            <a:prstGeom prst="rightArrow">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5" name="Group 244"/>
            <p:cNvGrpSpPr/>
            <p:nvPr/>
          </p:nvGrpSpPr>
          <p:grpSpPr>
            <a:xfrm>
              <a:off x="2078182" y="6637582"/>
              <a:ext cx="3860748" cy="813174"/>
              <a:chOff x="2329132" y="6760643"/>
              <a:chExt cx="3860748" cy="813174"/>
            </a:xfrm>
            <a:solidFill>
              <a:schemeClr val="bg1"/>
            </a:solidFill>
          </p:grpSpPr>
          <p:sp>
            <p:nvSpPr>
              <p:cNvPr id="242" name="Rectangle 241"/>
              <p:cNvSpPr/>
              <p:nvPr/>
            </p:nvSpPr>
            <p:spPr>
              <a:xfrm>
                <a:off x="2329132" y="6760643"/>
                <a:ext cx="3860748" cy="813174"/>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Arial" panose="020B0604020202020204" pitchFamily="34" charset="0"/>
                  <a:cs typeface="Arial" panose="020B0604020202020204" pitchFamily="34" charset="0"/>
                </a:endParaRPr>
              </a:p>
            </p:txBody>
          </p:sp>
          <p:grpSp>
            <p:nvGrpSpPr>
              <p:cNvPr id="241" name="Group 240"/>
              <p:cNvGrpSpPr/>
              <p:nvPr/>
            </p:nvGrpSpPr>
            <p:grpSpPr>
              <a:xfrm>
                <a:off x="2410679" y="6831215"/>
                <a:ext cx="3707332" cy="612797"/>
                <a:chOff x="2410679" y="6831215"/>
                <a:chExt cx="3707332" cy="612797"/>
              </a:xfrm>
              <a:grpFill/>
            </p:grpSpPr>
            <p:sp>
              <p:nvSpPr>
                <p:cNvPr id="11" name="TextBox 10"/>
                <p:cNvSpPr txBox="1"/>
                <p:nvPr/>
              </p:nvSpPr>
              <p:spPr>
                <a:xfrm>
                  <a:off x="2410679" y="6992127"/>
                  <a:ext cx="1343638" cy="276999"/>
                </a:xfrm>
                <a:prstGeom prst="rect">
                  <a:avLst/>
                </a:prstGeom>
                <a:grpFill/>
              </p:spPr>
              <p:txBody>
                <a:bodyPr wrap="none" rtlCol="0">
                  <a:spAutoFit/>
                </a:bodyPr>
                <a:lstStyle/>
                <a:p>
                  <a:r>
                    <a:rPr lang="en-US" sz="1200" b="1" dirty="0">
                      <a:latin typeface="Arial" panose="020B0604020202020204" pitchFamily="34" charset="0"/>
                      <a:cs typeface="Arial" panose="020B0604020202020204" pitchFamily="34" charset="0"/>
                    </a:rPr>
                    <a:t>% Positive HE =</a:t>
                  </a:r>
                </a:p>
              </p:txBody>
            </p:sp>
            <p:sp>
              <p:nvSpPr>
                <p:cNvPr id="243" name="TextBox 242"/>
                <p:cNvSpPr txBox="1"/>
                <p:nvPr/>
              </p:nvSpPr>
              <p:spPr>
                <a:xfrm>
                  <a:off x="3670489" y="6831215"/>
                  <a:ext cx="1891672" cy="276999"/>
                </a:xfrm>
                <a:prstGeom prst="rect">
                  <a:avLst/>
                </a:prstGeom>
                <a:grpFill/>
              </p:spPr>
              <p:txBody>
                <a:bodyPr wrap="none" rtlCol="0">
                  <a:spAutoFit/>
                </a:bodyPr>
                <a:lstStyle/>
                <a:p>
                  <a:r>
                    <a:rPr lang="en-US" sz="1200" b="1" dirty="0">
                      <a:latin typeface="Arial" panose="020B0604020202020204" pitchFamily="34" charset="0"/>
                      <a:cs typeface="Arial" panose="020B0604020202020204" pitchFamily="34" charset="0"/>
                    </a:rPr>
                    <a:t>HE positive Tumor area</a:t>
                  </a:r>
                </a:p>
              </p:txBody>
            </p:sp>
            <p:sp>
              <p:nvSpPr>
                <p:cNvPr id="244" name="TextBox 243"/>
                <p:cNvSpPr txBox="1"/>
                <p:nvPr/>
              </p:nvSpPr>
              <p:spPr>
                <a:xfrm>
                  <a:off x="3851834" y="7167013"/>
                  <a:ext cx="1747401" cy="276999"/>
                </a:xfrm>
                <a:prstGeom prst="rect">
                  <a:avLst/>
                </a:prstGeom>
                <a:grpFill/>
              </p:spPr>
              <p:txBody>
                <a:bodyPr wrap="none" rtlCol="0">
                  <a:spAutoFit/>
                </a:bodyPr>
                <a:lstStyle/>
                <a:p>
                  <a:r>
                    <a:rPr lang="en-US" sz="1200" b="1" dirty="0">
                      <a:latin typeface="Arial" panose="020B0604020202020204" pitchFamily="34" charset="0"/>
                      <a:cs typeface="Arial" panose="020B0604020202020204" pitchFamily="34" charset="0"/>
                    </a:rPr>
                    <a:t>Total area of the slice</a:t>
                  </a:r>
                </a:p>
              </p:txBody>
            </p:sp>
            <p:cxnSp>
              <p:nvCxnSpPr>
                <p:cNvPr id="239" name="Straight Connector 238"/>
                <p:cNvCxnSpPr/>
                <p:nvPr/>
              </p:nvCxnSpPr>
              <p:spPr>
                <a:xfrm flipV="1">
                  <a:off x="3743311" y="7127103"/>
                  <a:ext cx="1825729" cy="3523"/>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0" name="TextBox 239"/>
                <p:cNvSpPr txBox="1"/>
                <p:nvPr/>
              </p:nvSpPr>
              <p:spPr>
                <a:xfrm>
                  <a:off x="5532594" y="6960478"/>
                  <a:ext cx="585417"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X 100</a:t>
                  </a:r>
                </a:p>
              </p:txBody>
            </p:sp>
          </p:grpSp>
        </p:grpSp>
        <p:cxnSp>
          <p:nvCxnSpPr>
            <p:cNvPr id="253" name="Straight Arrow Connector 252"/>
            <p:cNvCxnSpPr/>
            <p:nvPr/>
          </p:nvCxnSpPr>
          <p:spPr>
            <a:xfrm>
              <a:off x="2643189" y="5930281"/>
              <a:ext cx="1650545" cy="0"/>
            </a:xfrm>
            <a:prstGeom prst="straightConnector1">
              <a:avLst/>
            </a:prstGeom>
            <a:ln w="28575">
              <a:solidFill>
                <a:srgbClr val="7030A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4" name="Straight Arrow Connector 263"/>
            <p:cNvCxnSpPr/>
            <p:nvPr/>
          </p:nvCxnSpPr>
          <p:spPr>
            <a:xfrm>
              <a:off x="3481699" y="5475862"/>
              <a:ext cx="812035"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6" name="TextBox 265"/>
            <p:cNvSpPr txBox="1"/>
            <p:nvPr/>
          </p:nvSpPr>
          <p:spPr>
            <a:xfrm>
              <a:off x="4331945" y="5800370"/>
              <a:ext cx="1788823"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HE positive Tumor area</a:t>
              </a:r>
            </a:p>
          </p:txBody>
        </p:sp>
        <p:sp>
          <p:nvSpPr>
            <p:cNvPr id="267" name="TextBox 266"/>
            <p:cNvSpPr txBox="1"/>
            <p:nvPr/>
          </p:nvSpPr>
          <p:spPr>
            <a:xfrm>
              <a:off x="4302970" y="5337363"/>
              <a:ext cx="1635961"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Total area of the slice</a:t>
              </a:r>
            </a:p>
          </p:txBody>
        </p:sp>
        <p:sp>
          <p:nvSpPr>
            <p:cNvPr id="14" name="TextBox 13">
              <a:extLst>
                <a:ext uri="{FF2B5EF4-FFF2-40B4-BE49-F238E27FC236}">
                  <a16:creationId xmlns:a16="http://schemas.microsoft.com/office/drawing/2014/main" xmlns="" id="{6EAA4821-467B-4315-A455-865A3814C707}"/>
                </a:ext>
              </a:extLst>
            </p:cNvPr>
            <p:cNvSpPr txBox="1"/>
            <p:nvPr/>
          </p:nvSpPr>
          <p:spPr>
            <a:xfrm>
              <a:off x="3936941" y="6283904"/>
              <a:ext cx="2143536"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Supplementary Figure: 1</a:t>
              </a:r>
            </a:p>
          </p:txBody>
        </p:sp>
        <p:sp>
          <p:nvSpPr>
            <p:cNvPr id="277" name="TextBox 276"/>
            <p:cNvSpPr txBox="1"/>
            <p:nvPr/>
          </p:nvSpPr>
          <p:spPr>
            <a:xfrm>
              <a:off x="255179" y="4287058"/>
              <a:ext cx="505267" cy="369332"/>
            </a:xfrm>
            <a:prstGeom prst="rect">
              <a:avLst/>
            </a:prstGeom>
            <a:noFill/>
          </p:spPr>
          <p:txBody>
            <a:bodyPr wrap="none" rtlCol="0">
              <a:spAutoFit/>
            </a:bodyPr>
            <a:lstStyle/>
            <a:p>
              <a:r>
                <a:rPr lang="en-US" b="1" dirty="0" smtClean="0">
                  <a:latin typeface="Arial" panose="020B0604020202020204" pitchFamily="34" charset="0"/>
                  <a:cs typeface="Arial" panose="020B0604020202020204" pitchFamily="34" charset="0"/>
                </a:rPr>
                <a:t>(C)</a:t>
              </a:r>
              <a:endParaRPr lang="en-US" b="1" dirty="0">
                <a:latin typeface="Arial" panose="020B0604020202020204" pitchFamily="34" charset="0"/>
                <a:cs typeface="Arial" panose="020B0604020202020204" pitchFamily="34" charset="0"/>
              </a:endParaRPr>
            </a:p>
          </p:txBody>
        </p:sp>
        <p:sp>
          <p:nvSpPr>
            <p:cNvPr id="3242" name="TextBox 3241"/>
            <p:cNvSpPr txBox="1"/>
            <p:nvPr/>
          </p:nvSpPr>
          <p:spPr>
            <a:xfrm>
              <a:off x="419081" y="5607129"/>
              <a:ext cx="298480"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1</a:t>
              </a:r>
            </a:p>
          </p:txBody>
        </p:sp>
        <p:sp>
          <p:nvSpPr>
            <p:cNvPr id="280" name="TextBox 279"/>
            <p:cNvSpPr txBox="1"/>
            <p:nvPr/>
          </p:nvSpPr>
          <p:spPr>
            <a:xfrm>
              <a:off x="437223" y="5975731"/>
              <a:ext cx="298480"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2</a:t>
              </a:r>
            </a:p>
          </p:txBody>
        </p:sp>
        <p:sp>
          <p:nvSpPr>
            <p:cNvPr id="281" name="TextBox 280"/>
            <p:cNvSpPr txBox="1"/>
            <p:nvPr/>
          </p:nvSpPr>
          <p:spPr>
            <a:xfrm>
              <a:off x="432155" y="6328921"/>
              <a:ext cx="298480"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3</a:t>
              </a:r>
            </a:p>
          </p:txBody>
        </p:sp>
        <p:sp>
          <p:nvSpPr>
            <p:cNvPr id="282" name="TextBox 281"/>
            <p:cNvSpPr txBox="1"/>
            <p:nvPr/>
          </p:nvSpPr>
          <p:spPr>
            <a:xfrm>
              <a:off x="428129" y="6730253"/>
              <a:ext cx="298480"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4</a:t>
              </a:r>
            </a:p>
          </p:txBody>
        </p:sp>
      </p:grpSp>
      <p:grpSp>
        <p:nvGrpSpPr>
          <p:cNvPr id="12" name="Group 11">
            <a:extLst>
              <a:ext uri="{FF2B5EF4-FFF2-40B4-BE49-F238E27FC236}">
                <a16:creationId xmlns:a16="http://schemas.microsoft.com/office/drawing/2014/main" xmlns="" id="{D7B84956-FED1-413C-A5A5-25B1B816DBC3}"/>
              </a:ext>
            </a:extLst>
          </p:cNvPr>
          <p:cNvGrpSpPr/>
          <p:nvPr/>
        </p:nvGrpSpPr>
        <p:grpSpPr>
          <a:xfrm>
            <a:off x="255179" y="10051463"/>
            <a:ext cx="5932730" cy="3710685"/>
            <a:chOff x="254278" y="7450268"/>
            <a:chExt cx="5932730" cy="3710685"/>
          </a:xfrm>
        </p:grpSpPr>
        <p:sp>
          <p:nvSpPr>
            <p:cNvPr id="13" name="TextBox 12">
              <a:extLst>
                <a:ext uri="{FF2B5EF4-FFF2-40B4-BE49-F238E27FC236}">
                  <a16:creationId xmlns:a16="http://schemas.microsoft.com/office/drawing/2014/main" xmlns="" id="{BB297771-83CC-423B-B1E8-77B83B719097}"/>
                </a:ext>
              </a:extLst>
            </p:cNvPr>
            <p:cNvSpPr txBox="1"/>
            <p:nvPr/>
          </p:nvSpPr>
          <p:spPr>
            <a:xfrm>
              <a:off x="3941574" y="7693667"/>
              <a:ext cx="2245434" cy="307777"/>
            </a:xfrm>
            <a:prstGeom prst="rect">
              <a:avLst/>
            </a:prstGeom>
            <a:noFill/>
          </p:spPr>
          <p:txBody>
            <a:bodyPr wrap="square" rtlCol="0" anchor="ctr">
              <a:spAutoFit/>
            </a:bodyPr>
            <a:lstStyle/>
            <a:p>
              <a:pPr algn="ctr"/>
              <a:r>
                <a:rPr lang="en-US" sz="1400" b="1" dirty="0">
                  <a:latin typeface="Arial" panose="020B0604020202020204" pitchFamily="34" charset="0"/>
                  <a:cs typeface="Arial" panose="020B0604020202020204" pitchFamily="34" charset="0"/>
                </a:rPr>
                <a:t>Overall Tumor burden</a:t>
              </a:r>
            </a:p>
          </p:txBody>
        </p:sp>
        <p:pic>
          <p:nvPicPr>
            <p:cNvPr id="3252" name="Picture 18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42954" y="8051993"/>
              <a:ext cx="2224695" cy="3108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240" name="Group 3239"/>
            <p:cNvGrpSpPr>
              <a:grpSpLocks noChangeAspect="1"/>
            </p:cNvGrpSpPr>
            <p:nvPr/>
          </p:nvGrpSpPr>
          <p:grpSpPr>
            <a:xfrm>
              <a:off x="559691" y="7846564"/>
              <a:ext cx="3223953" cy="1793037"/>
              <a:chOff x="476026" y="8238875"/>
              <a:chExt cx="3654488" cy="2032476"/>
            </a:xfrm>
          </p:grpSpPr>
          <p:sp>
            <p:nvSpPr>
              <p:cNvPr id="3239" name="Rectangle 3238"/>
              <p:cNvSpPr/>
              <p:nvPr/>
            </p:nvSpPr>
            <p:spPr>
              <a:xfrm>
                <a:off x="476026" y="8797332"/>
                <a:ext cx="3654488" cy="1436467"/>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nvGrpSpPr>
              <p:cNvPr id="2" name="Group 1"/>
              <p:cNvGrpSpPr>
                <a:grpSpLocks noChangeAspect="1"/>
              </p:cNvGrpSpPr>
              <p:nvPr/>
            </p:nvGrpSpPr>
            <p:grpSpPr>
              <a:xfrm>
                <a:off x="487723" y="8238875"/>
                <a:ext cx="3534840" cy="2032476"/>
                <a:chOff x="-918546" y="537164"/>
                <a:chExt cx="8037771" cy="4621609"/>
              </a:xfrm>
            </p:grpSpPr>
            <p:sp>
              <p:nvSpPr>
                <p:cNvPr id="19" name="TextBox 18">
                  <a:extLst>
                    <a:ext uri="{FF2B5EF4-FFF2-40B4-BE49-F238E27FC236}">
                      <a16:creationId xmlns:a16="http://schemas.microsoft.com/office/drawing/2014/main" xmlns="" id="{8F65BE76-CA38-4F65-86A4-85A3F35AA447}"/>
                    </a:ext>
                  </a:extLst>
                </p:cNvPr>
                <p:cNvSpPr txBox="1"/>
                <p:nvPr/>
              </p:nvSpPr>
              <p:spPr>
                <a:xfrm>
                  <a:off x="-737302" y="537164"/>
                  <a:ext cx="7856527" cy="1110625"/>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H&amp;E staining as observed on mice brain slices for each group:</a:t>
                  </a:r>
                </a:p>
              </p:txBody>
            </p:sp>
            <p:grpSp>
              <p:nvGrpSpPr>
                <p:cNvPr id="18" name="Group 17"/>
                <p:cNvGrpSpPr/>
                <p:nvPr/>
              </p:nvGrpSpPr>
              <p:grpSpPr>
                <a:xfrm flipH="1">
                  <a:off x="3269519" y="2328809"/>
                  <a:ext cx="1557056" cy="2725173"/>
                  <a:chOff x="900102" y="2283543"/>
                  <a:chExt cx="1954999" cy="3463811"/>
                </a:xfrm>
              </p:grpSpPr>
              <p:pic>
                <p:nvPicPr>
                  <p:cNvPr id="20" name="Picture 19"/>
                  <p:cNvPicPr>
                    <a:picLocks noChangeAspect="1"/>
                  </p:cNvPicPr>
                  <p:nvPr/>
                </p:nvPicPr>
                <p:blipFill>
                  <a:blip r:embed="rId10" cstate="print">
                    <a:extLst>
                      <a:ext uri="{BEBA8EAE-BF5A-486C-A8C5-ECC9F3942E4B}">
                        <a14:imgProps xmlns:a14="http://schemas.microsoft.com/office/drawing/2010/main">
                          <a14:imgLayer r:embed="rId11">
                            <a14:imgEffect>
                              <a14:backgroundRemoval t="4788" b="94545" l="3120" r="96435">
                                <a14:foregroundMark x1="72479" y1="56545" x2="38997" y2="37879"/>
                              </a14:backgroundRemoval>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rot="13100116">
                    <a:off x="900102" y="2283543"/>
                    <a:ext cx="1954999" cy="1797427"/>
                  </a:xfrm>
                  <a:prstGeom prst="rect">
                    <a:avLst/>
                  </a:prstGeom>
                </p:spPr>
              </p:pic>
              <p:pic>
                <p:nvPicPr>
                  <p:cNvPr id="21" name="Picture 20"/>
                  <p:cNvPicPr>
                    <a:picLocks noChangeAspect="1"/>
                  </p:cNvPicPr>
                  <p:nvPr/>
                </p:nvPicPr>
                <p:blipFill>
                  <a:blip r:embed="rId12" cstate="print">
                    <a:extLst>
                      <a:ext uri="{BEBA8EAE-BF5A-486C-A8C5-ECC9F3942E4B}">
                        <a14:imgProps xmlns:a14="http://schemas.microsoft.com/office/drawing/2010/main">
                          <a14:imgLayer r:embed="rId13">
                            <a14:imgEffect>
                              <a14:backgroundRemoval t="4061" b="96970" l="1671" r="97375"/>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rot="13415056">
                    <a:off x="969921" y="3927406"/>
                    <a:ext cx="1848364" cy="1819948"/>
                  </a:xfrm>
                  <a:prstGeom prst="rect">
                    <a:avLst/>
                  </a:prstGeom>
                </p:spPr>
              </p:pic>
            </p:grpSp>
            <p:grpSp>
              <p:nvGrpSpPr>
                <p:cNvPr id="22" name="Group 21"/>
                <p:cNvGrpSpPr/>
                <p:nvPr/>
              </p:nvGrpSpPr>
              <p:grpSpPr>
                <a:xfrm flipH="1">
                  <a:off x="1235785" y="2345881"/>
                  <a:ext cx="1584832" cy="2655920"/>
                  <a:chOff x="495740" y="-195511"/>
                  <a:chExt cx="2042424" cy="3399399"/>
                </a:xfrm>
              </p:grpSpPr>
              <p:pic>
                <p:nvPicPr>
                  <p:cNvPr id="23" name="Picture 22"/>
                  <p:cNvPicPr>
                    <a:picLocks noChangeAspect="1"/>
                  </p:cNvPicPr>
                  <p:nvPr/>
                </p:nvPicPr>
                <p:blipFill>
                  <a:blip r:embed="rId14" cstate="print">
                    <a:extLst>
                      <a:ext uri="{BEBA8EAE-BF5A-486C-A8C5-ECC9F3942E4B}">
                        <a14:imgProps xmlns:a14="http://schemas.microsoft.com/office/drawing/2010/main">
                          <a14:imgLayer r:embed="rId15">
                            <a14:imgEffect>
                              <a14:backgroundRemoval t="2364" b="96303" l="3569" r="97035"/>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rot="8975120" flipH="1">
                    <a:off x="529662" y="1414340"/>
                    <a:ext cx="1974591" cy="1789548"/>
                  </a:xfrm>
                  <a:prstGeom prst="rect">
                    <a:avLst/>
                  </a:prstGeom>
                </p:spPr>
              </p:pic>
              <p:pic>
                <p:nvPicPr>
                  <p:cNvPr id="24" name="Picture 23"/>
                  <p:cNvPicPr>
                    <a:picLocks noChangeAspect="1"/>
                  </p:cNvPicPr>
                  <p:nvPr/>
                </p:nvPicPr>
                <p:blipFill>
                  <a:blip r:embed="rId16" cstate="print">
                    <a:extLst>
                      <a:ext uri="{BEBA8EAE-BF5A-486C-A8C5-ECC9F3942E4B}">
                        <a14:imgProps xmlns:a14="http://schemas.microsoft.com/office/drawing/2010/main">
                          <a14:imgLayer r:embed="rId17">
                            <a14:imgEffect>
                              <a14:backgroundRemoval t="2729" b="94118" l="4538" r="96488"/>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rot="12841500">
                    <a:off x="495740" y="-195511"/>
                    <a:ext cx="2042424" cy="1820302"/>
                  </a:xfrm>
                  <a:prstGeom prst="rect">
                    <a:avLst/>
                  </a:prstGeom>
                </p:spPr>
              </p:pic>
            </p:grpSp>
            <p:sp>
              <p:nvSpPr>
                <p:cNvPr id="25" name="TextBox 24"/>
                <p:cNvSpPr txBox="1"/>
                <p:nvPr/>
              </p:nvSpPr>
              <p:spPr>
                <a:xfrm>
                  <a:off x="-881772" y="2696183"/>
                  <a:ext cx="1996477" cy="713973"/>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PIECE 1</a:t>
                  </a:r>
                </a:p>
              </p:txBody>
            </p:sp>
            <p:grpSp>
              <p:nvGrpSpPr>
                <p:cNvPr id="26" name="Group 25"/>
                <p:cNvGrpSpPr/>
                <p:nvPr/>
              </p:nvGrpSpPr>
              <p:grpSpPr>
                <a:xfrm>
                  <a:off x="5191850" y="2469383"/>
                  <a:ext cx="1652580" cy="2689390"/>
                  <a:chOff x="6020357" y="2489105"/>
                  <a:chExt cx="2071639" cy="3442168"/>
                </a:xfrm>
              </p:grpSpPr>
              <p:pic>
                <p:nvPicPr>
                  <p:cNvPr id="27" name="Picture 26"/>
                  <p:cNvPicPr>
                    <a:picLocks noChangeAspect="1"/>
                  </p:cNvPicPr>
                  <p:nvPr/>
                </p:nvPicPr>
                <p:blipFill>
                  <a:blip r:embed="rId18" cstate="print">
                    <a:extLst>
                      <a:ext uri="{BEBA8EAE-BF5A-486C-A8C5-ECC9F3942E4B}">
                        <a14:imgProps xmlns:a14="http://schemas.microsoft.com/office/drawing/2010/main">
                          <a14:imgLayer r:embed="rId19">
                            <a14:imgEffect>
                              <a14:backgroundRemoval t="3333" b="97697" l="5456" r="93962"/>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rot="19287648" flipV="1">
                    <a:off x="6020357" y="2489105"/>
                    <a:ext cx="2071639" cy="1809959"/>
                  </a:xfrm>
                  <a:prstGeom prst="rect">
                    <a:avLst/>
                  </a:prstGeom>
                </p:spPr>
              </p:pic>
              <p:pic>
                <p:nvPicPr>
                  <p:cNvPr id="28" name="Picture 27"/>
                  <p:cNvPicPr>
                    <a:picLocks noChangeAspect="1"/>
                  </p:cNvPicPr>
                  <p:nvPr/>
                </p:nvPicPr>
                <p:blipFill>
                  <a:blip r:embed="rId20" cstate="print">
                    <a:extLst>
                      <a:ext uri="{BEBA8EAE-BF5A-486C-A8C5-ECC9F3942E4B}">
                        <a14:imgProps xmlns:a14="http://schemas.microsoft.com/office/drawing/2010/main">
                          <a14:imgLayer r:embed="rId21">
                            <a14:imgEffect>
                              <a14:backgroundRemoval t="4667" b="96303" l="4811" r="93626"/>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rot="13494681">
                    <a:off x="6039835" y="3989433"/>
                    <a:ext cx="1956500" cy="1941840"/>
                  </a:xfrm>
                  <a:prstGeom prst="rect">
                    <a:avLst/>
                  </a:prstGeom>
                </p:spPr>
              </p:pic>
            </p:grpSp>
            <p:sp>
              <p:nvSpPr>
                <p:cNvPr id="29" name="TextBox 28"/>
                <p:cNvSpPr txBox="1"/>
                <p:nvPr/>
              </p:nvSpPr>
              <p:spPr>
                <a:xfrm>
                  <a:off x="-918546" y="3987796"/>
                  <a:ext cx="1996477" cy="713973"/>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PIECE 2</a:t>
                  </a:r>
                </a:p>
              </p:txBody>
            </p:sp>
            <p:sp>
              <p:nvSpPr>
                <p:cNvPr id="30" name="TextBox 29"/>
                <p:cNvSpPr txBox="1"/>
                <p:nvPr/>
              </p:nvSpPr>
              <p:spPr>
                <a:xfrm>
                  <a:off x="1381041" y="1807042"/>
                  <a:ext cx="1223837" cy="713974"/>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0Gy</a:t>
                  </a:r>
                </a:p>
              </p:txBody>
            </p:sp>
            <p:sp>
              <p:nvSpPr>
                <p:cNvPr id="31" name="TextBox 30"/>
                <p:cNvSpPr txBox="1"/>
                <p:nvPr/>
              </p:nvSpPr>
              <p:spPr>
                <a:xfrm>
                  <a:off x="3415356" y="1878460"/>
                  <a:ext cx="1554379" cy="713974"/>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10Gy </a:t>
                  </a:r>
                </a:p>
              </p:txBody>
            </p:sp>
            <p:sp>
              <p:nvSpPr>
                <p:cNvPr id="32" name="TextBox 31"/>
                <p:cNvSpPr txBox="1"/>
                <p:nvPr/>
              </p:nvSpPr>
              <p:spPr>
                <a:xfrm>
                  <a:off x="5446720" y="1900000"/>
                  <a:ext cx="1554379" cy="713974"/>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20Gy </a:t>
                  </a:r>
                </a:p>
              </p:txBody>
            </p:sp>
          </p:grpSp>
        </p:grpSp>
        <p:sp>
          <p:nvSpPr>
            <p:cNvPr id="3241" name="TextBox 3240"/>
            <p:cNvSpPr txBox="1"/>
            <p:nvPr/>
          </p:nvSpPr>
          <p:spPr>
            <a:xfrm>
              <a:off x="254278" y="7450268"/>
              <a:ext cx="505267" cy="369332"/>
            </a:xfrm>
            <a:prstGeom prst="rect">
              <a:avLst/>
            </a:prstGeom>
            <a:noFill/>
          </p:spPr>
          <p:txBody>
            <a:bodyPr wrap="none" rtlCol="0">
              <a:spAutoFit/>
            </a:bodyPr>
            <a:lstStyle/>
            <a:p>
              <a:r>
                <a:rPr lang="en-US" b="1" dirty="0" smtClean="0">
                  <a:latin typeface="Arial" panose="020B0604020202020204" pitchFamily="34" charset="0"/>
                  <a:cs typeface="Arial" panose="020B0604020202020204" pitchFamily="34" charset="0"/>
                </a:rPr>
                <a:t>(D)</a:t>
              </a:r>
              <a:endParaRPr lang="en-US" b="1" dirty="0">
                <a:latin typeface="Arial" panose="020B0604020202020204" pitchFamily="34" charset="0"/>
                <a:cs typeface="Arial" panose="020B0604020202020204" pitchFamily="34" charset="0"/>
              </a:endParaRPr>
            </a:p>
          </p:txBody>
        </p:sp>
        <p:sp>
          <p:nvSpPr>
            <p:cNvPr id="3251" name="TextBox 3250"/>
            <p:cNvSpPr txBox="1"/>
            <p:nvPr/>
          </p:nvSpPr>
          <p:spPr>
            <a:xfrm>
              <a:off x="623548" y="9610202"/>
              <a:ext cx="2757486"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N                    9                6               8</a:t>
              </a:r>
            </a:p>
          </p:txBody>
        </p:sp>
        <p:sp>
          <p:nvSpPr>
            <p:cNvPr id="501" name="TextBox 500"/>
            <p:cNvSpPr txBox="1"/>
            <p:nvPr/>
          </p:nvSpPr>
          <p:spPr>
            <a:xfrm>
              <a:off x="624578" y="9947268"/>
              <a:ext cx="2771913"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n                   14               9              12</a:t>
              </a:r>
            </a:p>
          </p:txBody>
        </p:sp>
        <p:sp>
          <p:nvSpPr>
            <p:cNvPr id="3253" name="TextBox 3252"/>
            <p:cNvSpPr txBox="1"/>
            <p:nvPr/>
          </p:nvSpPr>
          <p:spPr>
            <a:xfrm>
              <a:off x="728371" y="10352248"/>
              <a:ext cx="2651688" cy="415498"/>
            </a:xfrm>
            <a:prstGeom prst="rect">
              <a:avLst/>
            </a:prstGeom>
            <a:noFill/>
            <a:ln>
              <a:solidFill>
                <a:schemeClr val="tx1"/>
              </a:solidFill>
            </a:ln>
          </p:spPr>
          <p:txBody>
            <a:bodyPr wrap="none" rtlCol="0">
              <a:spAutoFit/>
            </a:bodyPr>
            <a:lstStyle/>
            <a:p>
              <a:r>
                <a:rPr lang="en-US" sz="1050" b="1" dirty="0">
                  <a:latin typeface="Arial" panose="020B0604020202020204" pitchFamily="34" charset="0"/>
                  <a:cs typeface="Arial" panose="020B0604020202020204" pitchFamily="34" charset="0"/>
                </a:rPr>
                <a:t>N = No. of mice included/group</a:t>
              </a:r>
            </a:p>
            <a:p>
              <a:r>
                <a:rPr lang="en-US" sz="1050" b="1" dirty="0">
                  <a:latin typeface="Arial" panose="020B0604020202020204" pitchFamily="34" charset="0"/>
                  <a:cs typeface="Arial" panose="020B0604020202020204" pitchFamily="34" charset="0"/>
                </a:rPr>
                <a:t>n = No. of brain slices examined/group</a:t>
              </a:r>
            </a:p>
          </p:txBody>
        </p:sp>
      </p:grpSp>
      <p:grpSp>
        <p:nvGrpSpPr>
          <p:cNvPr id="16" name="Group 15">
            <a:extLst>
              <a:ext uri="{FF2B5EF4-FFF2-40B4-BE49-F238E27FC236}">
                <a16:creationId xmlns:a16="http://schemas.microsoft.com/office/drawing/2014/main" xmlns="" id="{7025B893-F32A-47FD-9E46-6563996F6988}"/>
              </a:ext>
            </a:extLst>
          </p:cNvPr>
          <p:cNvGrpSpPr/>
          <p:nvPr/>
        </p:nvGrpSpPr>
        <p:grpSpPr>
          <a:xfrm>
            <a:off x="322200" y="2669380"/>
            <a:ext cx="5773817" cy="4239977"/>
            <a:chOff x="322200" y="10528"/>
            <a:chExt cx="5773817" cy="4239977"/>
          </a:xfrm>
        </p:grpSpPr>
        <p:sp>
          <p:nvSpPr>
            <p:cNvPr id="3" name="TextBox 2"/>
            <p:cNvSpPr txBox="1"/>
            <p:nvPr/>
          </p:nvSpPr>
          <p:spPr>
            <a:xfrm>
              <a:off x="990985" y="164905"/>
              <a:ext cx="2198294"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SLICING STRATEGY USED:</a:t>
              </a:r>
            </a:p>
          </p:txBody>
        </p:sp>
        <p:sp>
          <p:nvSpPr>
            <p:cNvPr id="278" name="TextBox 277"/>
            <p:cNvSpPr txBox="1"/>
            <p:nvPr/>
          </p:nvSpPr>
          <p:spPr>
            <a:xfrm>
              <a:off x="322200" y="10528"/>
              <a:ext cx="505267" cy="369332"/>
            </a:xfrm>
            <a:prstGeom prst="rect">
              <a:avLst/>
            </a:prstGeom>
            <a:noFill/>
          </p:spPr>
          <p:txBody>
            <a:bodyPr wrap="none" rtlCol="0">
              <a:spAutoFit/>
            </a:bodyPr>
            <a:lstStyle/>
            <a:p>
              <a:r>
                <a:rPr lang="en-US" b="1" dirty="0" smtClean="0">
                  <a:latin typeface="Arial" panose="020B0604020202020204" pitchFamily="34" charset="0"/>
                  <a:cs typeface="Arial" panose="020B0604020202020204" pitchFamily="34" charset="0"/>
                </a:rPr>
                <a:t>(B)</a:t>
              </a:r>
              <a:endParaRPr lang="en-US" b="1" dirty="0">
                <a:latin typeface="Arial" panose="020B0604020202020204" pitchFamily="34" charset="0"/>
                <a:cs typeface="Arial" panose="020B0604020202020204" pitchFamily="34" charset="0"/>
              </a:endParaRPr>
            </a:p>
          </p:txBody>
        </p:sp>
        <p:grpSp>
          <p:nvGrpSpPr>
            <p:cNvPr id="7" name="Group 6"/>
            <p:cNvGrpSpPr/>
            <p:nvPr/>
          </p:nvGrpSpPr>
          <p:grpSpPr>
            <a:xfrm>
              <a:off x="627208" y="592905"/>
              <a:ext cx="5468809" cy="3657600"/>
              <a:chOff x="627207" y="954445"/>
              <a:chExt cx="5468809" cy="3657600"/>
            </a:xfrm>
          </p:grpSpPr>
          <p:pic>
            <p:nvPicPr>
              <p:cNvPr id="13322" name="Picture 10"/>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45260" y="954445"/>
                <a:ext cx="5450756"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27207" y="1173860"/>
                <a:ext cx="260008"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a:t>
                </a:r>
              </a:p>
            </p:txBody>
          </p:sp>
        </p:grpSp>
      </p:grpSp>
      <p:sp>
        <p:nvSpPr>
          <p:cNvPr id="62" name="TextBox 61">
            <a:extLst>
              <a:ext uri="{FF2B5EF4-FFF2-40B4-BE49-F238E27FC236}">
                <a16:creationId xmlns:a16="http://schemas.microsoft.com/office/drawing/2014/main" xmlns="" id="{34ADE20A-2986-473A-B693-61A6BBCBC1A1}"/>
              </a:ext>
            </a:extLst>
          </p:cNvPr>
          <p:cNvSpPr txBox="1"/>
          <p:nvPr/>
        </p:nvSpPr>
        <p:spPr>
          <a:xfrm>
            <a:off x="177753" y="13961439"/>
            <a:ext cx="6516280" cy="369332"/>
          </a:xfrm>
          <a:prstGeom prst="rect">
            <a:avLst/>
          </a:prstGeom>
          <a:noFill/>
        </p:spPr>
        <p:txBody>
          <a:bodyPr wrap="square" rtlCol="0">
            <a:spAutoFit/>
          </a:bodyPr>
          <a:lstStyle/>
          <a:p>
            <a:pPr algn="ctr"/>
            <a:r>
              <a:rPr lang="en-US" b="1" dirty="0"/>
              <a:t>Supplementary Figure </a:t>
            </a:r>
            <a:r>
              <a:rPr lang="en-US" b="1" dirty="0" smtClean="0"/>
              <a:t>1 </a:t>
            </a:r>
            <a:r>
              <a:rPr lang="en-US" b="1" dirty="0"/>
              <a:t>(continued on next slide)</a:t>
            </a:r>
            <a:endParaRPr lang="en-US" dirty="0"/>
          </a:p>
        </p:txBody>
      </p:sp>
      <p:grpSp>
        <p:nvGrpSpPr>
          <p:cNvPr id="113" name="Group 112"/>
          <p:cNvGrpSpPr>
            <a:grpSpLocks noChangeAspect="1"/>
          </p:cNvGrpSpPr>
          <p:nvPr/>
        </p:nvGrpSpPr>
        <p:grpSpPr>
          <a:xfrm>
            <a:off x="649255" y="1114688"/>
            <a:ext cx="5580667" cy="1371600"/>
            <a:chOff x="188492" y="7564116"/>
            <a:chExt cx="5966703" cy="1466479"/>
          </a:xfrm>
        </p:grpSpPr>
        <p:grpSp>
          <p:nvGrpSpPr>
            <p:cNvPr id="114" name="Group 113"/>
            <p:cNvGrpSpPr>
              <a:grpSpLocks noChangeAspect="1"/>
            </p:cNvGrpSpPr>
            <p:nvPr/>
          </p:nvGrpSpPr>
          <p:grpSpPr>
            <a:xfrm>
              <a:off x="188492" y="7564116"/>
              <a:ext cx="5966703" cy="1463040"/>
              <a:chOff x="188491" y="7564116"/>
              <a:chExt cx="6586289" cy="1614963"/>
            </a:xfrm>
          </p:grpSpPr>
          <p:pic>
            <p:nvPicPr>
              <p:cNvPr id="118" name="Picture 117" descr="C:\Users\m168691\Desktop\g143_8BIT.tif"/>
              <p:cNvPicPr>
                <a:picLocks noChangeAspect="1" noChangeArrowheads="1"/>
              </p:cNvPicPr>
              <p:nvPr/>
            </p:nvPicPr>
            <p:blipFill>
              <a:blip r:embed="rId23" cstate="print">
                <a:extLst>
                  <a:ext uri="{BEBA8EAE-BF5A-486C-A8C5-ECC9F3942E4B}">
                    <a14:imgProps xmlns:a14="http://schemas.microsoft.com/office/drawing/2010/main">
                      <a14:imgLayer r:embed="rId2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2412530" y="7564116"/>
                <a:ext cx="2153283" cy="161496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19" name="Picture 118" descr="C:\Users\m168691\Desktop\gbm143-image10 _2.tif"/>
              <p:cNvPicPr>
                <a:picLocks noChangeAspect="1" noChangeArrowheads="1"/>
              </p:cNvPicPr>
              <p:nvPr/>
            </p:nvPicPr>
            <p:blipFill>
              <a:blip r:embed="rId25" cstate="print">
                <a:extLst>
                  <a:ext uri="{BEBA8EAE-BF5A-486C-A8C5-ECC9F3942E4B}">
                    <a14:imgProps xmlns:a14="http://schemas.microsoft.com/office/drawing/2010/main">
                      <a14:imgLayer r:embed="rId26">
                        <a14:imgEffect>
                          <a14:brightnessContrast bright="50000" contrast="-40000"/>
                        </a14:imgEffect>
                      </a14:imgLayer>
                    </a14:imgProps>
                  </a:ext>
                  <a:ext uri="{28A0092B-C50C-407E-A947-70E740481C1C}">
                    <a14:useLocalDpi xmlns:a14="http://schemas.microsoft.com/office/drawing/2010/main" val="0"/>
                  </a:ext>
                </a:extLst>
              </a:blip>
              <a:srcRect/>
              <a:stretch>
                <a:fillRect/>
              </a:stretch>
            </p:blipFill>
            <p:spPr bwMode="auto">
              <a:xfrm>
                <a:off x="188491" y="7564117"/>
                <a:ext cx="2153282" cy="161496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20" name="Picture 119" descr="C:\Users\m168691\Documents\2016-2018\Manuscripts_Mayo Clinic\Manuscript_2018_KG_GBM\Images\Images 2016-2017\GBM143\gbm143-image13.tif"/>
              <p:cNvPicPr>
                <a:picLocks noChangeAspect="1" noChangeArrowheads="1"/>
              </p:cNvPicPr>
              <p:nvPr/>
            </p:nvPicPr>
            <p:blipFill>
              <a:blip r:embed="rId27" cstate="print">
                <a:extLst>
                  <a:ext uri="{BEBA8EAE-BF5A-486C-A8C5-ECC9F3942E4B}">
                    <a14:imgProps xmlns:a14="http://schemas.microsoft.com/office/drawing/2010/main">
                      <a14:imgLayer r:embed="rId28">
                        <a14:imgEffect>
                          <a14:brightnessContrast bright="30000" contrast="20000"/>
                        </a14:imgEffect>
                      </a14:imgLayer>
                    </a14:imgProps>
                  </a:ext>
                  <a:ext uri="{28A0092B-C50C-407E-A947-70E740481C1C}">
                    <a14:useLocalDpi xmlns:a14="http://schemas.microsoft.com/office/drawing/2010/main" val="0"/>
                  </a:ext>
                </a:extLst>
              </a:blip>
              <a:srcRect/>
              <a:stretch>
                <a:fillRect/>
              </a:stretch>
            </p:blipFill>
            <p:spPr bwMode="auto">
              <a:xfrm>
                <a:off x="4621500" y="7564117"/>
                <a:ext cx="2153280" cy="161496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pSp>
        <p:sp>
          <p:nvSpPr>
            <p:cNvPr id="115" name="TextBox 114"/>
            <p:cNvSpPr txBox="1"/>
            <p:nvPr/>
          </p:nvSpPr>
          <p:spPr>
            <a:xfrm>
              <a:off x="1789434" y="8754917"/>
              <a:ext cx="349776" cy="261610"/>
            </a:xfrm>
            <a:prstGeom prst="rect">
              <a:avLst/>
            </a:prstGeom>
            <a:noFill/>
          </p:spPr>
          <p:txBody>
            <a:bodyPr wrap="none" rtlCol="0">
              <a:spAutoFit/>
            </a:bodyPr>
            <a:lstStyle/>
            <a:p>
              <a:r>
                <a:rPr lang="en-US" sz="1100" b="1" dirty="0" smtClean="0">
                  <a:solidFill>
                    <a:schemeClr val="bg1"/>
                  </a:solidFill>
                  <a:latin typeface="Arial" panose="020B0604020202020204" pitchFamily="34" charset="0"/>
                  <a:cs typeface="Arial" panose="020B0604020202020204" pitchFamily="34" charset="0"/>
                </a:rPr>
                <a:t>F1</a:t>
              </a:r>
              <a:endParaRPr lang="en-US" sz="1100" b="1" dirty="0">
                <a:solidFill>
                  <a:schemeClr val="bg1"/>
                </a:solidFill>
                <a:latin typeface="Arial" panose="020B0604020202020204" pitchFamily="34" charset="0"/>
                <a:cs typeface="Arial" panose="020B0604020202020204" pitchFamily="34" charset="0"/>
              </a:endParaRPr>
            </a:p>
          </p:txBody>
        </p:sp>
        <p:sp>
          <p:nvSpPr>
            <p:cNvPr id="116" name="TextBox 115"/>
            <p:cNvSpPr txBox="1"/>
            <p:nvPr/>
          </p:nvSpPr>
          <p:spPr>
            <a:xfrm>
              <a:off x="3819088" y="8768985"/>
              <a:ext cx="349776" cy="261610"/>
            </a:xfrm>
            <a:prstGeom prst="rect">
              <a:avLst/>
            </a:prstGeom>
            <a:noFill/>
          </p:spPr>
          <p:txBody>
            <a:bodyPr wrap="none" rtlCol="0">
              <a:spAutoFit/>
            </a:bodyPr>
            <a:lstStyle/>
            <a:p>
              <a:r>
                <a:rPr lang="en-US" sz="1100" b="1" dirty="0" smtClean="0">
                  <a:solidFill>
                    <a:schemeClr val="bg1"/>
                  </a:solidFill>
                  <a:latin typeface="Arial" panose="020B0604020202020204" pitchFamily="34" charset="0"/>
                  <a:cs typeface="Arial" panose="020B0604020202020204" pitchFamily="34" charset="0"/>
                </a:rPr>
                <a:t>F2</a:t>
              </a:r>
              <a:endParaRPr lang="en-US" sz="1100" b="1" dirty="0">
                <a:solidFill>
                  <a:schemeClr val="bg1"/>
                </a:solidFill>
                <a:latin typeface="Arial" panose="020B0604020202020204" pitchFamily="34" charset="0"/>
                <a:cs typeface="Arial" panose="020B0604020202020204" pitchFamily="34" charset="0"/>
              </a:endParaRPr>
            </a:p>
          </p:txBody>
        </p:sp>
        <p:sp>
          <p:nvSpPr>
            <p:cNvPr id="117" name="TextBox 116"/>
            <p:cNvSpPr txBox="1"/>
            <p:nvPr/>
          </p:nvSpPr>
          <p:spPr>
            <a:xfrm>
              <a:off x="5791351" y="8749845"/>
              <a:ext cx="349776" cy="261610"/>
            </a:xfrm>
            <a:prstGeom prst="rect">
              <a:avLst/>
            </a:prstGeom>
            <a:noFill/>
          </p:spPr>
          <p:txBody>
            <a:bodyPr wrap="none" rtlCol="0">
              <a:spAutoFit/>
            </a:bodyPr>
            <a:lstStyle/>
            <a:p>
              <a:r>
                <a:rPr lang="en-US" sz="1100" b="1" dirty="0" smtClean="0">
                  <a:solidFill>
                    <a:schemeClr val="bg1"/>
                  </a:solidFill>
                  <a:latin typeface="Arial" panose="020B0604020202020204" pitchFamily="34" charset="0"/>
                  <a:cs typeface="Arial" panose="020B0604020202020204" pitchFamily="34" charset="0"/>
                </a:rPr>
                <a:t>F3</a:t>
              </a:r>
              <a:endParaRPr lang="en-US" sz="1100" b="1" dirty="0">
                <a:solidFill>
                  <a:schemeClr val="bg1"/>
                </a:solidFill>
                <a:latin typeface="Arial" panose="020B0604020202020204" pitchFamily="34" charset="0"/>
                <a:cs typeface="Arial" panose="020B0604020202020204" pitchFamily="34" charset="0"/>
              </a:endParaRPr>
            </a:p>
          </p:txBody>
        </p:sp>
      </p:grpSp>
      <p:sp>
        <p:nvSpPr>
          <p:cNvPr id="121" name="TextBox 120"/>
          <p:cNvSpPr txBox="1"/>
          <p:nvPr/>
        </p:nvSpPr>
        <p:spPr>
          <a:xfrm>
            <a:off x="641228" y="804644"/>
            <a:ext cx="5719818" cy="246221"/>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GBM143: Cells from flank tumors cultured </a:t>
            </a:r>
            <a:r>
              <a:rPr lang="en-US" sz="1000" b="1" dirty="0">
                <a:latin typeface="Arial" panose="020B0604020202020204" pitchFamily="34" charset="0"/>
                <a:cs typeface="Arial" panose="020B0604020202020204" pitchFamily="34" charset="0"/>
              </a:rPr>
              <a:t>in </a:t>
            </a:r>
            <a:r>
              <a:rPr lang="en-US" sz="1000" b="1" dirty="0" smtClean="0">
                <a:latin typeface="Arial" panose="020B0604020202020204" pitchFamily="34" charset="0"/>
                <a:cs typeface="Arial" panose="020B0604020202020204" pitchFamily="34" charset="0"/>
              </a:rPr>
              <a:t>vitro, images </a:t>
            </a:r>
            <a:r>
              <a:rPr lang="en-US" sz="1000" b="1" dirty="0">
                <a:latin typeface="Arial" panose="020B0604020202020204" pitchFamily="34" charset="0"/>
                <a:cs typeface="Arial" panose="020B0604020202020204" pitchFamily="34" charset="0"/>
              </a:rPr>
              <a:t>in 3 independent </a:t>
            </a:r>
            <a:r>
              <a:rPr lang="en-US" sz="1000" b="1" dirty="0" smtClean="0">
                <a:latin typeface="Arial" panose="020B0604020202020204" pitchFamily="34" charset="0"/>
                <a:cs typeface="Arial" panose="020B0604020202020204" pitchFamily="34" charset="0"/>
              </a:rPr>
              <a:t>fields (F1-F3).</a:t>
            </a:r>
            <a:endParaRPr lang="en-US" sz="1000" b="1" dirty="0">
              <a:latin typeface="Arial" panose="020B0604020202020204" pitchFamily="34" charset="0"/>
              <a:cs typeface="Arial" panose="020B0604020202020204" pitchFamily="34" charset="0"/>
            </a:endParaRPr>
          </a:p>
        </p:txBody>
      </p:sp>
      <p:sp>
        <p:nvSpPr>
          <p:cNvPr id="122" name="TextBox 121"/>
          <p:cNvSpPr txBox="1"/>
          <p:nvPr/>
        </p:nvSpPr>
        <p:spPr>
          <a:xfrm>
            <a:off x="320795" y="399871"/>
            <a:ext cx="505267"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(A)</a:t>
            </a:r>
          </a:p>
        </p:txBody>
      </p:sp>
    </p:spTree>
    <p:extLst>
      <p:ext uri="{BB962C8B-B14F-4D97-AF65-F5344CB8AC3E}">
        <p14:creationId xmlns:p14="http://schemas.microsoft.com/office/powerpoint/2010/main" val="1565535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F8C4C6D0-D807-48CD-8A89-23DE6FA4CD9D}"/>
              </a:ext>
            </a:extLst>
          </p:cNvPr>
          <p:cNvSpPr txBox="1"/>
          <p:nvPr/>
        </p:nvSpPr>
        <p:spPr>
          <a:xfrm>
            <a:off x="70071" y="7441258"/>
            <a:ext cx="6787929" cy="6986528"/>
          </a:xfrm>
          <a:prstGeom prst="rect">
            <a:avLst/>
          </a:prstGeom>
          <a:noFill/>
        </p:spPr>
        <p:txBody>
          <a:bodyPr wrap="square" rtlCol="0">
            <a:spAutoFit/>
          </a:bodyPr>
          <a:lstStyle/>
          <a:p>
            <a:r>
              <a:rPr lang="en-US" sz="1600" b="1" dirty="0"/>
              <a:t>Supplementary Figure 1:</a:t>
            </a:r>
            <a:r>
              <a:rPr lang="en-US" sz="1600" dirty="0"/>
              <a:t> </a:t>
            </a:r>
            <a:r>
              <a:rPr lang="en-US" sz="1600" b="1" dirty="0" smtClean="0"/>
              <a:t>Tumor </a:t>
            </a:r>
            <a:r>
              <a:rPr lang="en-US" sz="1600" b="1" dirty="0"/>
              <a:t>growth assessed post-moribund for cranially irradiated </a:t>
            </a:r>
            <a:r>
              <a:rPr lang="en-US" sz="1600" b="1" dirty="0" smtClean="0"/>
              <a:t>mice (A-E)</a:t>
            </a:r>
            <a:r>
              <a:rPr lang="en-US" sz="1600" dirty="0" smtClean="0"/>
              <a:t>: </a:t>
            </a:r>
            <a:r>
              <a:rPr lang="en-US" sz="1600" b="1" dirty="0" smtClean="0"/>
              <a:t>(A) </a:t>
            </a:r>
            <a:r>
              <a:rPr lang="en-US" sz="1600" dirty="0" smtClean="0"/>
              <a:t>GBM143 PDX line </a:t>
            </a:r>
            <a:r>
              <a:rPr lang="en-US" sz="1600" dirty="0"/>
              <a:t>obtained from flank tumor, cultured in vitro for 3 weeks. Images acquired in three independent </a:t>
            </a:r>
            <a:r>
              <a:rPr lang="en-US" sz="1600" dirty="0" smtClean="0"/>
              <a:t>fields (F1-F3), </a:t>
            </a:r>
            <a:r>
              <a:rPr lang="en-US" sz="1600" dirty="0"/>
              <a:t>using </a:t>
            </a:r>
            <a:r>
              <a:rPr lang="en-US" sz="1600" dirty="0" smtClean="0"/>
              <a:t>transmitted light microscopy (at 10X) indicate morphology </a:t>
            </a:r>
            <a:r>
              <a:rPr lang="en-US" sz="1600" dirty="0"/>
              <a:t>of cells to be </a:t>
            </a:r>
            <a:r>
              <a:rPr lang="en-US" sz="1600" dirty="0" smtClean="0"/>
              <a:t>branched, neuroglia-like, interspersed </a:t>
            </a:r>
            <a:r>
              <a:rPr lang="en-US" sz="1600" dirty="0"/>
              <a:t>with </a:t>
            </a:r>
            <a:r>
              <a:rPr lang="en-US" sz="1600" dirty="0" smtClean="0"/>
              <a:t>enlarged polygonal cells</a:t>
            </a:r>
            <a:r>
              <a:rPr lang="en-US" sz="1600" dirty="0"/>
              <a:t>.</a:t>
            </a:r>
            <a:r>
              <a:rPr lang="en-US" sz="1600" b="1" dirty="0"/>
              <a:t> </a:t>
            </a:r>
            <a:r>
              <a:rPr lang="en-US" sz="1600" b="1" dirty="0" smtClean="0"/>
              <a:t>(B</a:t>
            </a:r>
            <a:r>
              <a:rPr lang="en-US" sz="1600" b="1" dirty="0"/>
              <a:t>)</a:t>
            </a:r>
            <a:r>
              <a:rPr lang="en-US" sz="1600" b="1" dirty="0" smtClean="0"/>
              <a:t> </a:t>
            </a:r>
            <a:r>
              <a:rPr lang="en-US" sz="1600" dirty="0"/>
              <a:t>Scheme for the slicing strategy: Mice brain was sectioned into four equidistant pieces (~1.8mm apart); Slices were made from each in the order of being 5μm thick coronal slices from the cerebral hemisphere only, Rostral to caudal for 22 slides, so as to cover a depth of 120μm from each of the 4 tissue pieces. These slices were arranged onto the glass slides, such that each slice on a slide is obtained from one of the respective 4 brain pieces, sectioned equidistantly. Two slides (1 and 22) were stained with H&amp;E and evaluated for tumor growth. Tumor positive area was detected in slices obtained from two out of 4 sectioned pieces for most of the mice brain samples. Percent positive </a:t>
            </a:r>
            <a:r>
              <a:rPr lang="en-US" sz="1600" dirty="0" smtClean="0"/>
              <a:t>H&amp;E </a:t>
            </a:r>
            <a:r>
              <a:rPr lang="en-US" sz="1600" dirty="0"/>
              <a:t>staining was assessed for each. </a:t>
            </a:r>
            <a:r>
              <a:rPr lang="en-US" sz="1600" b="1" dirty="0" smtClean="0"/>
              <a:t>(C)</a:t>
            </a:r>
            <a:r>
              <a:rPr lang="en-US" sz="1600" dirty="0" smtClean="0"/>
              <a:t> </a:t>
            </a:r>
            <a:r>
              <a:rPr lang="en-US" sz="1600" dirty="0"/>
              <a:t>representative illustration for the </a:t>
            </a:r>
            <a:r>
              <a:rPr lang="en-US" sz="1600" dirty="0" smtClean="0"/>
              <a:t>arrangement of the slices on a glass slide, </a:t>
            </a:r>
            <a:r>
              <a:rPr lang="en-US" sz="1600" dirty="0"/>
              <a:t>and evaluation of percent positive </a:t>
            </a:r>
            <a:r>
              <a:rPr lang="en-US" sz="1600" dirty="0" smtClean="0"/>
              <a:t>H&amp;E</a:t>
            </a:r>
            <a:r>
              <a:rPr lang="en-US" sz="1600" dirty="0"/>
              <a:t>. </a:t>
            </a:r>
            <a:r>
              <a:rPr lang="en-US" sz="1600" b="1" dirty="0" smtClean="0"/>
              <a:t>(D) </a:t>
            </a:r>
            <a:r>
              <a:rPr lang="en-US" sz="1600" dirty="0"/>
              <a:t>Relative </a:t>
            </a:r>
            <a:r>
              <a:rPr lang="en-US" sz="1600" dirty="0" smtClean="0"/>
              <a:t>H&amp;E </a:t>
            </a:r>
            <a:r>
              <a:rPr lang="en-US" sz="1600" dirty="0"/>
              <a:t>staining as observed for slices </a:t>
            </a:r>
            <a:r>
              <a:rPr lang="en-US" sz="1600" dirty="0" smtClean="0"/>
              <a:t>obtained from 0 </a:t>
            </a:r>
            <a:r>
              <a:rPr lang="en-US" sz="1600" dirty="0" err="1" smtClean="0"/>
              <a:t>Gy</a:t>
            </a:r>
            <a:r>
              <a:rPr lang="en-US" sz="1600" dirty="0"/>
              <a:t>, </a:t>
            </a:r>
            <a:r>
              <a:rPr lang="en-US" sz="1600" dirty="0" smtClean="0"/>
              <a:t>10 </a:t>
            </a:r>
            <a:r>
              <a:rPr lang="en-US" sz="1600" dirty="0" err="1" smtClean="0"/>
              <a:t>Gy</a:t>
            </a:r>
            <a:r>
              <a:rPr lang="en-US" sz="1600" dirty="0" smtClean="0"/>
              <a:t> </a:t>
            </a:r>
            <a:r>
              <a:rPr lang="en-US" sz="1600" dirty="0"/>
              <a:t>and </a:t>
            </a:r>
            <a:r>
              <a:rPr lang="en-US" sz="1600" dirty="0" smtClean="0"/>
              <a:t>20 </a:t>
            </a:r>
            <a:r>
              <a:rPr lang="en-US" sz="1600" dirty="0" err="1" smtClean="0"/>
              <a:t>Gy</a:t>
            </a:r>
            <a:r>
              <a:rPr lang="en-US" sz="1600" dirty="0"/>
              <a:t>. Dot-plot for the overall tumor burden estimated in these groups. </a:t>
            </a:r>
            <a:r>
              <a:rPr lang="en-US" sz="1600" b="1" dirty="0" smtClean="0"/>
              <a:t>(E) </a:t>
            </a:r>
            <a:r>
              <a:rPr lang="en-US" sz="1600" dirty="0"/>
              <a:t>Scheme illustrating steps involved in performing single cell count: mice brain coronal sections are stained for </a:t>
            </a:r>
            <a:r>
              <a:rPr lang="en-US" sz="1600" dirty="0" smtClean="0"/>
              <a:t>h-</a:t>
            </a:r>
            <a:r>
              <a:rPr lang="en-US" sz="1600" dirty="0" err="1" smtClean="0"/>
              <a:t>Lamin</a:t>
            </a:r>
            <a:r>
              <a:rPr lang="en-US" sz="1600" dirty="0" smtClean="0"/>
              <a:t> </a:t>
            </a:r>
            <a:r>
              <a:rPr lang="en-US" sz="1600" dirty="0"/>
              <a:t>A+C –Cy3 (and Ki67 – Cy5), for both </a:t>
            </a:r>
            <a:r>
              <a:rPr lang="en-US" sz="1600" dirty="0" smtClean="0"/>
              <a:t>0 </a:t>
            </a:r>
            <a:r>
              <a:rPr lang="en-US" sz="1600" dirty="0" err="1" smtClean="0"/>
              <a:t>Gy</a:t>
            </a:r>
            <a:r>
              <a:rPr lang="en-US" sz="1600" dirty="0" smtClean="0"/>
              <a:t> </a:t>
            </a:r>
            <a:r>
              <a:rPr lang="en-US" sz="1600" dirty="0"/>
              <a:t>and </a:t>
            </a:r>
            <a:r>
              <a:rPr lang="en-US" sz="1600" dirty="0" smtClean="0"/>
              <a:t>20 </a:t>
            </a:r>
            <a:r>
              <a:rPr lang="en-US" sz="1600" dirty="0" err="1" smtClean="0"/>
              <a:t>Gy</a:t>
            </a:r>
            <a:r>
              <a:rPr lang="en-US" sz="1600" dirty="0"/>
              <a:t>. A defined region is selected and masked (area-squared in white). This masked area-image in single channels is imported into cell profiler software and cropped. This cropped image is used as the input image, pipeline for nuclei detection run, and single cell count obtained. Similar steps are performed for a defined region selected at </a:t>
            </a:r>
            <a:r>
              <a:rPr lang="en-US" sz="1600" dirty="0" smtClean="0"/>
              <a:t>center </a:t>
            </a:r>
            <a:r>
              <a:rPr lang="en-US" sz="1600" dirty="0"/>
              <a:t>of corpus callosum for </a:t>
            </a:r>
            <a:r>
              <a:rPr lang="en-US" sz="1600" dirty="0" err="1" smtClean="0"/>
              <a:t>h-LaminA+C</a:t>
            </a:r>
            <a:r>
              <a:rPr lang="en-US" sz="1600" dirty="0" smtClean="0"/>
              <a:t> </a:t>
            </a:r>
            <a:r>
              <a:rPr lang="en-US" sz="1600" dirty="0"/>
              <a:t>staining (images in box, on right</a:t>
            </a:r>
            <a:r>
              <a:rPr lang="en-US" sz="1600" dirty="0" smtClean="0"/>
              <a:t>). </a:t>
            </a:r>
            <a:r>
              <a:rPr lang="en-US" sz="1600" b="1" dirty="0" smtClean="0"/>
              <a:t>(F) Effects of radiation induced alterations on GBM outcome: </a:t>
            </a:r>
            <a:r>
              <a:rPr lang="en-US" sz="1600" dirty="0" smtClean="0"/>
              <a:t>Scheme of experiment for survival analysis in athymic nude mice groups, 0 </a:t>
            </a:r>
            <a:r>
              <a:rPr lang="en-US" sz="1600" dirty="0" err="1" smtClean="0"/>
              <a:t>Gy</a:t>
            </a:r>
            <a:r>
              <a:rPr lang="en-US" sz="1600" dirty="0" smtClean="0"/>
              <a:t> and 20 </a:t>
            </a:r>
            <a:r>
              <a:rPr lang="en-US" sz="1600" dirty="0" err="1" smtClean="0"/>
              <a:t>Gy</a:t>
            </a:r>
            <a:r>
              <a:rPr lang="en-US" sz="1600" dirty="0" smtClean="0"/>
              <a:t> irradiated.</a:t>
            </a:r>
            <a:endParaRPr lang="en-US" sz="1600" dirty="0"/>
          </a:p>
        </p:txBody>
      </p:sp>
      <p:grpSp>
        <p:nvGrpSpPr>
          <p:cNvPr id="3" name="Group 2"/>
          <p:cNvGrpSpPr/>
          <p:nvPr/>
        </p:nvGrpSpPr>
        <p:grpSpPr>
          <a:xfrm>
            <a:off x="249418" y="820581"/>
            <a:ext cx="6386343" cy="3389689"/>
            <a:chOff x="260595" y="2514449"/>
            <a:chExt cx="6386343" cy="3389689"/>
          </a:xfrm>
        </p:grpSpPr>
        <p:sp>
          <p:nvSpPr>
            <p:cNvPr id="4" name="TextBox 3"/>
            <p:cNvSpPr txBox="1"/>
            <p:nvPr/>
          </p:nvSpPr>
          <p:spPr>
            <a:xfrm rot="16200000">
              <a:off x="-103564" y="4388162"/>
              <a:ext cx="974539" cy="246221"/>
            </a:xfrm>
            <a:prstGeom prst="rect">
              <a:avLst/>
            </a:prstGeom>
            <a:noFill/>
          </p:spPr>
          <p:txBody>
            <a:bodyPr wrap="square" rtlCol="0">
              <a:spAutoFit/>
            </a:bodyPr>
            <a:lstStyle/>
            <a:p>
              <a:pPr algn="ctr"/>
              <a:r>
                <a:rPr lang="en-US" sz="1000" b="1" dirty="0" smtClean="0">
                  <a:solidFill>
                    <a:srgbClr val="FF0000"/>
                  </a:solidFill>
                  <a:latin typeface="Arial" panose="020B0604020202020204" pitchFamily="34" charset="0"/>
                  <a:cs typeface="Arial" panose="020B0604020202020204" pitchFamily="34" charset="0"/>
                </a:rPr>
                <a:t>h-</a:t>
              </a:r>
              <a:r>
                <a:rPr lang="en-US" sz="1000" b="1" dirty="0" err="1" smtClean="0">
                  <a:solidFill>
                    <a:srgbClr val="FF0000"/>
                  </a:solidFill>
                  <a:latin typeface="Arial" panose="020B0604020202020204" pitchFamily="34" charset="0"/>
                  <a:cs typeface="Arial" panose="020B0604020202020204" pitchFamily="34" charset="0"/>
                </a:rPr>
                <a:t>Lamin</a:t>
              </a:r>
              <a:r>
                <a:rPr lang="en-US" sz="1000" b="1" dirty="0">
                  <a:solidFill>
                    <a:srgbClr val="FF0000"/>
                  </a:solidFill>
                  <a:latin typeface="Arial" panose="020B0604020202020204" pitchFamily="34" charset="0"/>
                  <a:cs typeface="Arial" panose="020B0604020202020204" pitchFamily="34" charset="0"/>
                </a:rPr>
                <a:t> </a:t>
              </a:r>
              <a:r>
                <a:rPr lang="en-US" sz="1000" b="1" dirty="0" smtClean="0">
                  <a:solidFill>
                    <a:srgbClr val="FF0000"/>
                  </a:solidFill>
                  <a:latin typeface="Arial" panose="020B0604020202020204" pitchFamily="34" charset="0"/>
                  <a:cs typeface="Arial" panose="020B0604020202020204" pitchFamily="34" charset="0"/>
                </a:rPr>
                <a:t>A+C</a:t>
              </a:r>
              <a:endParaRPr lang="en-US" sz="1000" b="1" dirty="0">
                <a:solidFill>
                  <a:srgbClr val="FF0000"/>
                </a:solidFill>
                <a:latin typeface="Arial" panose="020B0604020202020204" pitchFamily="34" charset="0"/>
                <a:cs typeface="Arial" panose="020B0604020202020204" pitchFamily="34" charset="0"/>
              </a:endParaRPr>
            </a:p>
          </p:txBody>
        </p:sp>
        <p:sp>
          <p:nvSpPr>
            <p:cNvPr id="5" name="TextBox 4"/>
            <p:cNvSpPr txBox="1"/>
            <p:nvPr/>
          </p:nvSpPr>
          <p:spPr>
            <a:xfrm rot="16200000">
              <a:off x="182043" y="5201922"/>
              <a:ext cx="453970" cy="246221"/>
            </a:xfrm>
            <a:prstGeom prst="rect">
              <a:avLst/>
            </a:prstGeom>
            <a:noFill/>
          </p:spPr>
          <p:txBody>
            <a:bodyPr wrap="none" rtlCol="0">
              <a:spAutoFit/>
            </a:bodyPr>
            <a:lstStyle/>
            <a:p>
              <a:r>
                <a:rPr lang="en-US" sz="1000" b="1" dirty="0" smtClean="0">
                  <a:solidFill>
                    <a:srgbClr val="009900"/>
                  </a:solidFill>
                  <a:latin typeface="Arial" panose="020B0604020202020204" pitchFamily="34" charset="0"/>
                  <a:cs typeface="Arial" panose="020B0604020202020204" pitchFamily="34" charset="0"/>
                </a:rPr>
                <a:t>Ki67</a:t>
              </a:r>
              <a:endParaRPr lang="en-US" sz="1000" b="1" dirty="0">
                <a:solidFill>
                  <a:srgbClr val="009900"/>
                </a:solidFill>
                <a:latin typeface="Arial" panose="020B0604020202020204" pitchFamily="34" charset="0"/>
                <a:cs typeface="Arial" panose="020B0604020202020204" pitchFamily="34" charset="0"/>
              </a:endParaRPr>
            </a:p>
          </p:txBody>
        </p:sp>
        <p:grpSp>
          <p:nvGrpSpPr>
            <p:cNvPr id="6" name="Group 5"/>
            <p:cNvGrpSpPr/>
            <p:nvPr/>
          </p:nvGrpSpPr>
          <p:grpSpPr>
            <a:xfrm>
              <a:off x="527442" y="2514449"/>
              <a:ext cx="2097651" cy="3389689"/>
              <a:chOff x="527442" y="2514449"/>
              <a:chExt cx="2097651" cy="3389689"/>
            </a:xfrm>
          </p:grpSpPr>
          <p:grpSp>
            <p:nvGrpSpPr>
              <p:cNvPr id="43" name="Group 42"/>
              <p:cNvGrpSpPr>
                <a:grpSpLocks noChangeAspect="1"/>
              </p:cNvGrpSpPr>
              <p:nvPr/>
            </p:nvGrpSpPr>
            <p:grpSpPr>
              <a:xfrm>
                <a:off x="527442" y="3926870"/>
                <a:ext cx="2097651" cy="1977268"/>
                <a:chOff x="3924540" y="2379792"/>
                <a:chExt cx="2566235" cy="2418961"/>
              </a:xfrm>
            </p:grpSpPr>
            <p:pic>
              <p:nvPicPr>
                <p:cNvPr id="51" name="Picture 54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853" t="20669" r="7450" b="18757"/>
                <a:stretch/>
              </p:blipFill>
              <p:spPr bwMode="auto">
                <a:xfrm>
                  <a:off x="3924540" y="2379792"/>
                  <a:ext cx="2538722" cy="1230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 name="Picture 54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526" t="20669" r="7450" b="19123"/>
                <a:stretch/>
              </p:blipFill>
              <p:spPr bwMode="auto">
                <a:xfrm>
                  <a:off x="3943791" y="3568223"/>
                  <a:ext cx="2546984" cy="1230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44" name="Group 43"/>
              <p:cNvGrpSpPr/>
              <p:nvPr/>
            </p:nvGrpSpPr>
            <p:grpSpPr>
              <a:xfrm>
                <a:off x="681425" y="2514449"/>
                <a:ext cx="1794493" cy="1476181"/>
                <a:chOff x="681425" y="2514449"/>
                <a:chExt cx="1794493" cy="1476181"/>
              </a:xfrm>
            </p:grpSpPr>
            <p:pic>
              <p:nvPicPr>
                <p:cNvPr id="45" name="Picture 56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732" t="5484" r="6832" b="10133"/>
                <a:stretch/>
              </p:blipFill>
              <p:spPr bwMode="auto">
                <a:xfrm>
                  <a:off x="681425" y="2989827"/>
                  <a:ext cx="862207"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Picture 56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732" t="5484" r="6832" b="10133"/>
                <a:stretch/>
              </p:blipFill>
              <p:spPr bwMode="auto">
                <a:xfrm>
                  <a:off x="1613711" y="2989827"/>
                  <a:ext cx="862207"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Rectangle 46"/>
                <p:cNvSpPr>
                  <a:spLocks noChangeAspect="1"/>
                </p:cNvSpPr>
                <p:nvPr/>
              </p:nvSpPr>
              <p:spPr>
                <a:xfrm>
                  <a:off x="1779369" y="3360581"/>
                  <a:ext cx="9144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xmlns="" id="{A62B37BA-7910-4DA2-8357-3A7BE5DECD41}"/>
                    </a:ext>
                  </a:extLst>
                </p:cNvPr>
                <p:cNvSpPr txBox="1"/>
                <p:nvPr/>
              </p:nvSpPr>
              <p:spPr>
                <a:xfrm>
                  <a:off x="977001" y="2514449"/>
                  <a:ext cx="1104480" cy="261610"/>
                </a:xfrm>
                <a:prstGeom prst="rect">
                  <a:avLst/>
                </a:prstGeom>
                <a:noFill/>
              </p:spPr>
              <p:txBody>
                <a:bodyPr wrap="square" rtlCol="0">
                  <a:spAutoFit/>
                </a:bodyPr>
                <a:lstStyle/>
                <a:p>
                  <a:pPr algn="ctr"/>
                  <a:r>
                    <a:rPr lang="en-US" sz="1100" b="1" dirty="0" smtClean="0">
                      <a:latin typeface="Arial" panose="020B0604020202020204" pitchFamily="34" charset="0"/>
                      <a:cs typeface="Arial" panose="020B0604020202020204" pitchFamily="34" charset="0"/>
                    </a:rPr>
                    <a:t>0Gy-GBM143</a:t>
                  </a:r>
                  <a:endParaRPr lang="en-US" sz="1100" b="1" dirty="0">
                    <a:latin typeface="Arial" panose="020B0604020202020204" pitchFamily="34" charset="0"/>
                    <a:cs typeface="Arial" panose="020B0604020202020204" pitchFamily="34" charset="0"/>
                  </a:endParaRPr>
                </a:p>
              </p:txBody>
            </p:sp>
            <p:sp>
              <p:nvSpPr>
                <p:cNvPr id="49" name="TextBox 48"/>
                <p:cNvSpPr txBox="1"/>
                <p:nvPr/>
              </p:nvSpPr>
              <p:spPr>
                <a:xfrm>
                  <a:off x="1856695" y="3729020"/>
                  <a:ext cx="514885" cy="261610"/>
                </a:xfrm>
                <a:prstGeom prst="rect">
                  <a:avLst/>
                </a:prstGeom>
                <a:solidFill>
                  <a:schemeClr val="bg1"/>
                </a:solidFill>
              </p:spPr>
              <p:txBody>
                <a:bodyPr wrap="none" rtlCol="0">
                  <a:spAutoFit/>
                </a:bodyPr>
                <a:lstStyle/>
                <a:p>
                  <a:r>
                    <a:rPr lang="en-US" sz="1100" b="1" dirty="0" smtClean="0">
                      <a:latin typeface="Arial" panose="020B0604020202020204" pitchFamily="34" charset="0"/>
                      <a:cs typeface="Arial" panose="020B0604020202020204" pitchFamily="34" charset="0"/>
                    </a:rPr>
                    <a:t>Crop</a:t>
                  </a:r>
                  <a:endParaRPr lang="en-US" sz="1100" b="1" dirty="0">
                    <a:latin typeface="Arial" panose="020B0604020202020204" pitchFamily="34" charset="0"/>
                    <a:cs typeface="Arial" panose="020B0604020202020204" pitchFamily="34" charset="0"/>
                  </a:endParaRPr>
                </a:p>
              </p:txBody>
            </p:sp>
            <p:cxnSp>
              <p:nvCxnSpPr>
                <p:cNvPr id="50" name="Straight Arrow Connector 49"/>
                <p:cNvCxnSpPr/>
                <p:nvPr/>
              </p:nvCxnSpPr>
              <p:spPr>
                <a:xfrm flipH="1">
                  <a:off x="1922373" y="3346818"/>
                  <a:ext cx="147706" cy="30239"/>
                </a:xfrm>
                <a:prstGeom prst="straightConnector1">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grpSp>
          <p:nvGrpSpPr>
            <p:cNvPr id="7" name="Group 6"/>
            <p:cNvGrpSpPr/>
            <p:nvPr/>
          </p:nvGrpSpPr>
          <p:grpSpPr>
            <a:xfrm>
              <a:off x="2638338" y="2515555"/>
              <a:ext cx="1848494" cy="3338318"/>
              <a:chOff x="2870970" y="2515555"/>
              <a:chExt cx="1848494" cy="3338318"/>
            </a:xfrm>
          </p:grpSpPr>
          <p:grpSp>
            <p:nvGrpSpPr>
              <p:cNvPr id="33" name="Group 32"/>
              <p:cNvGrpSpPr>
                <a:grpSpLocks noChangeAspect="1"/>
              </p:cNvGrpSpPr>
              <p:nvPr/>
            </p:nvGrpSpPr>
            <p:grpSpPr>
              <a:xfrm>
                <a:off x="2870970" y="3968192"/>
                <a:ext cx="1821880" cy="1885681"/>
                <a:chOff x="6200866" y="4027007"/>
                <a:chExt cx="2618790" cy="2710507"/>
              </a:xfrm>
            </p:grpSpPr>
            <p:pic>
              <p:nvPicPr>
                <p:cNvPr id="41" name="Picture 540"/>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0169" t="5512" r="9479" b="5059"/>
                <a:stretch/>
              </p:blipFill>
              <p:spPr bwMode="auto">
                <a:xfrm>
                  <a:off x="6200866" y="4027007"/>
                  <a:ext cx="2574626" cy="1314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541"/>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1222" t="6863" r="9588" b="5161"/>
                <a:stretch/>
              </p:blipFill>
              <p:spPr bwMode="auto">
                <a:xfrm>
                  <a:off x="6240381" y="5423142"/>
                  <a:ext cx="2579275" cy="13143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4" name="TextBox 33"/>
              <p:cNvSpPr txBox="1"/>
              <p:nvPr/>
            </p:nvSpPr>
            <p:spPr>
              <a:xfrm>
                <a:off x="4056799" y="3764368"/>
                <a:ext cx="514885" cy="261610"/>
              </a:xfrm>
              <a:prstGeom prst="rect">
                <a:avLst/>
              </a:prstGeom>
              <a:solidFill>
                <a:schemeClr val="bg1"/>
              </a:solidFill>
            </p:spPr>
            <p:txBody>
              <a:bodyPr wrap="none" rtlCol="0">
                <a:spAutoFit/>
              </a:bodyPr>
              <a:lstStyle/>
              <a:p>
                <a:r>
                  <a:rPr lang="en-US" sz="1100" b="1" dirty="0" smtClean="0">
                    <a:latin typeface="Arial" panose="020B0604020202020204" pitchFamily="34" charset="0"/>
                    <a:cs typeface="Arial" panose="020B0604020202020204" pitchFamily="34" charset="0"/>
                  </a:rPr>
                  <a:t>Crop</a:t>
                </a:r>
                <a:endParaRPr lang="en-US" sz="1100" b="1" dirty="0">
                  <a:latin typeface="Arial" panose="020B0604020202020204" pitchFamily="34" charset="0"/>
                  <a:cs typeface="Arial" panose="020B0604020202020204" pitchFamily="34" charset="0"/>
                </a:endParaRPr>
              </a:p>
            </p:txBody>
          </p:sp>
          <p:grpSp>
            <p:nvGrpSpPr>
              <p:cNvPr id="35" name="Group 34"/>
              <p:cNvGrpSpPr/>
              <p:nvPr/>
            </p:nvGrpSpPr>
            <p:grpSpPr>
              <a:xfrm>
                <a:off x="2986162" y="2515555"/>
                <a:ext cx="1733302" cy="1114352"/>
                <a:chOff x="2986162" y="2515555"/>
                <a:chExt cx="1733302" cy="1114352"/>
              </a:xfrm>
            </p:grpSpPr>
            <p:pic>
              <p:nvPicPr>
                <p:cNvPr id="36" name="Picture 558"/>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8542" b="17917"/>
                <a:stretch/>
              </p:blipFill>
              <p:spPr bwMode="auto">
                <a:xfrm>
                  <a:off x="2986162" y="2988860"/>
                  <a:ext cx="834752" cy="64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558"/>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8542" b="17917"/>
                <a:stretch/>
              </p:blipFill>
              <p:spPr bwMode="auto">
                <a:xfrm>
                  <a:off x="3884712" y="2989827"/>
                  <a:ext cx="834752" cy="64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Rectangle 37"/>
                <p:cNvSpPr>
                  <a:spLocks noChangeAspect="1"/>
                </p:cNvSpPr>
                <p:nvPr/>
              </p:nvSpPr>
              <p:spPr>
                <a:xfrm>
                  <a:off x="4065411" y="3348221"/>
                  <a:ext cx="9144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xmlns="" id="{15442513-67CD-4C21-B0F5-D8997D2EE134}"/>
                    </a:ext>
                  </a:extLst>
                </p:cNvPr>
                <p:cNvSpPr txBox="1"/>
                <p:nvPr/>
              </p:nvSpPr>
              <p:spPr>
                <a:xfrm>
                  <a:off x="3090192" y="2515555"/>
                  <a:ext cx="1427723" cy="261610"/>
                </a:xfrm>
                <a:prstGeom prst="rect">
                  <a:avLst/>
                </a:prstGeom>
                <a:noFill/>
              </p:spPr>
              <p:txBody>
                <a:bodyPr wrap="square" rtlCol="0">
                  <a:spAutoFit/>
                </a:bodyPr>
                <a:lstStyle/>
                <a:p>
                  <a:pPr algn="ctr"/>
                  <a:r>
                    <a:rPr lang="en-US" sz="1100" b="1" dirty="0" smtClean="0">
                      <a:latin typeface="Arial" panose="020B0604020202020204" pitchFamily="34" charset="0"/>
                      <a:cs typeface="Arial" panose="020B0604020202020204" pitchFamily="34" charset="0"/>
                    </a:rPr>
                    <a:t>20Gy-GBM143</a:t>
                  </a:r>
                  <a:endParaRPr lang="en-US" sz="1100" b="1" dirty="0">
                    <a:latin typeface="Arial" panose="020B0604020202020204" pitchFamily="34" charset="0"/>
                    <a:cs typeface="Arial" panose="020B0604020202020204" pitchFamily="34" charset="0"/>
                  </a:endParaRPr>
                </a:p>
              </p:txBody>
            </p:sp>
            <p:cxnSp>
              <p:nvCxnSpPr>
                <p:cNvPr id="40" name="Straight Arrow Connector 39"/>
                <p:cNvCxnSpPr/>
                <p:nvPr/>
              </p:nvCxnSpPr>
              <p:spPr>
                <a:xfrm flipH="1">
                  <a:off x="4200177" y="3334458"/>
                  <a:ext cx="147706" cy="30239"/>
                </a:xfrm>
                <a:prstGeom prst="straightConnector1">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grpSp>
          <p:nvGrpSpPr>
            <p:cNvPr id="8" name="Group 7"/>
            <p:cNvGrpSpPr/>
            <p:nvPr/>
          </p:nvGrpSpPr>
          <p:grpSpPr>
            <a:xfrm>
              <a:off x="4745401" y="4302792"/>
              <a:ext cx="1901537" cy="1469303"/>
              <a:chOff x="4636000" y="4383273"/>
              <a:chExt cx="1901537" cy="1469303"/>
            </a:xfrm>
          </p:grpSpPr>
          <p:sp>
            <p:nvSpPr>
              <p:cNvPr id="26" name="TextBox 25"/>
              <p:cNvSpPr txBox="1"/>
              <p:nvPr/>
            </p:nvSpPr>
            <p:spPr>
              <a:xfrm>
                <a:off x="4945810" y="5552018"/>
                <a:ext cx="1327608" cy="261610"/>
              </a:xfrm>
              <a:prstGeom prst="rect">
                <a:avLst/>
              </a:prstGeom>
              <a:solidFill>
                <a:schemeClr val="bg1"/>
              </a:solidFill>
            </p:spPr>
            <p:txBody>
              <a:bodyPr wrap="none" rtlCol="0">
                <a:spAutoFit/>
              </a:bodyPr>
              <a:lstStyle/>
              <a:p>
                <a:r>
                  <a:rPr lang="en-US" sz="1100" b="1" dirty="0" smtClean="0">
                    <a:latin typeface="Arial" panose="020B0604020202020204" pitchFamily="34" charset="0"/>
                    <a:cs typeface="Arial" panose="020B0604020202020204" pitchFamily="34" charset="0"/>
                  </a:rPr>
                  <a:t>Single Cell count</a:t>
                </a:r>
                <a:endParaRPr lang="en-US" sz="1100" b="1" dirty="0">
                  <a:latin typeface="Arial" panose="020B0604020202020204" pitchFamily="34" charset="0"/>
                  <a:cs typeface="Arial" panose="020B0604020202020204" pitchFamily="34" charset="0"/>
                </a:endParaRPr>
              </a:p>
            </p:txBody>
          </p:sp>
          <p:grpSp>
            <p:nvGrpSpPr>
              <p:cNvPr id="27" name="Group 26"/>
              <p:cNvGrpSpPr/>
              <p:nvPr/>
            </p:nvGrpSpPr>
            <p:grpSpPr>
              <a:xfrm>
                <a:off x="4636000" y="4383273"/>
                <a:ext cx="1901537" cy="1469303"/>
                <a:chOff x="4734174" y="4510179"/>
                <a:chExt cx="1901537" cy="1469303"/>
              </a:xfrm>
            </p:grpSpPr>
            <p:pic>
              <p:nvPicPr>
                <p:cNvPr id="28" name="Picture 6" descr="C:\Users\m168691\Desktop\2.pn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2543" t="9352" r="55333" b="49920"/>
                <a:stretch/>
              </p:blipFill>
              <p:spPr bwMode="auto">
                <a:xfrm>
                  <a:off x="4762444" y="4822054"/>
                  <a:ext cx="910107" cy="80049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9" name="Rectangle 28"/>
                <p:cNvSpPr/>
                <p:nvPr/>
              </p:nvSpPr>
              <p:spPr>
                <a:xfrm>
                  <a:off x="4734174" y="4510179"/>
                  <a:ext cx="1901537" cy="146930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6" descr="C:\Users\m168691\Desktop\2.pn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2575" t="53132" r="55541" b="4635"/>
                <a:stretch/>
              </p:blipFill>
              <p:spPr bwMode="auto">
                <a:xfrm>
                  <a:off x="5696731" y="4822055"/>
                  <a:ext cx="881947" cy="81043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5876029" y="4543688"/>
                  <a:ext cx="588623" cy="253916"/>
                </a:xfrm>
                <a:prstGeom prst="rect">
                  <a:avLst/>
                </a:prstGeom>
                <a:noFill/>
              </p:spPr>
              <p:txBody>
                <a:bodyPr wrap="none" rtlCol="0">
                  <a:spAutoFit/>
                </a:bodyPr>
                <a:lstStyle/>
                <a:p>
                  <a:r>
                    <a:rPr lang="en-US" sz="1050" b="1" dirty="0" smtClean="0">
                      <a:latin typeface="Arial" panose="020B0604020202020204" pitchFamily="34" charset="0"/>
                      <a:cs typeface="Arial" panose="020B0604020202020204" pitchFamily="34" charset="0"/>
                    </a:rPr>
                    <a:t>Nuclei</a:t>
                  </a:r>
                  <a:endParaRPr lang="en-US" sz="1050" b="1" dirty="0">
                    <a:latin typeface="Arial" panose="020B0604020202020204" pitchFamily="34" charset="0"/>
                    <a:cs typeface="Arial" panose="020B0604020202020204" pitchFamily="34" charset="0"/>
                  </a:endParaRPr>
                </a:p>
              </p:txBody>
            </p:sp>
            <p:sp>
              <p:nvSpPr>
                <p:cNvPr id="32" name="TextBox 31"/>
                <p:cNvSpPr txBox="1"/>
                <p:nvPr/>
              </p:nvSpPr>
              <p:spPr>
                <a:xfrm>
                  <a:off x="4734174" y="4542313"/>
                  <a:ext cx="938077" cy="253916"/>
                </a:xfrm>
                <a:prstGeom prst="rect">
                  <a:avLst/>
                </a:prstGeom>
                <a:noFill/>
              </p:spPr>
              <p:txBody>
                <a:bodyPr wrap="none" rtlCol="0">
                  <a:spAutoFit/>
                </a:bodyPr>
                <a:lstStyle/>
                <a:p>
                  <a:r>
                    <a:rPr lang="en-US" sz="1050" b="1" dirty="0" smtClean="0">
                      <a:latin typeface="Arial" panose="020B0604020202020204" pitchFamily="34" charset="0"/>
                      <a:cs typeface="Arial" panose="020B0604020202020204" pitchFamily="34" charset="0"/>
                    </a:rPr>
                    <a:t>Input image</a:t>
                  </a:r>
                  <a:endParaRPr lang="en-US" sz="1050" b="1" dirty="0">
                    <a:latin typeface="Arial" panose="020B0604020202020204" pitchFamily="34" charset="0"/>
                    <a:cs typeface="Arial" panose="020B0604020202020204" pitchFamily="34" charset="0"/>
                  </a:endParaRPr>
                </a:p>
              </p:txBody>
            </p:sp>
          </p:grpSp>
        </p:grpSp>
        <p:grpSp>
          <p:nvGrpSpPr>
            <p:cNvPr id="9" name="Group 8"/>
            <p:cNvGrpSpPr/>
            <p:nvPr/>
          </p:nvGrpSpPr>
          <p:grpSpPr>
            <a:xfrm>
              <a:off x="4677611" y="2869876"/>
              <a:ext cx="1890780" cy="917429"/>
              <a:chOff x="4684220" y="3108549"/>
              <a:chExt cx="1890780" cy="917429"/>
            </a:xfrm>
          </p:grpSpPr>
          <p:grpSp>
            <p:nvGrpSpPr>
              <p:cNvPr id="18" name="Group 17"/>
              <p:cNvGrpSpPr/>
              <p:nvPr/>
            </p:nvGrpSpPr>
            <p:grpSpPr>
              <a:xfrm>
                <a:off x="4703862" y="3108549"/>
                <a:ext cx="1871138" cy="882081"/>
                <a:chOff x="4896382" y="2750082"/>
                <a:chExt cx="1871138" cy="882081"/>
              </a:xfrm>
            </p:grpSpPr>
            <p:pic>
              <p:nvPicPr>
                <p:cNvPr id="20" name="Picture 56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732" t="5484" r="6832" b="10133"/>
                <a:stretch/>
              </p:blipFill>
              <p:spPr bwMode="auto">
                <a:xfrm>
                  <a:off x="4961245" y="2992083"/>
                  <a:ext cx="862207"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558"/>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8542" b="17917"/>
                <a:stretch/>
              </p:blipFill>
              <p:spPr bwMode="auto">
                <a:xfrm>
                  <a:off x="5863876" y="2992083"/>
                  <a:ext cx="834752" cy="64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21">
                  <a:extLst>
                    <a:ext uri="{FF2B5EF4-FFF2-40B4-BE49-F238E27FC236}">
                      <a16:creationId xmlns:a16="http://schemas.microsoft.com/office/drawing/2014/main" xmlns="" id="{A62B37BA-7910-4DA2-8357-3A7BE5DECD41}"/>
                    </a:ext>
                  </a:extLst>
                </p:cNvPr>
                <p:cNvSpPr txBox="1"/>
                <p:nvPr/>
              </p:nvSpPr>
              <p:spPr>
                <a:xfrm>
                  <a:off x="4896382" y="2757239"/>
                  <a:ext cx="960898" cy="230832"/>
                </a:xfrm>
                <a:prstGeom prst="rect">
                  <a:avLst/>
                </a:prstGeom>
                <a:noFill/>
              </p:spPr>
              <p:txBody>
                <a:bodyPr wrap="square" rtlCol="0">
                  <a:spAutoFit/>
                </a:bodyPr>
                <a:lstStyle/>
                <a:p>
                  <a:pPr algn="ctr"/>
                  <a:r>
                    <a:rPr lang="en-US" sz="900" b="1" dirty="0" smtClean="0">
                      <a:latin typeface="Arial" panose="020B0604020202020204" pitchFamily="34" charset="0"/>
                      <a:cs typeface="Arial" panose="020B0604020202020204" pitchFamily="34" charset="0"/>
                    </a:rPr>
                    <a:t>0Gy-GBM143</a:t>
                  </a:r>
                  <a:endParaRPr lang="en-US" sz="900" b="1"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xmlns="" id="{15442513-67CD-4C21-B0F5-D8997D2EE134}"/>
                    </a:ext>
                  </a:extLst>
                </p:cNvPr>
                <p:cNvSpPr txBox="1"/>
                <p:nvPr/>
              </p:nvSpPr>
              <p:spPr>
                <a:xfrm>
                  <a:off x="5745754" y="2750082"/>
                  <a:ext cx="1021766" cy="230832"/>
                </a:xfrm>
                <a:prstGeom prst="rect">
                  <a:avLst/>
                </a:prstGeom>
                <a:noFill/>
              </p:spPr>
              <p:txBody>
                <a:bodyPr wrap="square" rtlCol="0">
                  <a:spAutoFit/>
                </a:bodyPr>
                <a:lstStyle/>
                <a:p>
                  <a:pPr algn="ctr"/>
                  <a:r>
                    <a:rPr lang="en-US" sz="900" b="1" dirty="0" smtClean="0">
                      <a:latin typeface="Arial" panose="020B0604020202020204" pitchFamily="34" charset="0"/>
                      <a:cs typeface="Arial" panose="020B0604020202020204" pitchFamily="34" charset="0"/>
                    </a:rPr>
                    <a:t>20Gy-G143</a:t>
                  </a:r>
                  <a:endParaRPr lang="en-US" sz="900" b="1" dirty="0">
                    <a:latin typeface="Arial" panose="020B0604020202020204" pitchFamily="34" charset="0"/>
                    <a:cs typeface="Arial" panose="020B0604020202020204" pitchFamily="34" charset="0"/>
                  </a:endParaRPr>
                </a:p>
              </p:txBody>
            </p:sp>
            <p:sp>
              <p:nvSpPr>
                <p:cNvPr id="24" name="Rectangle 23"/>
                <p:cNvSpPr>
                  <a:spLocks noChangeAspect="1"/>
                </p:cNvSpPr>
                <p:nvPr/>
              </p:nvSpPr>
              <p:spPr>
                <a:xfrm>
                  <a:off x="5354655" y="3212291"/>
                  <a:ext cx="9144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a:spLocks noChangeAspect="1"/>
                </p:cNvSpPr>
                <p:nvPr/>
              </p:nvSpPr>
              <p:spPr>
                <a:xfrm>
                  <a:off x="6273189" y="3208169"/>
                  <a:ext cx="9144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p:cNvSpPr/>
              <p:nvPr/>
            </p:nvSpPr>
            <p:spPr>
              <a:xfrm>
                <a:off x="4684220" y="3108549"/>
                <a:ext cx="1890780" cy="9174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ight Arrow 9"/>
            <p:cNvSpPr/>
            <p:nvPr/>
          </p:nvSpPr>
          <p:spPr>
            <a:xfrm>
              <a:off x="4512114" y="4691272"/>
              <a:ext cx="180429" cy="36774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Down Arrow 10"/>
            <p:cNvSpPr/>
            <p:nvPr/>
          </p:nvSpPr>
          <p:spPr>
            <a:xfrm>
              <a:off x="5526747" y="4115429"/>
              <a:ext cx="340344" cy="168335"/>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2" name="TextBox 11"/>
            <p:cNvSpPr txBox="1"/>
            <p:nvPr/>
          </p:nvSpPr>
          <p:spPr>
            <a:xfrm>
              <a:off x="4692543" y="2623117"/>
              <a:ext cx="1882247" cy="253916"/>
            </a:xfrm>
            <a:prstGeom prst="rect">
              <a:avLst/>
            </a:prstGeom>
            <a:noFill/>
          </p:spPr>
          <p:txBody>
            <a:bodyPr wrap="none" rtlCol="0">
              <a:spAutoFit/>
            </a:bodyPr>
            <a:lstStyle/>
            <a:p>
              <a:r>
                <a:rPr lang="en-US" sz="1050" b="1" dirty="0" smtClean="0">
                  <a:latin typeface="Arial" panose="020B0604020202020204" pitchFamily="34" charset="0"/>
                  <a:cs typeface="Arial" panose="020B0604020202020204" pitchFamily="34" charset="0"/>
                </a:rPr>
                <a:t>Center of corpus callosum</a:t>
              </a:r>
              <a:endParaRPr lang="en-US" sz="1050" b="1" dirty="0">
                <a:latin typeface="Arial" panose="020B0604020202020204" pitchFamily="34" charset="0"/>
                <a:cs typeface="Arial" panose="020B0604020202020204" pitchFamily="34" charset="0"/>
              </a:endParaRPr>
            </a:p>
          </p:txBody>
        </p:sp>
        <p:sp>
          <p:nvSpPr>
            <p:cNvPr id="13" name="TextBox 12"/>
            <p:cNvSpPr txBox="1"/>
            <p:nvPr/>
          </p:nvSpPr>
          <p:spPr>
            <a:xfrm>
              <a:off x="4677610" y="3860081"/>
              <a:ext cx="1958151" cy="246221"/>
            </a:xfrm>
            <a:prstGeom prst="rect">
              <a:avLst/>
            </a:prstGeom>
            <a:noFill/>
          </p:spPr>
          <p:txBody>
            <a:bodyPr wrap="square" rtlCol="0">
              <a:spAutoFit/>
            </a:bodyPr>
            <a:lstStyle/>
            <a:p>
              <a:pPr algn="ctr"/>
              <a:r>
                <a:rPr lang="en-US" sz="1000" b="1" dirty="0" smtClean="0">
                  <a:solidFill>
                    <a:srgbClr val="FF0000"/>
                  </a:solidFill>
                  <a:latin typeface="Arial" panose="020B0604020202020204" pitchFamily="34" charset="0"/>
                  <a:cs typeface="Arial" panose="020B0604020202020204" pitchFamily="34" charset="0"/>
                </a:rPr>
                <a:t>Image Crop in h-</a:t>
              </a:r>
              <a:r>
                <a:rPr lang="en-US" sz="1000" b="1" dirty="0" err="1" smtClean="0">
                  <a:solidFill>
                    <a:srgbClr val="FF0000"/>
                  </a:solidFill>
                  <a:latin typeface="Arial" panose="020B0604020202020204" pitchFamily="34" charset="0"/>
                  <a:cs typeface="Arial" panose="020B0604020202020204" pitchFamily="34" charset="0"/>
                </a:rPr>
                <a:t>Lamin</a:t>
              </a:r>
              <a:r>
                <a:rPr lang="en-US" sz="1000" b="1" dirty="0" smtClean="0">
                  <a:solidFill>
                    <a:srgbClr val="FF0000"/>
                  </a:solidFill>
                  <a:latin typeface="Arial" panose="020B0604020202020204" pitchFamily="34" charset="0"/>
                  <a:cs typeface="Arial" panose="020B0604020202020204" pitchFamily="34" charset="0"/>
                </a:rPr>
                <a:t> A+C</a:t>
              </a:r>
              <a:endParaRPr lang="en-US" sz="1000" b="1" dirty="0">
                <a:solidFill>
                  <a:srgbClr val="FF0000"/>
                </a:solidFill>
                <a:latin typeface="Arial" panose="020B0604020202020204" pitchFamily="34" charset="0"/>
                <a:cs typeface="Arial" panose="020B0604020202020204" pitchFamily="34" charset="0"/>
              </a:endParaRPr>
            </a:p>
          </p:txBody>
        </p:sp>
        <p:sp>
          <p:nvSpPr>
            <p:cNvPr id="14" name="TextBox 13"/>
            <p:cNvSpPr txBox="1"/>
            <p:nvPr/>
          </p:nvSpPr>
          <p:spPr>
            <a:xfrm>
              <a:off x="1235274" y="2716649"/>
              <a:ext cx="639919" cy="253916"/>
            </a:xfrm>
            <a:prstGeom prst="rect">
              <a:avLst/>
            </a:prstGeom>
            <a:noFill/>
          </p:spPr>
          <p:txBody>
            <a:bodyPr wrap="none" rtlCol="0">
              <a:spAutoFit/>
            </a:bodyPr>
            <a:lstStyle/>
            <a:p>
              <a:r>
                <a:rPr lang="en-US" sz="1050" b="1" dirty="0" smtClean="0">
                  <a:latin typeface="Arial" panose="020B0604020202020204" pitchFamily="34" charset="0"/>
                  <a:cs typeface="Arial" panose="020B0604020202020204" pitchFamily="34" charset="0"/>
                </a:rPr>
                <a:t>Tumor </a:t>
              </a:r>
              <a:endParaRPr lang="en-US" sz="1050" b="1" dirty="0">
                <a:latin typeface="Arial" panose="020B0604020202020204" pitchFamily="34" charset="0"/>
                <a:cs typeface="Arial" panose="020B0604020202020204" pitchFamily="34" charset="0"/>
              </a:endParaRPr>
            </a:p>
          </p:txBody>
        </p:sp>
        <p:sp>
          <p:nvSpPr>
            <p:cNvPr id="15" name="TextBox 14"/>
            <p:cNvSpPr txBox="1"/>
            <p:nvPr/>
          </p:nvSpPr>
          <p:spPr>
            <a:xfrm>
              <a:off x="3216197" y="2716393"/>
              <a:ext cx="603050" cy="253916"/>
            </a:xfrm>
            <a:prstGeom prst="rect">
              <a:avLst/>
            </a:prstGeom>
            <a:noFill/>
          </p:spPr>
          <p:txBody>
            <a:bodyPr wrap="none" rtlCol="0">
              <a:spAutoFit/>
            </a:bodyPr>
            <a:lstStyle/>
            <a:p>
              <a:r>
                <a:rPr lang="en-US" sz="1050" b="1" dirty="0" smtClean="0">
                  <a:latin typeface="Arial" panose="020B0604020202020204" pitchFamily="34" charset="0"/>
                  <a:cs typeface="Arial" panose="020B0604020202020204" pitchFamily="34" charset="0"/>
                </a:rPr>
                <a:t>Tumor</a:t>
              </a:r>
              <a:endParaRPr lang="en-US" sz="1050" b="1" dirty="0">
                <a:latin typeface="Arial" panose="020B0604020202020204" pitchFamily="34" charset="0"/>
                <a:cs typeface="Arial" panose="020B0604020202020204" pitchFamily="34" charset="0"/>
              </a:endParaRPr>
            </a:p>
          </p:txBody>
        </p:sp>
        <p:sp>
          <p:nvSpPr>
            <p:cNvPr id="16" name="Down Arrow 15"/>
            <p:cNvSpPr/>
            <p:nvPr/>
          </p:nvSpPr>
          <p:spPr>
            <a:xfrm>
              <a:off x="1455231" y="3730780"/>
              <a:ext cx="340344" cy="168335"/>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Down Arrow 16"/>
            <p:cNvSpPr/>
            <p:nvPr/>
          </p:nvSpPr>
          <p:spPr>
            <a:xfrm>
              <a:off x="3481908" y="3730780"/>
              <a:ext cx="340344" cy="168335"/>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53" name="TextBox 52"/>
          <p:cNvSpPr txBox="1"/>
          <p:nvPr/>
        </p:nvSpPr>
        <p:spPr>
          <a:xfrm>
            <a:off x="255179" y="600322"/>
            <a:ext cx="492443" cy="369332"/>
          </a:xfrm>
          <a:prstGeom prst="rect">
            <a:avLst/>
          </a:prstGeom>
          <a:noFill/>
        </p:spPr>
        <p:txBody>
          <a:bodyPr wrap="none" rtlCol="0">
            <a:spAutoFit/>
          </a:bodyPr>
          <a:lstStyle/>
          <a:p>
            <a:r>
              <a:rPr lang="en-US" b="1" dirty="0" smtClean="0">
                <a:latin typeface="Arial" panose="020B0604020202020204" pitchFamily="34" charset="0"/>
                <a:cs typeface="Arial" panose="020B0604020202020204" pitchFamily="34" charset="0"/>
              </a:rPr>
              <a:t>(E)</a:t>
            </a:r>
            <a:endParaRPr lang="en-US" b="1" dirty="0">
              <a:latin typeface="Arial" panose="020B0604020202020204" pitchFamily="34" charset="0"/>
              <a:cs typeface="Arial" panose="020B0604020202020204" pitchFamily="34" charset="0"/>
            </a:endParaRPr>
          </a:p>
        </p:txBody>
      </p:sp>
      <p:sp>
        <p:nvSpPr>
          <p:cNvPr id="54" name="TextBox 53"/>
          <p:cNvSpPr txBox="1"/>
          <p:nvPr/>
        </p:nvSpPr>
        <p:spPr>
          <a:xfrm>
            <a:off x="228310" y="4325477"/>
            <a:ext cx="479618" cy="369332"/>
          </a:xfrm>
          <a:prstGeom prst="rect">
            <a:avLst/>
          </a:prstGeom>
          <a:noFill/>
        </p:spPr>
        <p:txBody>
          <a:bodyPr wrap="none" rtlCol="0">
            <a:spAutoFit/>
          </a:bodyPr>
          <a:lstStyle/>
          <a:p>
            <a:r>
              <a:rPr lang="en-US" b="1" dirty="0" smtClean="0">
                <a:latin typeface="Arial" panose="020B0604020202020204" pitchFamily="34" charset="0"/>
                <a:cs typeface="Arial" panose="020B0604020202020204" pitchFamily="34" charset="0"/>
              </a:rPr>
              <a:t>(F)</a:t>
            </a:r>
            <a:endParaRPr lang="en-US" b="1" dirty="0">
              <a:latin typeface="Arial" panose="020B0604020202020204" pitchFamily="34" charset="0"/>
              <a:cs typeface="Arial" panose="020B0604020202020204" pitchFamily="34" charset="0"/>
            </a:endParaRPr>
          </a:p>
        </p:txBody>
      </p:sp>
      <p:sp>
        <p:nvSpPr>
          <p:cNvPr id="55" name="TextBox 54"/>
          <p:cNvSpPr txBox="1"/>
          <p:nvPr/>
        </p:nvSpPr>
        <p:spPr>
          <a:xfrm>
            <a:off x="670248" y="4463088"/>
            <a:ext cx="5536734" cy="415498"/>
          </a:xfrm>
          <a:prstGeom prst="rect">
            <a:avLst/>
          </a:prstGeom>
          <a:noFill/>
          <a:ln>
            <a:noFill/>
          </a:ln>
        </p:spPr>
        <p:txBody>
          <a:bodyPr wrap="square" rtlCol="0">
            <a:spAutoFit/>
          </a:bodyPr>
          <a:lstStyle/>
          <a:p>
            <a:r>
              <a:rPr lang="en-US" sz="1050" dirty="0" smtClean="0">
                <a:latin typeface="Arial" panose="020B0604020202020204" pitchFamily="34" charset="0"/>
                <a:cs typeface="Arial" panose="020B0604020202020204" pitchFamily="34" charset="0"/>
              </a:rPr>
              <a:t>Experimental Scheme for short-term (ST-IR) and long-</a:t>
            </a:r>
            <a:r>
              <a:rPr lang="en-US" sz="1050" dirty="0">
                <a:latin typeface="Arial" panose="020B0604020202020204" pitchFamily="34" charset="0"/>
                <a:cs typeface="Arial" panose="020B0604020202020204" pitchFamily="34" charset="0"/>
              </a:rPr>
              <a:t>t</a:t>
            </a:r>
            <a:r>
              <a:rPr lang="en-US" sz="1050" dirty="0" smtClean="0">
                <a:latin typeface="Arial" panose="020B0604020202020204" pitchFamily="34" charset="0"/>
                <a:cs typeface="Arial" panose="020B0604020202020204" pitchFamily="34" charset="0"/>
              </a:rPr>
              <a:t>erm (LT-IR) radiation effects on GBM </a:t>
            </a:r>
            <a:r>
              <a:rPr lang="en-US" sz="1050" dirty="0">
                <a:latin typeface="Arial" panose="020B0604020202020204" pitchFamily="34" charset="0"/>
                <a:cs typeface="Arial" panose="020B0604020202020204" pitchFamily="34" charset="0"/>
              </a:rPr>
              <a:t>o</a:t>
            </a:r>
            <a:r>
              <a:rPr lang="en-US" sz="1050" dirty="0" smtClean="0">
                <a:latin typeface="Arial" panose="020B0604020202020204" pitchFamily="34" charset="0"/>
                <a:cs typeface="Arial" panose="020B0604020202020204" pitchFamily="34" charset="0"/>
              </a:rPr>
              <a:t>utcome</a:t>
            </a:r>
            <a:endParaRPr lang="en-US" sz="1050" dirty="0">
              <a:latin typeface="Arial" panose="020B0604020202020204" pitchFamily="34" charset="0"/>
              <a:cs typeface="Arial" panose="020B0604020202020204" pitchFamily="34" charset="0"/>
            </a:endParaRPr>
          </a:p>
        </p:txBody>
      </p:sp>
      <p:grpSp>
        <p:nvGrpSpPr>
          <p:cNvPr id="86" name="Group 85"/>
          <p:cNvGrpSpPr/>
          <p:nvPr/>
        </p:nvGrpSpPr>
        <p:grpSpPr>
          <a:xfrm>
            <a:off x="645380" y="4971943"/>
            <a:ext cx="5842900" cy="2400190"/>
            <a:chOff x="645380" y="4971943"/>
            <a:chExt cx="5842900" cy="2400190"/>
          </a:xfrm>
        </p:grpSpPr>
        <p:grpSp>
          <p:nvGrpSpPr>
            <p:cNvPr id="68" name="Group 67"/>
            <p:cNvGrpSpPr/>
            <p:nvPr/>
          </p:nvGrpSpPr>
          <p:grpSpPr>
            <a:xfrm>
              <a:off x="670165" y="5242406"/>
              <a:ext cx="1118879" cy="909415"/>
              <a:chOff x="670165" y="5142296"/>
              <a:chExt cx="1118879" cy="909415"/>
            </a:xfrm>
          </p:grpSpPr>
          <p:pic>
            <p:nvPicPr>
              <p:cNvPr id="56" name="Picture 55">
                <a:extLst>
                  <a:ext uri="{FF2B5EF4-FFF2-40B4-BE49-F238E27FC236}">
                    <a16:creationId xmlns:a16="http://schemas.microsoft.com/office/drawing/2014/main" xmlns="" id="{AA16EACB-2679-48CC-BD76-933E0DBA63BF}"/>
                  </a:ext>
                </a:extLst>
              </p:cNvPr>
              <p:cNvPicPr>
                <a:picLocks noChangeAspect="1"/>
              </p:cNvPicPr>
              <p:nvPr/>
            </p:nvPicPr>
            <p:blipFill>
              <a:blip r:embed="rId10">
                <a:duotone>
                  <a:schemeClr val="accent2">
                    <a:shade val="45000"/>
                    <a:satMod val="135000"/>
                  </a:schemeClr>
                  <a:prstClr val="white"/>
                </a:duotone>
              </a:blip>
              <a:stretch>
                <a:fillRect/>
              </a:stretch>
            </p:blipFill>
            <p:spPr>
              <a:xfrm>
                <a:off x="1171757" y="5263281"/>
                <a:ext cx="520239" cy="465299"/>
              </a:xfrm>
              <a:prstGeom prst="rect">
                <a:avLst/>
              </a:prstGeom>
            </p:spPr>
          </p:pic>
          <p:sp>
            <p:nvSpPr>
              <p:cNvPr id="57" name="Lightning Bolt 56">
                <a:extLst>
                  <a:ext uri="{FF2B5EF4-FFF2-40B4-BE49-F238E27FC236}">
                    <a16:creationId xmlns:a16="http://schemas.microsoft.com/office/drawing/2014/main" xmlns="" id="{E13188A5-AA96-4B83-9493-880209C78A27}"/>
                  </a:ext>
                </a:extLst>
              </p:cNvPr>
              <p:cNvSpPr/>
              <p:nvPr/>
            </p:nvSpPr>
            <p:spPr>
              <a:xfrm>
                <a:off x="1232424" y="5142296"/>
                <a:ext cx="283063" cy="251131"/>
              </a:xfrm>
              <a:prstGeom prst="lightningBol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xmlns="" id="{B04DB4D9-76BF-4DD3-B0BC-7E1760438A69}"/>
                  </a:ext>
                </a:extLst>
              </p:cNvPr>
              <p:cNvSpPr txBox="1"/>
              <p:nvPr/>
            </p:nvSpPr>
            <p:spPr>
              <a:xfrm>
                <a:off x="821415" y="5798888"/>
                <a:ext cx="425116"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0Gy</a:t>
                </a:r>
              </a:p>
            </p:txBody>
          </p:sp>
          <p:sp>
            <p:nvSpPr>
              <p:cNvPr id="59" name="TextBox 58">
                <a:extLst>
                  <a:ext uri="{FF2B5EF4-FFF2-40B4-BE49-F238E27FC236}">
                    <a16:creationId xmlns:a16="http://schemas.microsoft.com/office/drawing/2014/main" xmlns="" id="{FA6DE977-C699-4A94-828F-E3D09D6D11E1}"/>
                  </a:ext>
                </a:extLst>
              </p:cNvPr>
              <p:cNvSpPr txBox="1"/>
              <p:nvPr/>
            </p:nvSpPr>
            <p:spPr>
              <a:xfrm>
                <a:off x="1293395" y="5805490"/>
                <a:ext cx="495649" cy="246221"/>
              </a:xfrm>
              <a:prstGeom prst="rect">
                <a:avLst/>
              </a:prstGeom>
              <a:noFill/>
            </p:spPr>
            <p:txBody>
              <a:bodyPr wrap="none" rtlCol="0">
                <a:spAutoFit/>
              </a:bodyPr>
              <a:lstStyle/>
              <a:p>
                <a:r>
                  <a:rPr lang="en-US" sz="1000" b="1" dirty="0" smtClean="0">
                    <a:latin typeface="Arial" panose="020B0604020202020204" pitchFamily="34" charset="0"/>
                    <a:cs typeface="Arial" panose="020B0604020202020204" pitchFamily="34" charset="0"/>
                  </a:rPr>
                  <a:t>20Gy</a:t>
                </a:r>
              </a:p>
            </p:txBody>
          </p:sp>
          <p:pic>
            <p:nvPicPr>
              <p:cNvPr id="60" name="Picture 59">
                <a:extLst>
                  <a:ext uri="{FF2B5EF4-FFF2-40B4-BE49-F238E27FC236}">
                    <a16:creationId xmlns:a16="http://schemas.microsoft.com/office/drawing/2014/main" xmlns="" id="{1817900F-4A08-4AD1-B99B-33C3DC315892}"/>
                  </a:ext>
                </a:extLst>
              </p:cNvPr>
              <p:cNvPicPr>
                <a:picLocks noChangeAspect="1"/>
              </p:cNvPicPr>
              <p:nvPr/>
            </p:nvPicPr>
            <p:blipFill>
              <a:blip r:embed="rId10"/>
              <a:stretch>
                <a:fillRect/>
              </a:stretch>
            </p:blipFill>
            <p:spPr>
              <a:xfrm>
                <a:off x="670165" y="5307880"/>
                <a:ext cx="520239" cy="465297"/>
              </a:xfrm>
              <a:prstGeom prst="rect">
                <a:avLst/>
              </a:prstGeom>
            </p:spPr>
          </p:pic>
        </p:grpSp>
        <p:sp>
          <p:nvSpPr>
            <p:cNvPr id="61" name="Right Arrow 8">
              <a:extLst>
                <a:ext uri="{FF2B5EF4-FFF2-40B4-BE49-F238E27FC236}">
                  <a16:creationId xmlns:a16="http://schemas.microsoft.com/office/drawing/2014/main" xmlns="" id="{0672B5EC-EA3E-47A8-97F8-B15AEE3952BC}"/>
                </a:ext>
              </a:extLst>
            </p:cNvPr>
            <p:cNvSpPr/>
            <p:nvPr/>
          </p:nvSpPr>
          <p:spPr>
            <a:xfrm>
              <a:off x="1817675" y="5584998"/>
              <a:ext cx="647066" cy="830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xmlns="" id="{27A04CB0-38C2-4EBA-A43E-B98CDF0F48A6}"/>
                </a:ext>
              </a:extLst>
            </p:cNvPr>
            <p:cNvSpPr txBox="1"/>
            <p:nvPr/>
          </p:nvSpPr>
          <p:spPr>
            <a:xfrm>
              <a:off x="1875294" y="5318049"/>
              <a:ext cx="522900" cy="253916"/>
            </a:xfrm>
            <a:prstGeom prst="rect">
              <a:avLst/>
            </a:prstGeom>
            <a:noFill/>
          </p:spPr>
          <p:txBody>
            <a:bodyPr wrap="none" rtlCol="0">
              <a:spAutoFit/>
            </a:bodyPr>
            <a:lstStyle/>
            <a:p>
              <a:r>
                <a:rPr lang="en-US" sz="1000" b="1" dirty="0" smtClean="0">
                  <a:solidFill>
                    <a:srgbClr val="FF0000"/>
                  </a:solidFill>
                  <a:latin typeface="Arial" panose="020B0604020202020204" pitchFamily="34" charset="0"/>
                  <a:cs typeface="Arial" panose="020B0604020202020204" pitchFamily="34" charset="0"/>
                </a:rPr>
                <a:t>24hrs</a:t>
              </a:r>
              <a:endParaRPr lang="en-US" sz="1000" b="1" dirty="0">
                <a:solidFill>
                  <a:srgbClr val="FF0000"/>
                </a:solidFill>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xmlns="" id="{D5C028FB-DBF9-48E7-9A50-3F769CFB3C6F}"/>
                </a:ext>
              </a:extLst>
            </p:cNvPr>
            <p:cNvSpPr txBox="1"/>
            <p:nvPr/>
          </p:nvSpPr>
          <p:spPr>
            <a:xfrm>
              <a:off x="2418041" y="5307562"/>
              <a:ext cx="880369" cy="400110"/>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GBM143</a:t>
              </a:r>
            </a:p>
            <a:p>
              <a:pPr algn="ctr"/>
              <a:r>
                <a:rPr lang="en-US" sz="1000" dirty="0">
                  <a:latin typeface="Arial" panose="020B0604020202020204" pitchFamily="34" charset="0"/>
                  <a:cs typeface="Arial" panose="020B0604020202020204" pitchFamily="34" charset="0"/>
                </a:rPr>
                <a:t>IC injections</a:t>
              </a:r>
            </a:p>
          </p:txBody>
        </p:sp>
        <p:sp>
          <p:nvSpPr>
            <p:cNvPr id="64" name="Right Arrow 15">
              <a:extLst>
                <a:ext uri="{FF2B5EF4-FFF2-40B4-BE49-F238E27FC236}">
                  <a16:creationId xmlns:a16="http://schemas.microsoft.com/office/drawing/2014/main" xmlns="" id="{3D419680-CE82-447A-AD2F-31A1928E97EA}"/>
                </a:ext>
              </a:extLst>
            </p:cNvPr>
            <p:cNvSpPr/>
            <p:nvPr/>
          </p:nvSpPr>
          <p:spPr>
            <a:xfrm>
              <a:off x="3303854" y="5536712"/>
              <a:ext cx="1661938" cy="1039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xmlns="" id="{B6881386-86F5-46C3-8A43-AD57868CA115}"/>
                </a:ext>
              </a:extLst>
            </p:cNvPr>
            <p:cNvSpPr txBox="1"/>
            <p:nvPr/>
          </p:nvSpPr>
          <p:spPr>
            <a:xfrm>
              <a:off x="3248301" y="5165465"/>
              <a:ext cx="1768433" cy="400110"/>
            </a:xfrm>
            <a:prstGeom prst="rect">
              <a:avLst/>
            </a:prstGeom>
            <a:noFill/>
          </p:spPr>
          <p:txBody>
            <a:bodyPr wrap="none" rtlCol="0">
              <a:spAutoFit/>
            </a:bodyPr>
            <a:lstStyle/>
            <a:p>
              <a:pPr algn="ctr"/>
              <a:r>
                <a:rPr lang="en-US" sz="1000" dirty="0" smtClean="0">
                  <a:latin typeface="Arial" panose="020B0604020202020204" pitchFamily="34" charset="0"/>
                  <a:cs typeface="Arial" panose="020B0604020202020204" pitchFamily="34" charset="0"/>
                </a:rPr>
                <a:t>Monitor Survival of mice for </a:t>
              </a:r>
            </a:p>
            <a:p>
              <a:pPr algn="ctr"/>
              <a:r>
                <a:rPr lang="en-US" sz="1000" dirty="0" smtClean="0">
                  <a:latin typeface="Arial" panose="020B0604020202020204" pitchFamily="34" charset="0"/>
                  <a:cs typeface="Arial" panose="020B0604020202020204" pitchFamily="34" charset="0"/>
                </a:rPr>
                <a:t>~ 70 days</a:t>
              </a:r>
              <a:endParaRPr lang="en-US" sz="1000" dirty="0">
                <a:latin typeface="Arial" panose="020B0604020202020204" pitchFamily="34" charset="0"/>
                <a:cs typeface="Arial" panose="020B0604020202020204" pitchFamily="34" charset="0"/>
              </a:endParaRPr>
            </a:p>
          </p:txBody>
        </p:sp>
        <p:sp>
          <p:nvSpPr>
            <p:cNvPr id="67" name="TextBox 66">
              <a:extLst>
                <a:ext uri="{FF2B5EF4-FFF2-40B4-BE49-F238E27FC236}">
                  <a16:creationId xmlns:a16="http://schemas.microsoft.com/office/drawing/2014/main" xmlns="" id="{940193D1-7EDF-4707-925E-48B05C283BDD}"/>
                </a:ext>
              </a:extLst>
            </p:cNvPr>
            <p:cNvSpPr txBox="1"/>
            <p:nvPr/>
          </p:nvSpPr>
          <p:spPr>
            <a:xfrm>
              <a:off x="4923840" y="5408763"/>
              <a:ext cx="1526380" cy="400110"/>
            </a:xfrm>
            <a:prstGeom prst="rect">
              <a:avLst/>
            </a:prstGeom>
            <a:noFill/>
          </p:spPr>
          <p:txBody>
            <a:bodyPr wrap="none" rtlCol="0">
              <a:spAutoFit/>
            </a:bodyPr>
            <a:lstStyle/>
            <a:p>
              <a:pPr algn="ctr"/>
              <a:r>
                <a:rPr lang="en-US" sz="1000" dirty="0" smtClean="0">
                  <a:latin typeface="Arial" panose="020B0604020202020204" pitchFamily="34" charset="0"/>
                  <a:cs typeface="Arial" panose="020B0604020202020204" pitchFamily="34" charset="0"/>
                </a:rPr>
                <a:t>Survival analysis</a:t>
              </a:r>
            </a:p>
            <a:p>
              <a:pPr algn="ctr"/>
              <a:r>
                <a:rPr lang="en-US" sz="1000" dirty="0" smtClean="0">
                  <a:latin typeface="Arial" panose="020B0604020202020204" pitchFamily="34" charset="0"/>
                  <a:cs typeface="Arial" panose="020B0604020202020204" pitchFamily="34" charset="0"/>
                </a:rPr>
                <a:t>(Kaplan-Meier method) </a:t>
              </a:r>
              <a:endParaRPr lang="en-US" sz="1000" dirty="0">
                <a:latin typeface="Arial" panose="020B0604020202020204" pitchFamily="34" charset="0"/>
                <a:cs typeface="Arial" panose="020B0604020202020204" pitchFamily="34" charset="0"/>
              </a:endParaRPr>
            </a:p>
          </p:txBody>
        </p:sp>
        <p:grpSp>
          <p:nvGrpSpPr>
            <p:cNvPr id="69" name="Group 68"/>
            <p:cNvGrpSpPr/>
            <p:nvPr/>
          </p:nvGrpSpPr>
          <p:grpSpPr>
            <a:xfrm>
              <a:off x="678729" y="6475244"/>
              <a:ext cx="1118879" cy="896889"/>
              <a:chOff x="670165" y="5154822"/>
              <a:chExt cx="1118879" cy="896889"/>
            </a:xfrm>
          </p:grpSpPr>
          <p:pic>
            <p:nvPicPr>
              <p:cNvPr id="70" name="Picture 69">
                <a:extLst>
                  <a:ext uri="{FF2B5EF4-FFF2-40B4-BE49-F238E27FC236}">
                    <a16:creationId xmlns:a16="http://schemas.microsoft.com/office/drawing/2014/main" xmlns="" id="{AA16EACB-2679-48CC-BD76-933E0DBA63BF}"/>
                  </a:ext>
                </a:extLst>
              </p:cNvPr>
              <p:cNvPicPr>
                <a:picLocks noChangeAspect="1"/>
              </p:cNvPicPr>
              <p:nvPr/>
            </p:nvPicPr>
            <p:blipFill>
              <a:blip r:embed="rId10">
                <a:duotone>
                  <a:schemeClr val="accent2">
                    <a:shade val="45000"/>
                    <a:satMod val="135000"/>
                  </a:schemeClr>
                  <a:prstClr val="white"/>
                </a:duotone>
              </a:blip>
              <a:stretch>
                <a:fillRect/>
              </a:stretch>
            </p:blipFill>
            <p:spPr>
              <a:xfrm>
                <a:off x="1171757" y="5263281"/>
                <a:ext cx="520239" cy="465299"/>
              </a:xfrm>
              <a:prstGeom prst="rect">
                <a:avLst/>
              </a:prstGeom>
            </p:spPr>
          </p:pic>
          <p:sp>
            <p:nvSpPr>
              <p:cNvPr id="71" name="Lightning Bolt 70">
                <a:extLst>
                  <a:ext uri="{FF2B5EF4-FFF2-40B4-BE49-F238E27FC236}">
                    <a16:creationId xmlns:a16="http://schemas.microsoft.com/office/drawing/2014/main" xmlns="" id="{E13188A5-AA96-4B83-9493-880209C78A27}"/>
                  </a:ext>
                </a:extLst>
              </p:cNvPr>
              <p:cNvSpPr/>
              <p:nvPr/>
            </p:nvSpPr>
            <p:spPr>
              <a:xfrm>
                <a:off x="1219898" y="5154822"/>
                <a:ext cx="283063" cy="251131"/>
              </a:xfrm>
              <a:prstGeom prst="lightningBol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b="1" dirty="0">
                  <a:latin typeface="Arial" panose="020B0604020202020204" pitchFamily="34" charset="0"/>
                  <a:cs typeface="Arial" panose="020B0604020202020204" pitchFamily="34" charset="0"/>
                </a:endParaRPr>
              </a:p>
            </p:txBody>
          </p:sp>
          <p:sp>
            <p:nvSpPr>
              <p:cNvPr id="72" name="TextBox 71">
                <a:extLst>
                  <a:ext uri="{FF2B5EF4-FFF2-40B4-BE49-F238E27FC236}">
                    <a16:creationId xmlns:a16="http://schemas.microsoft.com/office/drawing/2014/main" xmlns="" id="{B04DB4D9-76BF-4DD3-B0BC-7E1760438A69}"/>
                  </a:ext>
                </a:extLst>
              </p:cNvPr>
              <p:cNvSpPr txBox="1"/>
              <p:nvPr/>
            </p:nvSpPr>
            <p:spPr>
              <a:xfrm>
                <a:off x="821415" y="5798888"/>
                <a:ext cx="425116"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0Gy</a:t>
                </a:r>
              </a:p>
            </p:txBody>
          </p:sp>
          <p:sp>
            <p:nvSpPr>
              <p:cNvPr id="73" name="TextBox 72">
                <a:extLst>
                  <a:ext uri="{FF2B5EF4-FFF2-40B4-BE49-F238E27FC236}">
                    <a16:creationId xmlns:a16="http://schemas.microsoft.com/office/drawing/2014/main" xmlns="" id="{FA6DE977-C699-4A94-828F-E3D09D6D11E1}"/>
                  </a:ext>
                </a:extLst>
              </p:cNvPr>
              <p:cNvSpPr txBox="1"/>
              <p:nvPr/>
            </p:nvSpPr>
            <p:spPr>
              <a:xfrm>
                <a:off x="1293395" y="5805490"/>
                <a:ext cx="495649" cy="246221"/>
              </a:xfrm>
              <a:prstGeom prst="rect">
                <a:avLst/>
              </a:prstGeom>
              <a:noFill/>
            </p:spPr>
            <p:txBody>
              <a:bodyPr wrap="none" rtlCol="0">
                <a:spAutoFit/>
              </a:bodyPr>
              <a:lstStyle/>
              <a:p>
                <a:r>
                  <a:rPr lang="en-US" sz="1000" b="1" dirty="0" smtClean="0">
                    <a:latin typeface="Arial" panose="020B0604020202020204" pitchFamily="34" charset="0"/>
                    <a:cs typeface="Arial" panose="020B0604020202020204" pitchFamily="34" charset="0"/>
                  </a:rPr>
                  <a:t>20Gy</a:t>
                </a:r>
              </a:p>
            </p:txBody>
          </p:sp>
          <p:pic>
            <p:nvPicPr>
              <p:cNvPr id="74" name="Picture 73">
                <a:extLst>
                  <a:ext uri="{FF2B5EF4-FFF2-40B4-BE49-F238E27FC236}">
                    <a16:creationId xmlns:a16="http://schemas.microsoft.com/office/drawing/2014/main" xmlns="" id="{1817900F-4A08-4AD1-B99B-33C3DC315892}"/>
                  </a:ext>
                </a:extLst>
              </p:cNvPr>
              <p:cNvPicPr>
                <a:picLocks noChangeAspect="1"/>
              </p:cNvPicPr>
              <p:nvPr/>
            </p:nvPicPr>
            <p:blipFill>
              <a:blip r:embed="rId10"/>
              <a:stretch>
                <a:fillRect/>
              </a:stretch>
            </p:blipFill>
            <p:spPr>
              <a:xfrm>
                <a:off x="670165" y="5307880"/>
                <a:ext cx="520239" cy="465297"/>
              </a:xfrm>
              <a:prstGeom prst="rect">
                <a:avLst/>
              </a:prstGeom>
            </p:spPr>
          </p:pic>
        </p:grpSp>
        <p:sp>
          <p:nvSpPr>
            <p:cNvPr id="75" name="Right Arrow 8">
              <a:extLst>
                <a:ext uri="{FF2B5EF4-FFF2-40B4-BE49-F238E27FC236}">
                  <a16:creationId xmlns:a16="http://schemas.microsoft.com/office/drawing/2014/main" xmlns="" id="{0672B5EC-EA3E-47A8-97F8-B15AEE3952BC}"/>
                </a:ext>
              </a:extLst>
            </p:cNvPr>
            <p:cNvSpPr/>
            <p:nvPr/>
          </p:nvSpPr>
          <p:spPr>
            <a:xfrm>
              <a:off x="1826239" y="6805310"/>
              <a:ext cx="647066" cy="830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Arial" panose="020B0604020202020204" pitchFamily="34" charset="0"/>
                <a:cs typeface="Arial" panose="020B0604020202020204" pitchFamily="34" charset="0"/>
              </a:endParaRPr>
            </a:p>
          </p:txBody>
        </p:sp>
        <p:sp>
          <p:nvSpPr>
            <p:cNvPr id="76" name="TextBox 75">
              <a:extLst>
                <a:ext uri="{FF2B5EF4-FFF2-40B4-BE49-F238E27FC236}">
                  <a16:creationId xmlns:a16="http://schemas.microsoft.com/office/drawing/2014/main" xmlns="" id="{27A04CB0-38C2-4EBA-A43E-B98CDF0F48A6}"/>
                </a:ext>
              </a:extLst>
            </p:cNvPr>
            <p:cNvSpPr txBox="1"/>
            <p:nvPr/>
          </p:nvSpPr>
          <p:spPr>
            <a:xfrm>
              <a:off x="1917228" y="6538361"/>
              <a:ext cx="447558" cy="246221"/>
            </a:xfrm>
            <a:prstGeom prst="rect">
              <a:avLst/>
            </a:prstGeom>
            <a:noFill/>
          </p:spPr>
          <p:txBody>
            <a:bodyPr wrap="none" rtlCol="0">
              <a:spAutoFit/>
            </a:bodyPr>
            <a:lstStyle/>
            <a:p>
              <a:r>
                <a:rPr lang="en-US" sz="1000" b="1" dirty="0" smtClean="0">
                  <a:solidFill>
                    <a:srgbClr val="FF0000"/>
                  </a:solidFill>
                  <a:latin typeface="Arial" panose="020B0604020202020204" pitchFamily="34" charset="0"/>
                  <a:cs typeface="Arial" panose="020B0604020202020204" pitchFamily="34" charset="0"/>
                </a:rPr>
                <a:t>2mo</a:t>
              </a:r>
              <a:endParaRPr lang="en-US" sz="1000" b="1" dirty="0">
                <a:solidFill>
                  <a:srgbClr val="FF0000"/>
                </a:solidFill>
                <a:latin typeface="Arial" panose="020B0604020202020204" pitchFamily="34" charset="0"/>
                <a:cs typeface="Arial" panose="020B0604020202020204" pitchFamily="34" charset="0"/>
              </a:endParaRPr>
            </a:p>
          </p:txBody>
        </p:sp>
        <p:sp>
          <p:nvSpPr>
            <p:cNvPr id="77" name="TextBox 76">
              <a:extLst>
                <a:ext uri="{FF2B5EF4-FFF2-40B4-BE49-F238E27FC236}">
                  <a16:creationId xmlns:a16="http://schemas.microsoft.com/office/drawing/2014/main" xmlns="" id="{D5C028FB-DBF9-48E7-9A50-3F769CFB3C6F}"/>
                </a:ext>
              </a:extLst>
            </p:cNvPr>
            <p:cNvSpPr txBox="1"/>
            <p:nvPr/>
          </p:nvSpPr>
          <p:spPr>
            <a:xfrm>
              <a:off x="2426605" y="6527874"/>
              <a:ext cx="880369" cy="400110"/>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GBM143</a:t>
              </a:r>
            </a:p>
            <a:p>
              <a:pPr algn="ctr"/>
              <a:r>
                <a:rPr lang="en-US" sz="1000" dirty="0">
                  <a:latin typeface="Arial" panose="020B0604020202020204" pitchFamily="34" charset="0"/>
                  <a:cs typeface="Arial" panose="020B0604020202020204" pitchFamily="34" charset="0"/>
                </a:rPr>
                <a:t>IC injections</a:t>
              </a:r>
            </a:p>
          </p:txBody>
        </p:sp>
        <p:sp>
          <p:nvSpPr>
            <p:cNvPr id="78" name="Right Arrow 15">
              <a:extLst>
                <a:ext uri="{FF2B5EF4-FFF2-40B4-BE49-F238E27FC236}">
                  <a16:creationId xmlns:a16="http://schemas.microsoft.com/office/drawing/2014/main" xmlns="" id="{3D419680-CE82-447A-AD2F-31A1928E97EA}"/>
                </a:ext>
              </a:extLst>
            </p:cNvPr>
            <p:cNvSpPr/>
            <p:nvPr/>
          </p:nvSpPr>
          <p:spPr>
            <a:xfrm>
              <a:off x="3312418" y="6757024"/>
              <a:ext cx="1661938" cy="1039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latin typeface="Arial" panose="020B0604020202020204" pitchFamily="34" charset="0"/>
                <a:cs typeface="Arial" panose="020B0604020202020204" pitchFamily="34" charset="0"/>
              </a:endParaRPr>
            </a:p>
          </p:txBody>
        </p:sp>
        <p:sp>
          <p:nvSpPr>
            <p:cNvPr id="79" name="TextBox 78">
              <a:extLst>
                <a:ext uri="{FF2B5EF4-FFF2-40B4-BE49-F238E27FC236}">
                  <a16:creationId xmlns:a16="http://schemas.microsoft.com/office/drawing/2014/main" xmlns="" id="{B6881386-86F5-46C3-8A43-AD57868CA115}"/>
                </a:ext>
              </a:extLst>
            </p:cNvPr>
            <p:cNvSpPr txBox="1"/>
            <p:nvPr/>
          </p:nvSpPr>
          <p:spPr>
            <a:xfrm>
              <a:off x="3256865" y="6385777"/>
              <a:ext cx="1768433" cy="400110"/>
            </a:xfrm>
            <a:prstGeom prst="rect">
              <a:avLst/>
            </a:prstGeom>
            <a:noFill/>
          </p:spPr>
          <p:txBody>
            <a:bodyPr wrap="none" rtlCol="0">
              <a:spAutoFit/>
            </a:bodyPr>
            <a:lstStyle/>
            <a:p>
              <a:pPr algn="ctr"/>
              <a:r>
                <a:rPr lang="en-US" sz="1000" dirty="0" smtClean="0">
                  <a:latin typeface="Arial" panose="020B0604020202020204" pitchFamily="34" charset="0"/>
                  <a:cs typeface="Arial" panose="020B0604020202020204" pitchFamily="34" charset="0"/>
                </a:rPr>
                <a:t>Monitor Survival of mice for </a:t>
              </a:r>
            </a:p>
            <a:p>
              <a:pPr algn="ctr"/>
              <a:r>
                <a:rPr lang="en-US" sz="1000" dirty="0" smtClean="0">
                  <a:latin typeface="Arial" panose="020B0604020202020204" pitchFamily="34" charset="0"/>
                  <a:cs typeface="Arial" panose="020B0604020202020204" pitchFamily="34" charset="0"/>
                </a:rPr>
                <a:t>~ 70 days</a:t>
              </a:r>
              <a:endParaRPr lang="en-US" sz="1000" dirty="0">
                <a:latin typeface="Arial" panose="020B0604020202020204" pitchFamily="34" charset="0"/>
                <a:cs typeface="Arial" panose="020B0604020202020204" pitchFamily="34" charset="0"/>
              </a:endParaRPr>
            </a:p>
          </p:txBody>
        </p:sp>
        <p:sp>
          <p:nvSpPr>
            <p:cNvPr id="81" name="TextBox 80"/>
            <p:cNvSpPr txBox="1"/>
            <p:nvPr/>
          </p:nvSpPr>
          <p:spPr>
            <a:xfrm>
              <a:off x="648547" y="4971943"/>
              <a:ext cx="519694" cy="246221"/>
            </a:xfrm>
            <a:prstGeom prst="rect">
              <a:avLst/>
            </a:prstGeom>
            <a:solidFill>
              <a:schemeClr val="bg2"/>
            </a:solidFill>
            <a:ln>
              <a:solidFill>
                <a:schemeClr val="tx1"/>
              </a:solidFill>
            </a:ln>
          </p:spPr>
          <p:txBody>
            <a:bodyPr wrap="none" rtlCol="0">
              <a:spAutoFit/>
            </a:bodyPr>
            <a:lstStyle/>
            <a:p>
              <a:r>
                <a:rPr lang="en-US" sz="1000" b="1" dirty="0" smtClean="0">
                  <a:latin typeface="Arial" panose="020B0604020202020204" pitchFamily="34" charset="0"/>
                  <a:cs typeface="Arial" panose="020B0604020202020204" pitchFamily="34" charset="0"/>
                </a:rPr>
                <a:t>ST-IR</a:t>
              </a:r>
              <a:endParaRPr lang="en-US" sz="1000" b="1" dirty="0">
                <a:latin typeface="Arial" panose="020B0604020202020204" pitchFamily="34" charset="0"/>
                <a:cs typeface="Arial" panose="020B0604020202020204" pitchFamily="34" charset="0"/>
              </a:endParaRPr>
            </a:p>
          </p:txBody>
        </p:sp>
        <p:sp>
          <p:nvSpPr>
            <p:cNvPr id="82" name="TextBox 81"/>
            <p:cNvSpPr txBox="1"/>
            <p:nvPr/>
          </p:nvSpPr>
          <p:spPr>
            <a:xfrm>
              <a:off x="645380" y="6252952"/>
              <a:ext cx="527709" cy="253916"/>
            </a:xfrm>
            <a:prstGeom prst="rect">
              <a:avLst/>
            </a:prstGeom>
            <a:solidFill>
              <a:schemeClr val="bg2"/>
            </a:solidFill>
            <a:ln>
              <a:solidFill>
                <a:schemeClr val="tx1"/>
              </a:solidFill>
            </a:ln>
          </p:spPr>
          <p:txBody>
            <a:bodyPr wrap="none" rtlCol="0">
              <a:spAutoFit/>
            </a:bodyPr>
            <a:lstStyle/>
            <a:p>
              <a:r>
                <a:rPr lang="en-US" sz="1000" b="1" dirty="0">
                  <a:latin typeface="Arial" panose="020B0604020202020204" pitchFamily="34" charset="0"/>
                  <a:cs typeface="Arial" panose="020B0604020202020204" pitchFamily="34" charset="0"/>
                </a:rPr>
                <a:t>L</a:t>
              </a:r>
              <a:r>
                <a:rPr lang="en-US" sz="1000" b="1" dirty="0" smtClean="0">
                  <a:latin typeface="Arial" panose="020B0604020202020204" pitchFamily="34" charset="0"/>
                  <a:cs typeface="Arial" panose="020B0604020202020204" pitchFamily="34" charset="0"/>
                </a:rPr>
                <a:t>T-IR</a:t>
              </a:r>
              <a:endParaRPr lang="en-US" sz="1000" b="1" dirty="0">
                <a:latin typeface="Arial" panose="020B0604020202020204" pitchFamily="34" charset="0"/>
                <a:cs typeface="Arial" panose="020B0604020202020204" pitchFamily="34" charset="0"/>
              </a:endParaRPr>
            </a:p>
          </p:txBody>
        </p:sp>
        <p:sp>
          <p:nvSpPr>
            <p:cNvPr id="83" name="TextBox 82">
              <a:extLst>
                <a:ext uri="{FF2B5EF4-FFF2-40B4-BE49-F238E27FC236}">
                  <a16:creationId xmlns:a16="http://schemas.microsoft.com/office/drawing/2014/main" xmlns="" id="{940193D1-7EDF-4707-925E-48B05C283BDD}"/>
                </a:ext>
              </a:extLst>
            </p:cNvPr>
            <p:cNvSpPr txBox="1"/>
            <p:nvPr/>
          </p:nvSpPr>
          <p:spPr>
            <a:xfrm>
              <a:off x="4961900" y="6547846"/>
              <a:ext cx="1526380" cy="400110"/>
            </a:xfrm>
            <a:prstGeom prst="rect">
              <a:avLst/>
            </a:prstGeom>
            <a:noFill/>
          </p:spPr>
          <p:txBody>
            <a:bodyPr wrap="none" rtlCol="0">
              <a:spAutoFit/>
            </a:bodyPr>
            <a:lstStyle/>
            <a:p>
              <a:pPr algn="ctr"/>
              <a:r>
                <a:rPr lang="en-US" sz="1000" dirty="0" smtClean="0">
                  <a:latin typeface="Arial" panose="020B0604020202020204" pitchFamily="34" charset="0"/>
                  <a:cs typeface="Arial" panose="020B0604020202020204" pitchFamily="34" charset="0"/>
                </a:rPr>
                <a:t>Survival analysis</a:t>
              </a:r>
            </a:p>
            <a:p>
              <a:pPr algn="ctr"/>
              <a:r>
                <a:rPr lang="en-US" sz="1000" dirty="0" smtClean="0">
                  <a:latin typeface="Arial" panose="020B0604020202020204" pitchFamily="34" charset="0"/>
                  <a:cs typeface="Arial" panose="020B0604020202020204" pitchFamily="34" charset="0"/>
                </a:rPr>
                <a:t>(Kaplan-Meier method) </a:t>
              </a:r>
              <a:endParaRPr lang="en-US" sz="1000" dirty="0">
                <a:latin typeface="Arial" panose="020B0604020202020204" pitchFamily="34" charset="0"/>
                <a:cs typeface="Arial" panose="020B0604020202020204" pitchFamily="34" charset="0"/>
              </a:endParaRPr>
            </a:p>
          </p:txBody>
        </p:sp>
        <p:sp>
          <p:nvSpPr>
            <p:cNvPr id="84" name="Oval 83">
              <a:extLst>
                <a:ext uri="{FF2B5EF4-FFF2-40B4-BE49-F238E27FC236}">
                  <a16:creationId xmlns:a16="http://schemas.microsoft.com/office/drawing/2014/main" xmlns="" id="{4024BAE8-3CB9-4FB6-8CFF-E7D6EA5C4851}"/>
                </a:ext>
              </a:extLst>
            </p:cNvPr>
            <p:cNvSpPr/>
            <p:nvPr/>
          </p:nvSpPr>
          <p:spPr>
            <a:xfrm>
              <a:off x="1280147" y="5493536"/>
              <a:ext cx="445465" cy="33515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85" name="Oval 84">
              <a:extLst>
                <a:ext uri="{FF2B5EF4-FFF2-40B4-BE49-F238E27FC236}">
                  <a16:creationId xmlns:a16="http://schemas.microsoft.com/office/drawing/2014/main" xmlns="" id="{4024BAE8-3CB9-4FB6-8CFF-E7D6EA5C4851}"/>
                </a:ext>
              </a:extLst>
            </p:cNvPr>
            <p:cNvSpPr/>
            <p:nvPr/>
          </p:nvSpPr>
          <p:spPr>
            <a:xfrm>
              <a:off x="1280147" y="6720736"/>
              <a:ext cx="445465" cy="33515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379578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165112" y="149651"/>
            <a:ext cx="6610699" cy="14265468"/>
            <a:chOff x="165112" y="149651"/>
            <a:chExt cx="6610699" cy="14265468"/>
          </a:xfrm>
        </p:grpSpPr>
        <p:sp>
          <p:nvSpPr>
            <p:cNvPr id="17" name="TextBox 16">
              <a:extLst>
                <a:ext uri="{FF2B5EF4-FFF2-40B4-BE49-F238E27FC236}">
                  <a16:creationId xmlns:a16="http://schemas.microsoft.com/office/drawing/2014/main" xmlns="" id="{091E2127-08CC-4889-BEDF-8EC3E28D3CFB}"/>
                </a:ext>
              </a:extLst>
            </p:cNvPr>
            <p:cNvSpPr txBox="1"/>
            <p:nvPr/>
          </p:nvSpPr>
          <p:spPr>
            <a:xfrm>
              <a:off x="5189452" y="7018613"/>
              <a:ext cx="1137054" cy="253916"/>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M5: PLS-DA</a:t>
              </a:r>
            </a:p>
          </p:txBody>
        </p:sp>
        <p:pic>
          <p:nvPicPr>
            <p:cNvPr id="3"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5688"/>
            <a:stretch/>
          </p:blipFill>
          <p:spPr bwMode="auto">
            <a:xfrm>
              <a:off x="759208" y="3959352"/>
              <a:ext cx="2662625" cy="173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xmlns="" id="{091E2127-08CC-4889-BEDF-8EC3E28D3CFB}"/>
                </a:ext>
              </a:extLst>
            </p:cNvPr>
            <p:cNvSpPr txBox="1"/>
            <p:nvPr/>
          </p:nvSpPr>
          <p:spPr>
            <a:xfrm>
              <a:off x="2710005" y="5286512"/>
              <a:ext cx="768337"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M1: PCA</a:t>
              </a:r>
            </a:p>
          </p:txBody>
        </p:sp>
        <p:grpSp>
          <p:nvGrpSpPr>
            <p:cNvPr id="12" name="Group 11"/>
            <p:cNvGrpSpPr>
              <a:grpSpLocks noChangeAspect="1"/>
            </p:cNvGrpSpPr>
            <p:nvPr/>
          </p:nvGrpSpPr>
          <p:grpSpPr>
            <a:xfrm>
              <a:off x="3423896" y="5643358"/>
              <a:ext cx="2723700" cy="1737360"/>
              <a:chOff x="6354177" y="2876995"/>
              <a:chExt cx="3153756" cy="2011680"/>
            </a:xfrm>
          </p:grpSpPr>
          <p:pic>
            <p:nvPicPr>
              <p:cNvPr id="4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5799"/>
              <a:stretch/>
            </p:blipFill>
            <p:spPr bwMode="auto">
              <a:xfrm>
                <a:off x="6354177" y="2876995"/>
                <a:ext cx="3079415" cy="201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5" name="TextBox 234">
                <a:extLst>
                  <a:ext uri="{FF2B5EF4-FFF2-40B4-BE49-F238E27FC236}">
                    <a16:creationId xmlns:a16="http://schemas.microsoft.com/office/drawing/2014/main" xmlns="" id="{091E2127-08CC-4889-BEDF-8EC3E28D3CFB}"/>
                  </a:ext>
                </a:extLst>
              </p:cNvPr>
              <p:cNvSpPr txBox="1"/>
              <p:nvPr/>
            </p:nvSpPr>
            <p:spPr>
              <a:xfrm>
                <a:off x="8368569" y="4408017"/>
                <a:ext cx="1139364" cy="285098"/>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M4: PLS-DA</a:t>
                </a:r>
              </a:p>
            </p:txBody>
          </p:sp>
        </p:grpSp>
        <p:grpSp>
          <p:nvGrpSpPr>
            <p:cNvPr id="6316" name="Group 6315"/>
            <p:cNvGrpSpPr>
              <a:grpSpLocks noChangeAspect="1"/>
            </p:cNvGrpSpPr>
            <p:nvPr/>
          </p:nvGrpSpPr>
          <p:grpSpPr>
            <a:xfrm>
              <a:off x="1927201" y="9299594"/>
              <a:ext cx="3007470" cy="1828800"/>
              <a:chOff x="5146629" y="6175820"/>
              <a:chExt cx="3007470" cy="1828800"/>
            </a:xfrm>
          </p:grpSpPr>
          <p:pic>
            <p:nvPicPr>
              <p:cNvPr id="21"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5458"/>
              <a:stretch/>
            </p:blipFill>
            <p:spPr bwMode="auto">
              <a:xfrm>
                <a:off x="5146629" y="6175820"/>
                <a:ext cx="2809597"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a:extLst>
                  <a:ext uri="{FF2B5EF4-FFF2-40B4-BE49-F238E27FC236}">
                    <a16:creationId xmlns:a16="http://schemas.microsoft.com/office/drawing/2014/main" xmlns="" id="{091E2127-08CC-4889-BEDF-8EC3E28D3CFB}"/>
                  </a:ext>
                </a:extLst>
              </p:cNvPr>
              <p:cNvSpPr txBox="1"/>
              <p:nvPr/>
            </p:nvSpPr>
            <p:spPr>
              <a:xfrm>
                <a:off x="6940249" y="7585809"/>
                <a:ext cx="1213850"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M7: OPLS-DA</a:t>
                </a:r>
              </a:p>
            </p:txBody>
          </p:sp>
        </p:grpSp>
        <p:grpSp>
          <p:nvGrpSpPr>
            <p:cNvPr id="6315" name="Group 6314"/>
            <p:cNvGrpSpPr/>
            <p:nvPr/>
          </p:nvGrpSpPr>
          <p:grpSpPr>
            <a:xfrm>
              <a:off x="1923892" y="7479481"/>
              <a:ext cx="3014616" cy="1828800"/>
              <a:chOff x="-58782" y="6275806"/>
              <a:chExt cx="3014616" cy="1828800"/>
            </a:xfrm>
          </p:grpSpPr>
          <p:pic>
            <p:nvPicPr>
              <p:cNvPr id="18"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6425"/>
              <a:stretch/>
            </p:blipFill>
            <p:spPr bwMode="auto">
              <a:xfrm>
                <a:off x="-58782" y="6275806"/>
                <a:ext cx="2780844"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94297" t="1649" r="3004" b="90365"/>
              <a:stretch/>
            </p:blipFill>
            <p:spPr bwMode="auto">
              <a:xfrm>
                <a:off x="2727234" y="6350866"/>
                <a:ext cx="228600" cy="416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a:extLst>
                  <a:ext uri="{FF2B5EF4-FFF2-40B4-BE49-F238E27FC236}">
                    <a16:creationId xmlns:a16="http://schemas.microsoft.com/office/drawing/2014/main" xmlns="" id="{091E2127-08CC-4889-BEDF-8EC3E28D3CFB}"/>
                  </a:ext>
                </a:extLst>
              </p:cNvPr>
              <p:cNvSpPr txBox="1"/>
              <p:nvPr/>
            </p:nvSpPr>
            <p:spPr>
              <a:xfrm>
                <a:off x="1774843" y="7639089"/>
                <a:ext cx="1115877" cy="253916"/>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M6: PLS-DA</a:t>
                </a:r>
              </a:p>
            </p:txBody>
          </p:sp>
        </p:grpSp>
        <p:grpSp>
          <p:nvGrpSpPr>
            <p:cNvPr id="25" name="Group 24"/>
            <p:cNvGrpSpPr>
              <a:grpSpLocks noChangeAspect="1"/>
            </p:cNvGrpSpPr>
            <p:nvPr/>
          </p:nvGrpSpPr>
          <p:grpSpPr>
            <a:xfrm>
              <a:off x="3418890" y="3984990"/>
              <a:ext cx="2827789" cy="1737360"/>
              <a:chOff x="264145" y="2992946"/>
              <a:chExt cx="3299078" cy="2026920"/>
            </a:xfrm>
          </p:grpSpPr>
          <p:pic>
            <p:nvPicPr>
              <p:cNvPr id="5"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6628"/>
              <a:stretch/>
            </p:blipFill>
            <p:spPr bwMode="auto">
              <a:xfrm>
                <a:off x="264145" y="2992946"/>
                <a:ext cx="3075425" cy="2026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xmlns="" id="{091E2127-08CC-4889-BEDF-8EC3E28D3CFB}"/>
                  </a:ext>
                </a:extLst>
              </p:cNvPr>
              <p:cNvSpPr txBox="1"/>
              <p:nvPr/>
            </p:nvSpPr>
            <p:spPr>
              <a:xfrm>
                <a:off x="2321631" y="4535485"/>
                <a:ext cx="1241592" cy="287258"/>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M2: PLS-DA</a:t>
                </a:r>
              </a:p>
            </p:txBody>
          </p:sp>
        </p:grpSp>
        <p:sp>
          <p:nvSpPr>
            <p:cNvPr id="70" name="TextBox 69">
              <a:extLst>
                <a:ext uri="{FF2B5EF4-FFF2-40B4-BE49-F238E27FC236}">
                  <a16:creationId xmlns:a16="http://schemas.microsoft.com/office/drawing/2014/main" xmlns="" id="{463E5771-B394-46F2-9DFB-4F889B8694AE}"/>
                </a:ext>
              </a:extLst>
            </p:cNvPr>
            <p:cNvSpPr txBox="1"/>
            <p:nvPr/>
          </p:nvSpPr>
          <p:spPr>
            <a:xfrm>
              <a:off x="909124" y="3164355"/>
              <a:ext cx="4040619" cy="523220"/>
            </a:xfrm>
            <a:prstGeom prst="rect">
              <a:avLst/>
            </a:prstGeom>
            <a:noFill/>
            <a:ln>
              <a:solidFill>
                <a:schemeClr val="tx1"/>
              </a:solidFill>
            </a:ln>
          </p:spPr>
          <p:txBody>
            <a:bodyPr wrap="square" rtlCol="0">
              <a:spAutoFit/>
            </a:bodyPr>
            <a:lstStyle/>
            <a:p>
              <a:pPr algn="ctr"/>
              <a:r>
                <a:rPr lang="en-US" sz="1000" b="1" baseline="30000" dirty="0" smtClean="0">
                  <a:latin typeface="Arial" panose="020B0604020202020204" pitchFamily="34" charset="0"/>
                  <a:cs typeface="Arial" panose="020B0604020202020204" pitchFamily="34" charset="0"/>
                </a:rPr>
                <a:t>1</a:t>
              </a:r>
              <a:r>
                <a:rPr lang="en-US" sz="1000" b="1" dirty="0" smtClean="0">
                  <a:latin typeface="Arial" panose="020B0604020202020204" pitchFamily="34" charset="0"/>
                  <a:cs typeface="Arial" panose="020B0604020202020204" pitchFamily="34" charset="0"/>
                </a:rPr>
                <a:t>H-NMR: C57BL/6 </a:t>
              </a:r>
              <a:r>
                <a:rPr lang="en-US" sz="1000" b="1" dirty="0">
                  <a:latin typeface="Arial" panose="020B0604020202020204" pitchFamily="34" charset="0"/>
                  <a:cs typeface="Arial" panose="020B0604020202020204" pitchFamily="34" charset="0"/>
                </a:rPr>
                <a:t>mice</a:t>
              </a:r>
            </a:p>
            <a:p>
              <a:pPr algn="ctr"/>
              <a:r>
                <a:rPr lang="en-US" sz="900" dirty="0">
                  <a:latin typeface="Arial" panose="020B0604020202020204" pitchFamily="34" charset="0"/>
                  <a:cs typeface="Arial" panose="020B0604020202020204" pitchFamily="34" charset="0"/>
                </a:rPr>
                <a:t>Groups: Aged, Aged-Obese, Control (0Gy), 20Gy, </a:t>
              </a:r>
              <a:r>
                <a:rPr lang="en-US" sz="900" dirty="0" smtClean="0">
                  <a:latin typeface="Arial" panose="020B0604020202020204" pitchFamily="34" charset="0"/>
                  <a:cs typeface="Arial" panose="020B0604020202020204" pitchFamily="34" charset="0"/>
                </a:rPr>
                <a:t>4Gy×10</a:t>
              </a:r>
              <a:r>
                <a:rPr lang="en-US" sz="900" dirty="0">
                  <a:latin typeface="Arial" panose="020B0604020202020204" pitchFamily="34" charset="0"/>
                  <a:cs typeface="Arial" panose="020B0604020202020204" pitchFamily="34" charset="0"/>
                </a:rPr>
                <a:t>, </a:t>
              </a:r>
            </a:p>
            <a:p>
              <a:pPr algn="ctr"/>
              <a:r>
                <a:rPr lang="en-US" sz="900" dirty="0">
                  <a:latin typeface="Arial" panose="020B0604020202020204" pitchFamily="34" charset="0"/>
                  <a:cs typeface="Arial" panose="020B0604020202020204" pitchFamily="34" charset="0"/>
                </a:rPr>
                <a:t>IR= Irradiated Groups 20Gy and </a:t>
              </a:r>
              <a:r>
                <a:rPr lang="en-US" sz="900" dirty="0" smtClean="0">
                  <a:latin typeface="Arial" panose="020B0604020202020204" pitchFamily="34" charset="0"/>
                  <a:cs typeface="Arial" panose="020B0604020202020204" pitchFamily="34" charset="0"/>
                </a:rPr>
                <a:t>4Gy×10 </a:t>
              </a:r>
              <a:r>
                <a:rPr lang="en-US" sz="900" dirty="0">
                  <a:latin typeface="Arial" panose="020B0604020202020204" pitchFamily="34" charset="0"/>
                  <a:cs typeface="Arial" panose="020B0604020202020204" pitchFamily="34" charset="0"/>
                </a:rPr>
                <a:t>together</a:t>
              </a:r>
            </a:p>
          </p:txBody>
        </p:sp>
        <p:grpSp>
          <p:nvGrpSpPr>
            <p:cNvPr id="8" name="Group 7"/>
            <p:cNvGrpSpPr/>
            <p:nvPr/>
          </p:nvGrpSpPr>
          <p:grpSpPr>
            <a:xfrm>
              <a:off x="165112" y="149651"/>
              <a:ext cx="6517423" cy="2387930"/>
              <a:chOff x="165112" y="149651"/>
              <a:chExt cx="6517423" cy="2387930"/>
            </a:xfrm>
          </p:grpSpPr>
          <p:sp>
            <p:nvSpPr>
              <p:cNvPr id="242" name="TextBox 241">
                <a:extLst>
                  <a:ext uri="{FF2B5EF4-FFF2-40B4-BE49-F238E27FC236}">
                    <a16:creationId xmlns:a16="http://schemas.microsoft.com/office/drawing/2014/main" xmlns="" id="{D8D8359C-8B69-4F24-B824-F24E5FBAF129}"/>
                  </a:ext>
                </a:extLst>
              </p:cNvPr>
              <p:cNvSpPr txBox="1"/>
              <p:nvPr/>
            </p:nvSpPr>
            <p:spPr>
              <a:xfrm>
                <a:off x="165112" y="149651"/>
                <a:ext cx="537964"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grpSp>
            <p:nvGrpSpPr>
              <p:cNvPr id="29" name="Group 28"/>
              <p:cNvGrpSpPr>
                <a:grpSpLocks noChangeAspect="1"/>
              </p:cNvGrpSpPr>
              <p:nvPr/>
            </p:nvGrpSpPr>
            <p:grpSpPr>
              <a:xfrm>
                <a:off x="3274254" y="375907"/>
                <a:ext cx="486835" cy="511062"/>
                <a:chOff x="1200353" y="953179"/>
                <a:chExt cx="408406" cy="428730"/>
              </a:xfrm>
            </p:grpSpPr>
            <p:pic>
              <p:nvPicPr>
                <p:cNvPr id="52" name="Picture 51">
                  <a:extLst>
                    <a:ext uri="{FF2B5EF4-FFF2-40B4-BE49-F238E27FC236}">
                      <a16:creationId xmlns:a16="http://schemas.microsoft.com/office/drawing/2014/main" xmlns="" id="{AA16EACB-2679-48CC-BD76-933E0DBA63BF}"/>
                    </a:ext>
                  </a:extLst>
                </p:cNvPr>
                <p:cNvPicPr>
                  <a:picLocks noChangeAspect="1"/>
                </p:cNvPicPr>
                <p:nvPr/>
              </p:nvPicPr>
              <p:blipFill>
                <a:blip r:embed="rId8">
                  <a:duotone>
                    <a:schemeClr val="accent2">
                      <a:shade val="45000"/>
                      <a:satMod val="135000"/>
                    </a:schemeClr>
                    <a:prstClr val="white"/>
                  </a:duotone>
                </a:blip>
                <a:stretch>
                  <a:fillRect/>
                </a:stretch>
              </p:blipFill>
              <p:spPr>
                <a:xfrm>
                  <a:off x="1200353" y="1016633"/>
                  <a:ext cx="408406" cy="365276"/>
                </a:xfrm>
                <a:prstGeom prst="rect">
                  <a:avLst/>
                </a:prstGeom>
              </p:spPr>
            </p:pic>
            <p:sp>
              <p:nvSpPr>
                <p:cNvPr id="53" name="Lightning Bolt 52">
                  <a:extLst>
                    <a:ext uri="{FF2B5EF4-FFF2-40B4-BE49-F238E27FC236}">
                      <a16:creationId xmlns:a16="http://schemas.microsoft.com/office/drawing/2014/main" xmlns="" id="{E13188A5-AA96-4B83-9493-880209C78A27}"/>
                    </a:ext>
                  </a:extLst>
                </p:cNvPr>
                <p:cNvSpPr/>
                <p:nvPr/>
              </p:nvSpPr>
              <p:spPr>
                <a:xfrm>
                  <a:off x="1256525" y="953179"/>
                  <a:ext cx="222215" cy="197147"/>
                </a:xfrm>
                <a:prstGeom prst="lightningBol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50" name="Oval 49">
                  <a:extLst>
                    <a:ext uri="{FF2B5EF4-FFF2-40B4-BE49-F238E27FC236}">
                      <a16:creationId xmlns:a16="http://schemas.microsoft.com/office/drawing/2014/main" xmlns="" id="{4024BAE8-3CB9-4FB6-8CFF-E7D6EA5C4851}"/>
                    </a:ext>
                  </a:extLst>
                </p:cNvPr>
                <p:cNvSpPr/>
                <p:nvPr/>
              </p:nvSpPr>
              <p:spPr>
                <a:xfrm>
                  <a:off x="1297747" y="1150668"/>
                  <a:ext cx="295297" cy="2121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grpSp>
            <p:nvGrpSpPr>
              <p:cNvPr id="225" name="Group 224"/>
              <p:cNvGrpSpPr/>
              <p:nvPr/>
            </p:nvGrpSpPr>
            <p:grpSpPr>
              <a:xfrm>
                <a:off x="703076" y="425588"/>
                <a:ext cx="5979459" cy="2111993"/>
                <a:chOff x="680215" y="761080"/>
                <a:chExt cx="5979459" cy="2111993"/>
              </a:xfrm>
            </p:grpSpPr>
            <p:pic>
              <p:nvPicPr>
                <p:cNvPr id="51" name="Picture 50">
                  <a:extLst>
                    <a:ext uri="{FF2B5EF4-FFF2-40B4-BE49-F238E27FC236}">
                      <a16:creationId xmlns:a16="http://schemas.microsoft.com/office/drawing/2014/main" xmlns="" id="{1817900F-4A08-4AD1-B99B-33C3DC315892}"/>
                    </a:ext>
                  </a:extLst>
                </p:cNvPr>
                <p:cNvPicPr>
                  <a:picLocks noChangeAspect="1"/>
                </p:cNvPicPr>
                <p:nvPr/>
              </p:nvPicPr>
              <p:blipFill>
                <a:blip r:embed="rId8"/>
                <a:stretch>
                  <a:fillRect/>
                </a:stretch>
              </p:blipFill>
              <p:spPr>
                <a:xfrm>
                  <a:off x="1344983" y="761080"/>
                  <a:ext cx="511185" cy="457200"/>
                </a:xfrm>
                <a:prstGeom prst="rect">
                  <a:avLst/>
                </a:prstGeom>
              </p:spPr>
            </p:pic>
            <p:sp>
              <p:nvSpPr>
                <p:cNvPr id="54" name="TextBox 53">
                  <a:extLst>
                    <a:ext uri="{FF2B5EF4-FFF2-40B4-BE49-F238E27FC236}">
                      <a16:creationId xmlns:a16="http://schemas.microsoft.com/office/drawing/2014/main" xmlns="" id="{B04DB4D9-76BF-4DD3-B0BC-7E1760438A69}"/>
                    </a:ext>
                  </a:extLst>
                </p:cNvPr>
                <p:cNvSpPr txBox="1"/>
                <p:nvPr/>
              </p:nvSpPr>
              <p:spPr>
                <a:xfrm>
                  <a:off x="683107" y="1343892"/>
                  <a:ext cx="1875835" cy="246221"/>
                </a:xfrm>
                <a:prstGeom prst="rect">
                  <a:avLst/>
                </a:prstGeom>
                <a:solidFill>
                  <a:schemeClr val="bg2"/>
                </a:solidFill>
                <a:ln>
                  <a:solidFill>
                    <a:schemeClr val="tx1"/>
                  </a:solidFill>
                </a:ln>
              </p:spPr>
              <p:txBody>
                <a:bodyPr wrap="none" rtlCol="0">
                  <a:spAutoFit/>
                </a:bodyPr>
                <a:lstStyle/>
                <a:p>
                  <a:r>
                    <a:rPr lang="en-US" sz="1000" b="1" dirty="0">
                      <a:latin typeface="Arial" panose="020B0604020202020204" pitchFamily="34" charset="0"/>
                      <a:cs typeface="Arial" panose="020B0604020202020204" pitchFamily="34" charset="0"/>
                    </a:rPr>
                    <a:t>Non-irradiated mice Groups</a:t>
                  </a:r>
                </a:p>
              </p:txBody>
            </p:sp>
            <p:grpSp>
              <p:nvGrpSpPr>
                <p:cNvPr id="14" name="Group 13"/>
                <p:cNvGrpSpPr/>
                <p:nvPr/>
              </p:nvGrpSpPr>
              <p:grpSpPr>
                <a:xfrm>
                  <a:off x="4816293" y="895138"/>
                  <a:ext cx="1843381" cy="1218007"/>
                  <a:chOff x="3250217" y="1261907"/>
                  <a:chExt cx="1580122" cy="1218007"/>
                </a:xfrm>
              </p:grpSpPr>
              <p:sp>
                <p:nvSpPr>
                  <p:cNvPr id="65" name="Down Arrow 17">
                    <a:extLst>
                      <a:ext uri="{FF2B5EF4-FFF2-40B4-BE49-F238E27FC236}">
                        <a16:creationId xmlns:a16="http://schemas.microsoft.com/office/drawing/2014/main" xmlns="" id="{F6B6A7C6-3F00-4B21-88A3-7A24CC58605E}"/>
                      </a:ext>
                    </a:extLst>
                  </p:cNvPr>
                  <p:cNvSpPr/>
                  <p:nvPr/>
                </p:nvSpPr>
                <p:spPr>
                  <a:xfrm>
                    <a:off x="3698577" y="1658865"/>
                    <a:ext cx="235144" cy="1556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xmlns="" id="{9E5C61A7-2749-4C8F-8BD1-B6DDE0712F83}"/>
                      </a:ext>
                    </a:extLst>
                  </p:cNvPr>
                  <p:cNvSpPr txBox="1"/>
                  <p:nvPr/>
                </p:nvSpPr>
                <p:spPr>
                  <a:xfrm>
                    <a:off x="3250217" y="1879750"/>
                    <a:ext cx="1580122" cy="600164"/>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Tissue collection</a:t>
                    </a:r>
                  </a:p>
                  <a:p>
                    <a:r>
                      <a:rPr lang="en-US" sz="1100" dirty="0">
                        <a:latin typeface="Arial" panose="020B0604020202020204" pitchFamily="34" charset="0"/>
                        <a:cs typeface="Arial" panose="020B0604020202020204" pitchFamily="34" charset="0"/>
                      </a:rPr>
                      <a:t>Homogenization</a:t>
                    </a:r>
                  </a:p>
                  <a:p>
                    <a:r>
                      <a:rPr lang="en-US" sz="1100" dirty="0">
                        <a:latin typeface="Arial" panose="020B0604020202020204" pitchFamily="34" charset="0"/>
                        <a:cs typeface="Arial" panose="020B0604020202020204" pitchFamily="34" charset="0"/>
                      </a:rPr>
                      <a:t>Perchloric acid extraction </a:t>
                    </a:r>
                  </a:p>
                </p:txBody>
              </p:sp>
              <p:sp>
                <p:nvSpPr>
                  <p:cNvPr id="47" name="TextBox 46">
                    <a:extLst>
                      <a:ext uri="{FF2B5EF4-FFF2-40B4-BE49-F238E27FC236}">
                        <a16:creationId xmlns:a16="http://schemas.microsoft.com/office/drawing/2014/main" xmlns="" id="{940193D1-7EDF-4707-925E-48B05C283BDD}"/>
                      </a:ext>
                    </a:extLst>
                  </p:cNvPr>
                  <p:cNvSpPr txBox="1"/>
                  <p:nvPr/>
                </p:nvSpPr>
                <p:spPr>
                  <a:xfrm>
                    <a:off x="3572308" y="1261907"/>
                    <a:ext cx="431734"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Sac</a:t>
                    </a:r>
                  </a:p>
                </p:txBody>
              </p:sp>
            </p:grpSp>
            <p:sp>
              <p:nvSpPr>
                <p:cNvPr id="75" name="TextBox 74">
                  <a:extLst>
                    <a:ext uri="{FF2B5EF4-FFF2-40B4-BE49-F238E27FC236}">
                      <a16:creationId xmlns:a16="http://schemas.microsoft.com/office/drawing/2014/main" xmlns="" id="{B04DB4D9-76BF-4DD3-B0BC-7E1760438A69}"/>
                    </a:ext>
                  </a:extLst>
                </p:cNvPr>
                <p:cNvSpPr txBox="1"/>
                <p:nvPr/>
              </p:nvSpPr>
              <p:spPr>
                <a:xfrm>
                  <a:off x="688761" y="1619968"/>
                  <a:ext cx="1356462"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Athymic nude mice</a:t>
                  </a:r>
                </a:p>
              </p:txBody>
            </p:sp>
            <p:sp>
              <p:nvSpPr>
                <p:cNvPr id="77" name="TextBox 76">
                  <a:extLst>
                    <a:ext uri="{FF2B5EF4-FFF2-40B4-BE49-F238E27FC236}">
                      <a16:creationId xmlns:a16="http://schemas.microsoft.com/office/drawing/2014/main" xmlns="" id="{FA6DE977-C699-4A94-828F-E3D09D6D11E1}"/>
                    </a:ext>
                  </a:extLst>
                </p:cNvPr>
                <p:cNvSpPr txBox="1"/>
                <p:nvPr/>
              </p:nvSpPr>
              <p:spPr>
                <a:xfrm>
                  <a:off x="1018502" y="1860817"/>
                  <a:ext cx="923651"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0Gy (control)</a:t>
                  </a:r>
                </a:p>
              </p:txBody>
            </p:sp>
            <p:sp>
              <p:nvSpPr>
                <p:cNvPr id="78" name="TextBox 77">
                  <a:extLst>
                    <a:ext uri="{FF2B5EF4-FFF2-40B4-BE49-F238E27FC236}">
                      <a16:creationId xmlns:a16="http://schemas.microsoft.com/office/drawing/2014/main" xmlns="" id="{B04DB4D9-76BF-4DD3-B0BC-7E1760438A69}"/>
                    </a:ext>
                  </a:extLst>
                </p:cNvPr>
                <p:cNvSpPr txBox="1"/>
                <p:nvPr/>
              </p:nvSpPr>
              <p:spPr>
                <a:xfrm>
                  <a:off x="680215" y="2115584"/>
                  <a:ext cx="1021433"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C57BL/6 mice</a:t>
                  </a:r>
                </a:p>
              </p:txBody>
            </p:sp>
            <p:sp>
              <p:nvSpPr>
                <p:cNvPr id="79" name="TextBox 78">
                  <a:extLst>
                    <a:ext uri="{FF2B5EF4-FFF2-40B4-BE49-F238E27FC236}">
                      <a16:creationId xmlns:a16="http://schemas.microsoft.com/office/drawing/2014/main" xmlns="" id="{FA6DE977-C699-4A94-828F-E3D09D6D11E1}"/>
                    </a:ext>
                  </a:extLst>
                </p:cNvPr>
                <p:cNvSpPr txBox="1"/>
                <p:nvPr/>
              </p:nvSpPr>
              <p:spPr>
                <a:xfrm>
                  <a:off x="1014875" y="2319075"/>
                  <a:ext cx="1385316" cy="553998"/>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0Gy (control)</a:t>
                  </a:r>
                </a:p>
                <a:p>
                  <a:r>
                    <a:rPr lang="en-US" sz="1000" dirty="0">
                      <a:latin typeface="Arial" panose="020B0604020202020204" pitchFamily="34" charset="0"/>
                      <a:cs typeface="Arial" panose="020B0604020202020204" pitchFamily="34" charset="0"/>
                    </a:rPr>
                    <a:t>Aged (24mo)</a:t>
                  </a:r>
                </a:p>
                <a:p>
                  <a:r>
                    <a:rPr lang="en-US" sz="1000" dirty="0">
                      <a:latin typeface="Arial" panose="020B0604020202020204" pitchFamily="34" charset="0"/>
                      <a:cs typeface="Arial" panose="020B0604020202020204" pitchFamily="34" charset="0"/>
                    </a:rPr>
                    <a:t>Aged Obese (24mo)</a:t>
                  </a:r>
                </a:p>
              </p:txBody>
            </p:sp>
            <p:sp>
              <p:nvSpPr>
                <p:cNvPr id="80" name="TextBox 79">
                  <a:extLst>
                    <a:ext uri="{FF2B5EF4-FFF2-40B4-BE49-F238E27FC236}">
                      <a16:creationId xmlns:a16="http://schemas.microsoft.com/office/drawing/2014/main" xmlns="" id="{FA6DE977-C699-4A94-828F-E3D09D6D11E1}"/>
                    </a:ext>
                  </a:extLst>
                </p:cNvPr>
                <p:cNvSpPr txBox="1"/>
                <p:nvPr/>
              </p:nvSpPr>
              <p:spPr>
                <a:xfrm>
                  <a:off x="2943737" y="1857643"/>
                  <a:ext cx="1276311"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20Gy (Single dose)</a:t>
                  </a:r>
                </a:p>
              </p:txBody>
            </p:sp>
            <p:sp>
              <p:nvSpPr>
                <p:cNvPr id="82" name="TextBox 81">
                  <a:extLst>
                    <a:ext uri="{FF2B5EF4-FFF2-40B4-BE49-F238E27FC236}">
                      <a16:creationId xmlns:a16="http://schemas.microsoft.com/office/drawing/2014/main" xmlns="" id="{B04DB4D9-76BF-4DD3-B0BC-7E1760438A69}"/>
                    </a:ext>
                  </a:extLst>
                </p:cNvPr>
                <p:cNvSpPr txBox="1"/>
                <p:nvPr/>
              </p:nvSpPr>
              <p:spPr>
                <a:xfrm>
                  <a:off x="2912056" y="1324074"/>
                  <a:ext cx="1582484" cy="246221"/>
                </a:xfrm>
                <a:prstGeom prst="rect">
                  <a:avLst/>
                </a:prstGeom>
                <a:solidFill>
                  <a:schemeClr val="bg2"/>
                </a:solidFill>
                <a:ln>
                  <a:solidFill>
                    <a:schemeClr val="tx1"/>
                  </a:solidFill>
                </a:ln>
              </p:spPr>
              <p:txBody>
                <a:bodyPr wrap="none" rtlCol="0">
                  <a:spAutoFit/>
                </a:bodyPr>
                <a:lstStyle/>
                <a:p>
                  <a:r>
                    <a:rPr lang="en-US" sz="1000" b="1" dirty="0">
                      <a:latin typeface="Arial" panose="020B0604020202020204" pitchFamily="34" charset="0"/>
                      <a:cs typeface="Arial" panose="020B0604020202020204" pitchFamily="34" charset="0"/>
                    </a:rPr>
                    <a:t>Irradiated mice Groups</a:t>
                  </a:r>
                </a:p>
              </p:txBody>
            </p:sp>
            <p:grpSp>
              <p:nvGrpSpPr>
                <p:cNvPr id="30" name="Group 29"/>
                <p:cNvGrpSpPr/>
                <p:nvPr/>
              </p:nvGrpSpPr>
              <p:grpSpPr>
                <a:xfrm>
                  <a:off x="2942412" y="2364956"/>
                  <a:ext cx="1765227" cy="432362"/>
                  <a:chOff x="2651848" y="2433324"/>
                  <a:chExt cx="1765227" cy="432362"/>
                </a:xfrm>
              </p:grpSpPr>
              <p:sp>
                <p:nvSpPr>
                  <p:cNvPr id="83" name="TextBox 82">
                    <a:extLst>
                      <a:ext uri="{FF2B5EF4-FFF2-40B4-BE49-F238E27FC236}">
                        <a16:creationId xmlns:a16="http://schemas.microsoft.com/office/drawing/2014/main" xmlns="" id="{FA6DE977-C699-4A94-828F-E3D09D6D11E1}"/>
                      </a:ext>
                    </a:extLst>
                  </p:cNvPr>
                  <p:cNvSpPr txBox="1"/>
                  <p:nvPr/>
                </p:nvSpPr>
                <p:spPr>
                  <a:xfrm>
                    <a:off x="2659325" y="2433324"/>
                    <a:ext cx="1276311"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20Gy (Single dose)</a:t>
                    </a:r>
                  </a:p>
                </p:txBody>
              </p:sp>
              <p:sp>
                <p:nvSpPr>
                  <p:cNvPr id="84" name="TextBox 83">
                    <a:extLst>
                      <a:ext uri="{FF2B5EF4-FFF2-40B4-BE49-F238E27FC236}">
                        <a16:creationId xmlns:a16="http://schemas.microsoft.com/office/drawing/2014/main" xmlns="" id="{FA6DE977-C699-4A94-828F-E3D09D6D11E1}"/>
                      </a:ext>
                    </a:extLst>
                  </p:cNvPr>
                  <p:cNvSpPr txBox="1"/>
                  <p:nvPr/>
                </p:nvSpPr>
                <p:spPr>
                  <a:xfrm>
                    <a:off x="2651848" y="2619465"/>
                    <a:ext cx="1765227" cy="246221"/>
                  </a:xfrm>
                  <a:prstGeom prst="rect">
                    <a:avLst/>
                  </a:prstGeom>
                  <a:noFill/>
                </p:spPr>
                <p:txBody>
                  <a:bodyPr wrap="none" rtlCol="0">
                    <a:spAutoFit/>
                  </a:bodyPr>
                  <a:lstStyle/>
                  <a:p>
                    <a:r>
                      <a:rPr lang="en-US" sz="1000" dirty="0" smtClean="0">
                        <a:latin typeface="Arial" panose="020B0604020202020204" pitchFamily="34" charset="0"/>
                        <a:cs typeface="Arial" panose="020B0604020202020204" pitchFamily="34" charset="0"/>
                      </a:rPr>
                      <a:t>4Gy×10 </a:t>
                    </a:r>
                    <a:r>
                      <a:rPr lang="en-US" sz="1000" dirty="0">
                        <a:latin typeface="Arial" panose="020B0604020202020204" pitchFamily="34" charset="0"/>
                        <a:cs typeface="Arial" panose="020B0604020202020204" pitchFamily="34" charset="0"/>
                      </a:rPr>
                      <a:t>(Fractionated dose)</a:t>
                    </a:r>
                  </a:p>
                </p:txBody>
              </p:sp>
            </p:grpSp>
            <p:sp>
              <p:nvSpPr>
                <p:cNvPr id="86" name="Down Arrow 17">
                  <a:extLst>
                    <a:ext uri="{FF2B5EF4-FFF2-40B4-BE49-F238E27FC236}">
                      <a16:creationId xmlns:a16="http://schemas.microsoft.com/office/drawing/2014/main" xmlns="" id="{F6B6A7C6-3F00-4B21-88A3-7A24CC58605E}"/>
                    </a:ext>
                  </a:extLst>
                </p:cNvPr>
                <p:cNvSpPr/>
                <p:nvPr/>
              </p:nvSpPr>
              <p:spPr>
                <a:xfrm>
                  <a:off x="5351363" y="2154973"/>
                  <a:ext cx="274320" cy="1556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latin typeface="Arial" panose="020B0604020202020204" pitchFamily="34" charset="0"/>
                    <a:cs typeface="Arial" panose="020B0604020202020204" pitchFamily="34" charset="0"/>
                  </a:endParaRPr>
                </a:p>
              </p:txBody>
            </p:sp>
            <p:sp>
              <p:nvSpPr>
                <p:cNvPr id="87" name="TextBox 86">
                  <a:extLst>
                    <a:ext uri="{FF2B5EF4-FFF2-40B4-BE49-F238E27FC236}">
                      <a16:creationId xmlns:a16="http://schemas.microsoft.com/office/drawing/2014/main" xmlns="" id="{9E5C61A7-2749-4C8F-8BD1-B6DDE0712F83}"/>
                    </a:ext>
                  </a:extLst>
                </p:cNvPr>
                <p:cNvSpPr txBox="1"/>
                <p:nvPr/>
              </p:nvSpPr>
              <p:spPr>
                <a:xfrm>
                  <a:off x="4920506" y="2404354"/>
                  <a:ext cx="1204229" cy="430887"/>
                </a:xfrm>
                <a:prstGeom prst="rect">
                  <a:avLst/>
                </a:prstGeom>
                <a:noFill/>
              </p:spPr>
              <p:txBody>
                <a:bodyPr wrap="square" rtlCol="0">
                  <a:spAutoFit/>
                </a:bodyPr>
                <a:lstStyle/>
                <a:p>
                  <a:pPr algn="ctr"/>
                  <a:r>
                    <a:rPr lang="en-US" sz="1100" b="1" baseline="30000" dirty="0">
                      <a:latin typeface="Arial" panose="020B0604020202020204" pitchFamily="34" charset="0"/>
                      <a:cs typeface="Arial" panose="020B0604020202020204" pitchFamily="34" charset="0"/>
                    </a:rPr>
                    <a:t>1</a:t>
                  </a:r>
                  <a:r>
                    <a:rPr lang="en-US" sz="1100" b="1" dirty="0">
                      <a:latin typeface="Arial" panose="020B0604020202020204" pitchFamily="34" charset="0"/>
                      <a:cs typeface="Arial" panose="020B0604020202020204" pitchFamily="34" charset="0"/>
                    </a:rPr>
                    <a:t>H-NMR</a:t>
                  </a:r>
                </a:p>
                <a:p>
                  <a:pPr algn="ctr"/>
                  <a:r>
                    <a:rPr lang="en-US" sz="1100" b="1" dirty="0">
                      <a:latin typeface="Arial" panose="020B0604020202020204" pitchFamily="34" charset="0"/>
                      <a:cs typeface="Arial" panose="020B0604020202020204" pitchFamily="34" charset="0"/>
                    </a:rPr>
                    <a:t>GC-MS</a:t>
                  </a:r>
                </a:p>
              </p:txBody>
            </p:sp>
            <p:sp>
              <p:nvSpPr>
                <p:cNvPr id="88" name="Down Arrow 17">
                  <a:extLst>
                    <a:ext uri="{FF2B5EF4-FFF2-40B4-BE49-F238E27FC236}">
                      <a16:creationId xmlns:a16="http://schemas.microsoft.com/office/drawing/2014/main" xmlns="" id="{F6B6A7C6-3F00-4B21-88A3-7A24CC58605E}"/>
                    </a:ext>
                  </a:extLst>
                </p:cNvPr>
                <p:cNvSpPr/>
                <p:nvPr/>
              </p:nvSpPr>
              <p:spPr>
                <a:xfrm rot="16200000">
                  <a:off x="4496741" y="509854"/>
                  <a:ext cx="105549" cy="11135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latin typeface="Arial" panose="020B0604020202020204" pitchFamily="34" charset="0"/>
                    <a:cs typeface="Arial" panose="020B0604020202020204" pitchFamily="34" charset="0"/>
                  </a:endParaRPr>
                </a:p>
              </p:txBody>
            </p:sp>
            <p:sp>
              <p:nvSpPr>
                <p:cNvPr id="31" name="TextBox 30"/>
                <p:cNvSpPr txBox="1"/>
                <p:nvPr/>
              </p:nvSpPr>
              <p:spPr>
                <a:xfrm>
                  <a:off x="4266234" y="818224"/>
                  <a:ext cx="522900" cy="253916"/>
                </a:xfrm>
                <a:prstGeom prst="rect">
                  <a:avLst/>
                </a:prstGeom>
                <a:noFill/>
              </p:spPr>
              <p:txBody>
                <a:bodyPr wrap="none" rtlCol="0">
                  <a:spAutoFit/>
                </a:bodyPr>
                <a:lstStyle/>
                <a:p>
                  <a:r>
                    <a:rPr lang="en-US" sz="1050" dirty="0" smtClean="0">
                      <a:latin typeface="Arial" panose="020B0604020202020204" pitchFamily="34" charset="0"/>
                      <a:cs typeface="Arial" panose="020B0604020202020204" pitchFamily="34" charset="0"/>
                    </a:rPr>
                    <a:t>24hrs</a:t>
                  </a:r>
                  <a:endParaRPr lang="en-US" sz="1050" dirty="0">
                    <a:latin typeface="Arial" panose="020B0604020202020204" pitchFamily="34" charset="0"/>
                    <a:cs typeface="Arial" panose="020B0604020202020204" pitchFamily="34" charset="0"/>
                  </a:endParaRPr>
                </a:p>
              </p:txBody>
            </p:sp>
          </p:grpSp>
        </p:grpSp>
        <p:grpSp>
          <p:nvGrpSpPr>
            <p:cNvPr id="10" name="Group 9"/>
            <p:cNvGrpSpPr/>
            <p:nvPr/>
          </p:nvGrpSpPr>
          <p:grpSpPr>
            <a:xfrm>
              <a:off x="5272003" y="2802535"/>
              <a:ext cx="962948" cy="1078630"/>
              <a:chOff x="5680459" y="3509980"/>
              <a:chExt cx="962948" cy="1078630"/>
            </a:xfrm>
          </p:grpSpPr>
          <p:pic>
            <p:nvPicPr>
              <p:cNvPr id="73"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94759" t="1630" r="2736" b="78884"/>
              <a:stretch/>
            </p:blipFill>
            <p:spPr bwMode="auto">
              <a:xfrm>
                <a:off x="5680459" y="3560878"/>
                <a:ext cx="210109" cy="1005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5871467" y="3509980"/>
                <a:ext cx="538930"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Aged</a:t>
                </a:r>
              </a:p>
            </p:txBody>
          </p:sp>
          <p:sp>
            <p:nvSpPr>
              <p:cNvPr id="76" name="TextBox 75"/>
              <p:cNvSpPr txBox="1"/>
              <p:nvPr/>
            </p:nvSpPr>
            <p:spPr>
              <a:xfrm>
                <a:off x="5862424" y="3723454"/>
                <a:ext cx="780983"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Aged-Ob</a:t>
                </a:r>
              </a:p>
            </p:txBody>
          </p:sp>
          <p:sp>
            <p:nvSpPr>
              <p:cNvPr id="81" name="TextBox 80"/>
              <p:cNvSpPr txBox="1"/>
              <p:nvPr/>
            </p:nvSpPr>
            <p:spPr>
              <a:xfrm>
                <a:off x="5854814" y="3932268"/>
                <a:ext cx="450764"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0Gy</a:t>
                </a:r>
              </a:p>
            </p:txBody>
          </p:sp>
          <p:sp>
            <p:nvSpPr>
              <p:cNvPr id="85" name="TextBox 84"/>
              <p:cNvSpPr txBox="1"/>
              <p:nvPr/>
            </p:nvSpPr>
            <p:spPr>
              <a:xfrm>
                <a:off x="5860342" y="4133410"/>
                <a:ext cx="529312"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20Gy</a:t>
                </a:r>
              </a:p>
            </p:txBody>
          </p:sp>
          <p:sp>
            <p:nvSpPr>
              <p:cNvPr id="89" name="TextBox 88"/>
              <p:cNvSpPr txBox="1"/>
              <p:nvPr/>
            </p:nvSpPr>
            <p:spPr>
              <a:xfrm>
                <a:off x="5848317" y="4327000"/>
                <a:ext cx="689612" cy="261610"/>
              </a:xfrm>
              <a:prstGeom prst="rect">
                <a:avLst/>
              </a:prstGeom>
              <a:noFill/>
            </p:spPr>
            <p:txBody>
              <a:bodyPr wrap="none" rtlCol="0">
                <a:spAutoFit/>
              </a:bodyPr>
              <a:lstStyle/>
              <a:p>
                <a:r>
                  <a:rPr lang="en-US" sz="1100" b="1" dirty="0" smtClean="0">
                    <a:latin typeface="Arial" panose="020B0604020202020204" pitchFamily="34" charset="0"/>
                    <a:cs typeface="Arial" panose="020B0604020202020204" pitchFamily="34" charset="0"/>
                  </a:rPr>
                  <a:t>4Gy×10</a:t>
                </a:r>
                <a:endParaRPr lang="en-US" sz="1100" b="1" dirty="0">
                  <a:latin typeface="Arial" panose="020B0604020202020204" pitchFamily="34" charset="0"/>
                  <a:cs typeface="Arial" panose="020B0604020202020204" pitchFamily="34" charset="0"/>
                </a:endParaRPr>
              </a:p>
            </p:txBody>
          </p:sp>
        </p:grpSp>
        <p:sp>
          <p:nvSpPr>
            <p:cNvPr id="11" name="TextBox 10"/>
            <p:cNvSpPr txBox="1"/>
            <p:nvPr/>
          </p:nvSpPr>
          <p:spPr>
            <a:xfrm>
              <a:off x="4909671" y="7517964"/>
              <a:ext cx="450764" cy="261610"/>
            </a:xfrm>
            <a:prstGeom prst="rect">
              <a:avLst/>
            </a:prstGeom>
            <a:noFill/>
          </p:spPr>
          <p:txBody>
            <a:bodyPr wrap="none" rtlCol="0">
              <a:spAutoFit/>
            </a:bodyPr>
            <a:lstStyle/>
            <a:p>
              <a:r>
                <a:rPr lang="en-US" sz="1050" b="1" dirty="0">
                  <a:latin typeface="Arial" panose="020B0604020202020204" pitchFamily="34" charset="0"/>
                  <a:cs typeface="Arial" panose="020B0604020202020204" pitchFamily="34" charset="0"/>
                </a:rPr>
                <a:t>0Gy</a:t>
              </a:r>
            </a:p>
          </p:txBody>
        </p:sp>
        <p:sp>
          <p:nvSpPr>
            <p:cNvPr id="91" name="TextBox 90"/>
            <p:cNvSpPr txBox="1"/>
            <p:nvPr/>
          </p:nvSpPr>
          <p:spPr>
            <a:xfrm>
              <a:off x="4917328" y="7725228"/>
              <a:ext cx="1334020" cy="253916"/>
            </a:xfrm>
            <a:prstGeom prst="rect">
              <a:avLst/>
            </a:prstGeom>
            <a:noFill/>
          </p:spPr>
          <p:txBody>
            <a:bodyPr wrap="none" rtlCol="0">
              <a:spAutoFit/>
            </a:bodyPr>
            <a:lstStyle/>
            <a:p>
              <a:r>
                <a:rPr lang="en-US" sz="1050" b="1" dirty="0">
                  <a:latin typeface="Arial" panose="020B0604020202020204" pitchFamily="34" charset="0"/>
                  <a:cs typeface="Arial" panose="020B0604020202020204" pitchFamily="34" charset="0"/>
                </a:rPr>
                <a:t>IR (20Gy, </a:t>
              </a:r>
              <a:r>
                <a:rPr lang="en-US" sz="1050" b="1" dirty="0" smtClean="0">
                  <a:latin typeface="Arial" panose="020B0604020202020204" pitchFamily="34" charset="0"/>
                  <a:cs typeface="Arial" panose="020B0604020202020204" pitchFamily="34" charset="0"/>
                </a:rPr>
                <a:t>4Gy×10</a:t>
              </a:r>
              <a:r>
                <a:rPr lang="en-US" sz="1050" b="1" dirty="0">
                  <a:latin typeface="Arial" panose="020B0604020202020204" pitchFamily="34" charset="0"/>
                  <a:cs typeface="Arial" panose="020B0604020202020204" pitchFamily="34" charset="0"/>
                </a:rPr>
                <a:t>)</a:t>
              </a:r>
            </a:p>
          </p:txBody>
        </p:sp>
        <p:sp>
          <p:nvSpPr>
            <p:cNvPr id="60" name="TextBox 59"/>
            <p:cNvSpPr txBox="1"/>
            <p:nvPr/>
          </p:nvSpPr>
          <p:spPr>
            <a:xfrm>
              <a:off x="4812367" y="9298804"/>
              <a:ext cx="450764" cy="261610"/>
            </a:xfrm>
            <a:prstGeom prst="rect">
              <a:avLst/>
            </a:prstGeom>
            <a:noFill/>
          </p:spPr>
          <p:txBody>
            <a:bodyPr wrap="none" rtlCol="0">
              <a:spAutoFit/>
            </a:bodyPr>
            <a:lstStyle/>
            <a:p>
              <a:r>
                <a:rPr lang="en-US" sz="1050" b="1" dirty="0">
                  <a:latin typeface="Arial" panose="020B0604020202020204" pitchFamily="34" charset="0"/>
                  <a:cs typeface="Arial" panose="020B0604020202020204" pitchFamily="34" charset="0"/>
                </a:rPr>
                <a:t>0Gy</a:t>
              </a:r>
            </a:p>
          </p:txBody>
        </p:sp>
        <p:sp>
          <p:nvSpPr>
            <p:cNvPr id="61" name="TextBox 60"/>
            <p:cNvSpPr txBox="1"/>
            <p:nvPr/>
          </p:nvSpPr>
          <p:spPr>
            <a:xfrm>
              <a:off x="4820024" y="9506068"/>
              <a:ext cx="1334020" cy="253916"/>
            </a:xfrm>
            <a:prstGeom prst="rect">
              <a:avLst/>
            </a:prstGeom>
            <a:noFill/>
          </p:spPr>
          <p:txBody>
            <a:bodyPr wrap="none" rtlCol="0">
              <a:spAutoFit/>
            </a:bodyPr>
            <a:lstStyle/>
            <a:p>
              <a:r>
                <a:rPr lang="en-US" sz="1050" b="1" dirty="0">
                  <a:latin typeface="Arial" panose="020B0604020202020204" pitchFamily="34" charset="0"/>
                  <a:cs typeface="Arial" panose="020B0604020202020204" pitchFamily="34" charset="0"/>
                </a:rPr>
                <a:t>IR (20Gy, </a:t>
              </a:r>
              <a:r>
                <a:rPr lang="en-US" sz="1050" b="1" dirty="0" smtClean="0">
                  <a:latin typeface="Arial" panose="020B0604020202020204" pitchFamily="34" charset="0"/>
                  <a:cs typeface="Arial" panose="020B0604020202020204" pitchFamily="34" charset="0"/>
                </a:rPr>
                <a:t>4Gy×10</a:t>
              </a:r>
              <a:r>
                <a:rPr lang="en-US" sz="1050" b="1" dirty="0">
                  <a:latin typeface="Arial" panose="020B0604020202020204" pitchFamily="34" charset="0"/>
                  <a:cs typeface="Arial" panose="020B0604020202020204" pitchFamily="34" charset="0"/>
                </a:rPr>
                <a:t>)</a:t>
              </a:r>
            </a:p>
          </p:txBody>
        </p:sp>
        <p:pic>
          <p:nvPicPr>
            <p:cNvPr id="62"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94297" t="1649" r="3004" b="90365"/>
            <a:stretch/>
          </p:blipFill>
          <p:spPr bwMode="auto">
            <a:xfrm>
              <a:off x="4635082" y="9331670"/>
              <a:ext cx="228600" cy="416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xmlns="" id="{34ADE20A-2986-473A-B693-61A6BBCBC1A1}"/>
                </a:ext>
              </a:extLst>
            </p:cNvPr>
            <p:cNvSpPr txBox="1"/>
            <p:nvPr/>
          </p:nvSpPr>
          <p:spPr>
            <a:xfrm>
              <a:off x="259531" y="14045787"/>
              <a:ext cx="6516280" cy="369332"/>
            </a:xfrm>
            <a:prstGeom prst="rect">
              <a:avLst/>
            </a:prstGeom>
            <a:noFill/>
          </p:spPr>
          <p:txBody>
            <a:bodyPr wrap="square" rtlCol="0">
              <a:spAutoFit/>
            </a:bodyPr>
            <a:lstStyle/>
            <a:p>
              <a:pPr algn="ctr"/>
              <a:r>
                <a:rPr lang="en-US" b="1" dirty="0"/>
                <a:t>Supplementary Figure 2 (continued on next slide)</a:t>
              </a:r>
              <a:endParaRPr lang="en-US" dirty="0"/>
            </a:p>
          </p:txBody>
        </p:sp>
        <p:sp>
          <p:nvSpPr>
            <p:cNvPr id="68" name="TextBox 67">
              <a:extLst>
                <a:ext uri="{FF2B5EF4-FFF2-40B4-BE49-F238E27FC236}">
                  <a16:creationId xmlns:a16="http://schemas.microsoft.com/office/drawing/2014/main" xmlns="" id="{FFA03E04-E8F4-4738-9E4A-B4587C7DE28D}"/>
                </a:ext>
              </a:extLst>
            </p:cNvPr>
            <p:cNvSpPr txBox="1"/>
            <p:nvPr/>
          </p:nvSpPr>
          <p:spPr>
            <a:xfrm>
              <a:off x="192305" y="2694813"/>
              <a:ext cx="537964"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pic>
          <p:nvPicPr>
            <p:cNvPr id="64" name="Picture 2"/>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5688"/>
            <a:stretch/>
          </p:blipFill>
          <p:spPr bwMode="auto">
            <a:xfrm>
              <a:off x="794232" y="5657423"/>
              <a:ext cx="2522485" cy="1645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9" name="TextBox 68">
              <a:extLst>
                <a:ext uri="{FF2B5EF4-FFF2-40B4-BE49-F238E27FC236}">
                  <a16:creationId xmlns:a16="http://schemas.microsoft.com/office/drawing/2014/main" xmlns="" id="{091E2127-08CC-4889-BEDF-8EC3E28D3CFB}"/>
                </a:ext>
              </a:extLst>
            </p:cNvPr>
            <p:cNvSpPr txBox="1"/>
            <p:nvPr/>
          </p:nvSpPr>
          <p:spPr>
            <a:xfrm>
              <a:off x="2420888" y="6871783"/>
              <a:ext cx="983997" cy="246221"/>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M3: </a:t>
              </a:r>
              <a:r>
                <a:rPr lang="en-US" sz="1000" b="1" dirty="0">
                  <a:latin typeface="Arial" panose="020B0604020202020204" pitchFamily="34" charset="0"/>
                  <a:cs typeface="Arial" panose="020B0604020202020204" pitchFamily="34" charset="0"/>
                </a:rPr>
                <a:t>PLS-DA</a:t>
              </a:r>
            </a:p>
          </p:txBody>
        </p:sp>
        <p:grpSp>
          <p:nvGrpSpPr>
            <p:cNvPr id="71" name="Group 70"/>
            <p:cNvGrpSpPr/>
            <p:nvPr/>
          </p:nvGrpSpPr>
          <p:grpSpPr>
            <a:xfrm>
              <a:off x="603762" y="10861983"/>
              <a:ext cx="5800748" cy="3250643"/>
              <a:chOff x="472992" y="265468"/>
              <a:chExt cx="5800748" cy="3250643"/>
            </a:xfrm>
          </p:grpSpPr>
          <p:grpSp>
            <p:nvGrpSpPr>
              <p:cNvPr id="72" name="Group 71"/>
              <p:cNvGrpSpPr>
                <a:grpSpLocks noChangeAspect="1"/>
              </p:cNvGrpSpPr>
              <p:nvPr/>
            </p:nvGrpSpPr>
            <p:grpSpPr>
              <a:xfrm>
                <a:off x="584259" y="315711"/>
                <a:ext cx="5689481" cy="3200400"/>
                <a:chOff x="849423" y="551703"/>
                <a:chExt cx="5364367" cy="3017520"/>
              </a:xfrm>
            </p:grpSpPr>
            <p:pic>
              <p:nvPicPr>
                <p:cNvPr id="90" name="Picture 2"/>
                <p:cNvPicPr>
                  <a:picLocks noChangeAspect="1" noChangeArrowheads="1"/>
                </p:cNvPicPr>
                <p:nvPr/>
              </p:nvPicPr>
              <p:blipFill rotWithShape="1">
                <a:blip r:embed="rId10">
                  <a:extLst>
                    <a:ext uri="{28A0092B-C50C-407E-A947-70E740481C1C}">
                      <a14:useLocalDpi xmlns:a14="http://schemas.microsoft.com/office/drawing/2010/main" val="0"/>
                    </a:ext>
                  </a:extLst>
                </a:blip>
                <a:srcRect l="3067" b="5001"/>
                <a:stretch/>
              </p:blipFill>
              <p:spPr bwMode="auto">
                <a:xfrm>
                  <a:off x="1210469" y="551703"/>
                  <a:ext cx="5003321" cy="3017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 name="Picture 2"/>
                <p:cNvPicPr>
                  <a:picLocks noChangeAspect="1" noChangeArrowheads="1"/>
                </p:cNvPicPr>
                <p:nvPr/>
              </p:nvPicPr>
              <p:blipFill rotWithShape="1">
                <a:blip r:embed="rId10">
                  <a:extLst>
                    <a:ext uri="{28A0092B-C50C-407E-A947-70E740481C1C}">
                      <a14:useLocalDpi xmlns:a14="http://schemas.microsoft.com/office/drawing/2010/main" val="0"/>
                    </a:ext>
                  </a:extLst>
                </a:blip>
                <a:srcRect l="44544" t="92834" r="41598"/>
                <a:stretch/>
              </p:blipFill>
              <p:spPr bwMode="auto">
                <a:xfrm>
                  <a:off x="2985211" y="3195292"/>
                  <a:ext cx="1149422" cy="365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3" name="Picture 2"/>
                <p:cNvPicPr>
                  <a:picLocks noChangeAspect="1" noChangeArrowheads="1"/>
                </p:cNvPicPr>
                <p:nvPr/>
              </p:nvPicPr>
              <p:blipFill rotWithShape="1">
                <a:blip r:embed="rId10">
                  <a:extLst>
                    <a:ext uri="{28A0092B-C50C-407E-A947-70E740481C1C}">
                      <a14:useLocalDpi xmlns:a14="http://schemas.microsoft.com/office/drawing/2010/main" val="0"/>
                    </a:ext>
                  </a:extLst>
                </a:blip>
                <a:srcRect t="22764" r="96550" b="57358"/>
                <a:stretch/>
              </p:blipFill>
              <p:spPr bwMode="auto">
                <a:xfrm>
                  <a:off x="849423" y="1036362"/>
                  <a:ext cx="361046"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4" name="Straight Arrow Connector 93"/>
                <p:cNvCxnSpPr/>
                <p:nvPr/>
              </p:nvCxnSpPr>
              <p:spPr>
                <a:xfrm flipV="1">
                  <a:off x="1346723" y="3036674"/>
                  <a:ext cx="0" cy="138766"/>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1469306" y="3039989"/>
                  <a:ext cx="0" cy="138766"/>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V="1">
                  <a:off x="1781016" y="2948938"/>
                  <a:ext cx="0" cy="138766"/>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flipV="1">
                  <a:off x="1903599" y="2952253"/>
                  <a:ext cx="0" cy="138766"/>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74" name="TextBox 73">
                <a:extLst>
                  <a:ext uri="{FF2B5EF4-FFF2-40B4-BE49-F238E27FC236}">
                    <a16:creationId xmlns:a16="http://schemas.microsoft.com/office/drawing/2014/main" xmlns="" id="{70B14415-FD26-432C-8A38-31229440D5E0}"/>
                  </a:ext>
                </a:extLst>
              </p:cNvPr>
              <p:cNvSpPr txBox="1"/>
              <p:nvPr/>
            </p:nvSpPr>
            <p:spPr>
              <a:xfrm>
                <a:off x="472992" y="265468"/>
                <a:ext cx="474957" cy="369332"/>
              </a:xfrm>
              <a:prstGeom prst="rect">
                <a:avLst/>
              </a:prstGeom>
              <a:noFill/>
            </p:spPr>
            <p:txBody>
              <a:bodyPr wrap="square" rtlCol="0">
                <a:spAutoFit/>
              </a:bodyPr>
              <a:lstStyle/>
              <a:p>
                <a:r>
                  <a:rPr lang="en-US" dirty="0" err="1"/>
                  <a:t>i</a:t>
                </a:r>
                <a:r>
                  <a:rPr lang="en-US" dirty="0"/>
                  <a:t>)</a:t>
                </a:r>
              </a:p>
            </p:txBody>
          </p:sp>
        </p:grpSp>
      </p:grpSp>
    </p:spTree>
    <p:extLst>
      <p:ext uri="{BB962C8B-B14F-4D97-AF65-F5344CB8AC3E}">
        <p14:creationId xmlns:p14="http://schemas.microsoft.com/office/powerpoint/2010/main" val="652886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903400" y="711370"/>
            <a:ext cx="5284889" cy="3200400"/>
            <a:chOff x="927019" y="422998"/>
            <a:chExt cx="5053919" cy="3060530"/>
          </a:xfrm>
        </p:grpSpPr>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822" b="4370"/>
            <a:stretch/>
          </p:blipFill>
          <p:spPr bwMode="auto">
            <a:xfrm>
              <a:off x="927019" y="422998"/>
              <a:ext cx="5053919" cy="306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p:nvPr/>
          </p:nvCxnSpPr>
          <p:spPr>
            <a:xfrm flipV="1">
              <a:off x="1144253" y="2587117"/>
              <a:ext cx="0" cy="138766"/>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1361297" y="2587117"/>
              <a:ext cx="0" cy="138766"/>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1860062" y="2868835"/>
              <a:ext cx="0" cy="138766"/>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2669488" y="2864703"/>
              <a:ext cx="0" cy="138766"/>
            </a:xfrm>
            <a:prstGeom prst="straightConnector1">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pic>
        <p:nvPicPr>
          <p:cNvPr id="2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4544" t="92834" r="41598"/>
          <a:stretch/>
        </p:blipFill>
        <p:spPr bwMode="auto">
          <a:xfrm>
            <a:off x="2921825" y="3589020"/>
            <a:ext cx="1149422" cy="365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56" t="27327" r="97168" b="61606"/>
          <a:stretch/>
        </p:blipFill>
        <p:spPr bwMode="auto">
          <a:xfrm>
            <a:off x="605052" y="1489693"/>
            <a:ext cx="277108" cy="955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 name="TextBox 63">
            <a:extLst>
              <a:ext uri="{FF2B5EF4-FFF2-40B4-BE49-F238E27FC236}">
                <a16:creationId xmlns:a16="http://schemas.microsoft.com/office/drawing/2014/main" xmlns="" id="{D0CF1BBF-BBF9-4A59-8460-8D2A596CDA1A}"/>
              </a:ext>
            </a:extLst>
          </p:cNvPr>
          <p:cNvSpPr txBox="1"/>
          <p:nvPr/>
        </p:nvSpPr>
        <p:spPr>
          <a:xfrm>
            <a:off x="173658" y="8693180"/>
            <a:ext cx="6516280" cy="3539430"/>
          </a:xfrm>
          <a:prstGeom prst="rect">
            <a:avLst/>
          </a:prstGeom>
          <a:noFill/>
        </p:spPr>
        <p:txBody>
          <a:bodyPr wrap="square" rtlCol="0">
            <a:spAutoFit/>
          </a:bodyPr>
          <a:lstStyle/>
          <a:p>
            <a:r>
              <a:rPr lang="en-US" sz="1600" b="1" dirty="0"/>
              <a:t>Supplementary Figure 2:</a:t>
            </a:r>
            <a:r>
              <a:rPr lang="en-US" sz="1600" dirty="0"/>
              <a:t> </a:t>
            </a:r>
            <a:r>
              <a:rPr lang="en-US" sz="1600" b="1" dirty="0" smtClean="0"/>
              <a:t>(A) </a:t>
            </a:r>
            <a:r>
              <a:rPr lang="en-US" sz="1600" dirty="0"/>
              <a:t>Scheme for experiment involving </a:t>
            </a:r>
            <a:r>
              <a:rPr lang="en-US" sz="1600" baseline="30000" dirty="0"/>
              <a:t>1</a:t>
            </a:r>
            <a:r>
              <a:rPr lang="en-US" sz="1600" dirty="0"/>
              <a:t>H-NMR and GC-MS. </a:t>
            </a:r>
            <a:r>
              <a:rPr lang="en-US" sz="1600" b="1" dirty="0" smtClean="0"/>
              <a:t>(B) </a:t>
            </a:r>
            <a:r>
              <a:rPr lang="en-US" sz="1600" baseline="30000" dirty="0"/>
              <a:t>1</a:t>
            </a:r>
            <a:r>
              <a:rPr lang="en-US" sz="1600" dirty="0"/>
              <a:t>H-NMR: Multivariate analysis for C57BL/6 mice, having groups as indicated. Supervised Orthogonal </a:t>
            </a:r>
            <a:r>
              <a:rPr lang="en-US" sz="1600" dirty="0" smtClean="0"/>
              <a:t>Partial Least Square - Discriminant </a:t>
            </a:r>
            <a:r>
              <a:rPr lang="en-US" sz="1600" dirty="0"/>
              <a:t>Analysis, OPLS-DA to show further separation of </a:t>
            </a:r>
            <a:r>
              <a:rPr lang="en-US" sz="1600" dirty="0" smtClean="0"/>
              <a:t>0 </a:t>
            </a:r>
            <a:r>
              <a:rPr lang="en-US" sz="1600" dirty="0" err="1" smtClean="0"/>
              <a:t>Gy</a:t>
            </a:r>
            <a:r>
              <a:rPr lang="en-US" sz="1600" dirty="0"/>
              <a:t>, with irradiated group, IR (</a:t>
            </a:r>
            <a:r>
              <a:rPr lang="en-US" sz="1600" dirty="0" smtClean="0"/>
              <a:t>20 </a:t>
            </a:r>
            <a:r>
              <a:rPr lang="en-US" sz="1600" dirty="0" err="1" smtClean="0"/>
              <a:t>Gy</a:t>
            </a:r>
            <a:r>
              <a:rPr lang="en-US" sz="1600" dirty="0" smtClean="0"/>
              <a:t> </a:t>
            </a:r>
            <a:r>
              <a:rPr lang="en-US" sz="1600" dirty="0"/>
              <a:t>and </a:t>
            </a:r>
            <a:r>
              <a:rPr lang="en-US" sz="1600" dirty="0" smtClean="0"/>
              <a:t>4 </a:t>
            </a:r>
            <a:r>
              <a:rPr lang="en-US" sz="1600" dirty="0" err="1" smtClean="0"/>
              <a:t>Gy</a:t>
            </a:r>
            <a:r>
              <a:rPr lang="en-US" sz="1600" dirty="0" smtClean="0"/>
              <a:t> × 10</a:t>
            </a:r>
            <a:r>
              <a:rPr lang="en-US" sz="1600" dirty="0"/>
              <a:t>); (i) Total VIP (variable importance in the projection) values (ii) Predicted VIP (variable importance in the projection) values. Parameters involved in group separation using multivariate analysis in M1-M7 models are listed in the supplementary Table 1. </a:t>
            </a:r>
            <a:r>
              <a:rPr lang="en-US" sz="1600" b="1" dirty="0" smtClean="0"/>
              <a:t>(C) </a:t>
            </a:r>
            <a:r>
              <a:rPr lang="en-US" sz="1600" dirty="0" err="1"/>
              <a:t>Heatmaps</a:t>
            </a:r>
            <a:r>
              <a:rPr lang="en-US" sz="1600" dirty="0"/>
              <a:t> for GC-MS data</a:t>
            </a:r>
            <a:r>
              <a:rPr lang="en-US" sz="1600" b="1" dirty="0"/>
              <a:t>: </a:t>
            </a:r>
            <a:r>
              <a:rPr lang="en-US" sz="1600" dirty="0"/>
              <a:t>(i) </a:t>
            </a:r>
            <a:r>
              <a:rPr lang="en-US" sz="1600" dirty="0" err="1"/>
              <a:t>Heatmap</a:t>
            </a:r>
            <a:r>
              <a:rPr lang="en-US" sz="1600" dirty="0"/>
              <a:t> for relative abundance of metabolites (i.e. normalized total peak area of metabolites for all mice within each group) between athymic nude mice groups, </a:t>
            </a:r>
            <a:r>
              <a:rPr lang="en-US" sz="1600" dirty="0" smtClean="0"/>
              <a:t>0 </a:t>
            </a:r>
            <a:r>
              <a:rPr lang="en-US" sz="1600" dirty="0" err="1" smtClean="0"/>
              <a:t>Gy</a:t>
            </a:r>
            <a:r>
              <a:rPr lang="en-US" sz="1600" dirty="0" smtClean="0"/>
              <a:t> </a:t>
            </a:r>
            <a:r>
              <a:rPr lang="en-US" sz="1600" dirty="0"/>
              <a:t>and </a:t>
            </a:r>
            <a:r>
              <a:rPr lang="en-US" sz="1600" dirty="0" smtClean="0"/>
              <a:t>20 </a:t>
            </a:r>
            <a:r>
              <a:rPr lang="en-US" sz="1600" dirty="0" err="1" smtClean="0"/>
              <a:t>Gy</a:t>
            </a:r>
            <a:r>
              <a:rPr lang="en-US" sz="1600" dirty="0"/>
              <a:t>. (ii) </a:t>
            </a:r>
            <a:r>
              <a:rPr lang="en-US" sz="1600" dirty="0" err="1"/>
              <a:t>Heatmap</a:t>
            </a:r>
            <a:r>
              <a:rPr lang="en-US" sz="1600" dirty="0"/>
              <a:t> for relative abundance of metabolites averaged for each group (i.e. normalized total peak area for metabolites, averaged for all mice within each group), between C57BL/6 mice grouped indicated</a:t>
            </a:r>
            <a:r>
              <a:rPr lang="en-US" sz="1600" dirty="0" smtClean="0"/>
              <a:t>.</a:t>
            </a:r>
            <a:endParaRPr lang="en-US" sz="1600" dirty="0"/>
          </a:p>
        </p:txBody>
      </p:sp>
      <p:sp>
        <p:nvSpPr>
          <p:cNvPr id="66" name="TextBox 65">
            <a:extLst>
              <a:ext uri="{FF2B5EF4-FFF2-40B4-BE49-F238E27FC236}">
                <a16:creationId xmlns:a16="http://schemas.microsoft.com/office/drawing/2014/main" xmlns="" id="{946EFBFD-B3A4-4EA8-9783-CFAF132F5ED8}"/>
              </a:ext>
            </a:extLst>
          </p:cNvPr>
          <p:cNvSpPr txBox="1"/>
          <p:nvPr/>
        </p:nvSpPr>
        <p:spPr>
          <a:xfrm>
            <a:off x="490183" y="381459"/>
            <a:ext cx="474957" cy="369332"/>
          </a:xfrm>
          <a:prstGeom prst="rect">
            <a:avLst/>
          </a:prstGeom>
          <a:noFill/>
        </p:spPr>
        <p:txBody>
          <a:bodyPr wrap="square" rtlCol="0">
            <a:spAutoFit/>
          </a:bodyPr>
          <a:lstStyle/>
          <a:p>
            <a:r>
              <a:rPr lang="en-US" dirty="0"/>
              <a:t>ii)</a:t>
            </a:r>
          </a:p>
        </p:txBody>
      </p:sp>
      <p:sp>
        <p:nvSpPr>
          <p:cNvPr id="22" name="TextBox 21">
            <a:extLst>
              <a:ext uri="{FF2B5EF4-FFF2-40B4-BE49-F238E27FC236}">
                <a16:creationId xmlns:a16="http://schemas.microsoft.com/office/drawing/2014/main" xmlns="" id="{FFA03E04-E8F4-4738-9E4A-B4587C7DE28D}"/>
              </a:ext>
            </a:extLst>
          </p:cNvPr>
          <p:cNvSpPr txBox="1"/>
          <p:nvPr/>
        </p:nvSpPr>
        <p:spPr>
          <a:xfrm>
            <a:off x="173658" y="3838221"/>
            <a:ext cx="537964" cy="369332"/>
          </a:xfrm>
          <a:prstGeom prst="rect">
            <a:avLst/>
          </a:prstGeom>
          <a:noFill/>
        </p:spPr>
        <p:txBody>
          <a:bodyPr wrap="square" rtlCol="0">
            <a:spAutoFit/>
          </a:bodyPr>
          <a:lstStyle/>
          <a:p>
            <a:r>
              <a:rPr lang="en-US" b="1" dirty="0" smtClean="0">
                <a:latin typeface="Arial" panose="020B0604020202020204" pitchFamily="34" charset="0"/>
                <a:cs typeface="Arial" panose="020B0604020202020204" pitchFamily="34" charset="0"/>
              </a:rPr>
              <a:t>(C)</a:t>
            </a:r>
            <a:endParaRPr lang="en-US" b="1" dirty="0">
              <a:latin typeface="Arial" panose="020B0604020202020204" pitchFamily="34" charset="0"/>
              <a:cs typeface="Arial" panose="020B0604020202020204" pitchFamily="34" charset="0"/>
            </a:endParaRPr>
          </a:p>
        </p:txBody>
      </p:sp>
      <p:grpSp>
        <p:nvGrpSpPr>
          <p:cNvPr id="24" name="Group 23"/>
          <p:cNvGrpSpPr/>
          <p:nvPr/>
        </p:nvGrpSpPr>
        <p:grpSpPr>
          <a:xfrm>
            <a:off x="754340" y="4048228"/>
            <a:ext cx="5225815" cy="4477729"/>
            <a:chOff x="757168" y="334142"/>
            <a:chExt cx="5225815" cy="4477729"/>
          </a:xfrm>
        </p:grpSpPr>
        <p:grpSp>
          <p:nvGrpSpPr>
            <p:cNvPr id="25" name="Group 24"/>
            <p:cNvGrpSpPr/>
            <p:nvPr/>
          </p:nvGrpSpPr>
          <p:grpSpPr>
            <a:xfrm>
              <a:off x="3696637" y="787316"/>
              <a:ext cx="2286346" cy="4024555"/>
              <a:chOff x="3856028" y="569202"/>
              <a:chExt cx="2286346" cy="4024555"/>
            </a:xfrm>
          </p:grpSpPr>
          <p:sp>
            <p:nvSpPr>
              <p:cNvPr id="39" name="TextBox 38">
                <a:extLst>
                  <a:ext uri="{FF2B5EF4-FFF2-40B4-BE49-F238E27FC236}">
                    <a16:creationId xmlns:a16="http://schemas.microsoft.com/office/drawing/2014/main" xmlns="" id="{AD8C58A2-BDE5-4B01-8206-A9AF211F1D20}"/>
                  </a:ext>
                </a:extLst>
              </p:cNvPr>
              <p:cNvSpPr txBox="1"/>
              <p:nvPr/>
            </p:nvSpPr>
            <p:spPr>
              <a:xfrm rot="18860961">
                <a:off x="4523182" y="4103092"/>
                <a:ext cx="422137" cy="205920"/>
              </a:xfrm>
              <a:prstGeom prst="rect">
                <a:avLst/>
              </a:prstGeom>
              <a:noFill/>
            </p:spPr>
            <p:txBody>
              <a:bodyPr wrap="none" rtlCol="0">
                <a:spAutoFit/>
              </a:bodyPr>
              <a:lstStyle/>
              <a:p>
                <a:r>
                  <a:rPr lang="en-US" sz="900" b="1" dirty="0">
                    <a:latin typeface="Arial" panose="020B0604020202020204" pitchFamily="34" charset="0"/>
                    <a:cs typeface="Arial" panose="020B0604020202020204" pitchFamily="34" charset="0"/>
                  </a:rPr>
                  <a:t>Aged</a:t>
                </a:r>
              </a:p>
            </p:txBody>
          </p:sp>
          <p:sp>
            <p:nvSpPr>
              <p:cNvPr id="40" name="TextBox 39">
                <a:extLst>
                  <a:ext uri="{FF2B5EF4-FFF2-40B4-BE49-F238E27FC236}">
                    <a16:creationId xmlns:a16="http://schemas.microsoft.com/office/drawing/2014/main" xmlns="" id="{1A1B7271-5D5F-4B09-8096-E6243D266D38}"/>
                  </a:ext>
                </a:extLst>
              </p:cNvPr>
              <p:cNvSpPr txBox="1"/>
              <p:nvPr/>
            </p:nvSpPr>
            <p:spPr>
              <a:xfrm rot="18860961">
                <a:off x="5099075" y="4066632"/>
                <a:ext cx="359217" cy="205920"/>
              </a:xfrm>
              <a:prstGeom prst="rect">
                <a:avLst/>
              </a:prstGeom>
              <a:noFill/>
            </p:spPr>
            <p:txBody>
              <a:bodyPr wrap="none" rtlCol="0">
                <a:spAutoFit/>
              </a:bodyPr>
              <a:lstStyle/>
              <a:p>
                <a:r>
                  <a:rPr lang="en-US" sz="900" b="1" dirty="0" smtClean="0">
                    <a:latin typeface="Arial" panose="020B0604020202020204" pitchFamily="34" charset="0"/>
                    <a:cs typeface="Arial" panose="020B0604020202020204" pitchFamily="34" charset="0"/>
                  </a:rPr>
                  <a:t>0Gy</a:t>
                </a:r>
                <a:endParaRPr lang="en-US" sz="900" b="1"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xmlns="" id="{22DC725F-0C35-44F2-AA95-C60D171F0190}"/>
                  </a:ext>
                </a:extLst>
              </p:cNvPr>
              <p:cNvSpPr txBox="1"/>
              <p:nvPr/>
            </p:nvSpPr>
            <p:spPr>
              <a:xfrm rot="18860961">
                <a:off x="5294157" y="4089326"/>
                <a:ext cx="416417" cy="205920"/>
              </a:xfrm>
              <a:prstGeom prst="rect">
                <a:avLst/>
              </a:prstGeom>
              <a:noFill/>
            </p:spPr>
            <p:txBody>
              <a:bodyPr wrap="none" rtlCol="0">
                <a:spAutoFit/>
              </a:bodyPr>
              <a:lstStyle/>
              <a:p>
                <a:r>
                  <a:rPr lang="en-US" sz="900" b="1" dirty="0">
                    <a:latin typeface="Arial" panose="020B0604020202020204" pitchFamily="34" charset="0"/>
                    <a:cs typeface="Arial" panose="020B0604020202020204" pitchFamily="34" charset="0"/>
                  </a:rPr>
                  <a:t>20Gy</a:t>
                </a:r>
              </a:p>
            </p:txBody>
          </p:sp>
          <p:sp>
            <p:nvSpPr>
              <p:cNvPr id="42" name="TextBox 41">
                <a:extLst>
                  <a:ext uri="{FF2B5EF4-FFF2-40B4-BE49-F238E27FC236}">
                    <a16:creationId xmlns:a16="http://schemas.microsoft.com/office/drawing/2014/main" xmlns="" id="{617D92C7-BE29-4B80-A72C-653185860C5F}"/>
                  </a:ext>
                </a:extLst>
              </p:cNvPr>
              <p:cNvSpPr txBox="1"/>
              <p:nvPr/>
            </p:nvSpPr>
            <p:spPr>
              <a:xfrm rot="18860961">
                <a:off x="5330482" y="4084674"/>
                <a:ext cx="787335" cy="230832"/>
              </a:xfrm>
              <a:prstGeom prst="rect">
                <a:avLst/>
              </a:prstGeom>
              <a:noFill/>
            </p:spPr>
            <p:txBody>
              <a:bodyPr wrap="square" rtlCol="0">
                <a:spAutoFit/>
              </a:bodyPr>
              <a:lstStyle/>
              <a:p>
                <a:r>
                  <a:rPr lang="en-US" sz="900" b="1" dirty="0" smtClean="0">
                    <a:latin typeface="Arial" panose="020B0604020202020204" pitchFamily="34" charset="0"/>
                    <a:cs typeface="Arial" panose="020B0604020202020204" pitchFamily="34" charset="0"/>
                  </a:rPr>
                  <a:t>4Gy ×10</a:t>
                </a:r>
                <a:endParaRPr lang="en-US" sz="900" b="1" dirty="0">
                  <a:latin typeface="Arial" panose="020B0604020202020204" pitchFamily="34" charset="0"/>
                  <a:cs typeface="Arial" panose="020B0604020202020204" pitchFamily="34" charset="0"/>
                </a:endParaRPr>
              </a:p>
            </p:txBody>
          </p:sp>
          <p:sp>
            <p:nvSpPr>
              <p:cNvPr id="43" name="TextBox 42">
                <a:extLst>
                  <a:ext uri="{FF2B5EF4-FFF2-40B4-BE49-F238E27FC236}">
                    <a16:creationId xmlns:a16="http://schemas.microsoft.com/office/drawing/2014/main" xmlns="" id="{2220419A-AC5E-48FB-806E-E45FFD53A848}"/>
                  </a:ext>
                </a:extLst>
              </p:cNvPr>
              <p:cNvSpPr txBox="1"/>
              <p:nvPr/>
            </p:nvSpPr>
            <p:spPr>
              <a:xfrm rot="16200000">
                <a:off x="3248702" y="2334267"/>
                <a:ext cx="1935081" cy="226513"/>
              </a:xfrm>
              <a:prstGeom prst="rect">
                <a:avLst/>
              </a:prstGeom>
              <a:noFill/>
            </p:spPr>
            <p:txBody>
              <a:bodyPr wrap="none" rtlCol="0">
                <a:spAutoFit/>
              </a:bodyPr>
              <a:lstStyle/>
              <a:p>
                <a:r>
                  <a:rPr lang="en-US" sz="1050" b="1" dirty="0" smtClean="0">
                    <a:latin typeface="Arial" panose="020B0604020202020204" pitchFamily="34" charset="0"/>
                    <a:cs typeface="Arial" panose="020B0604020202020204" pitchFamily="34" charset="0"/>
                  </a:rPr>
                  <a:t> Average – Relative abundance</a:t>
                </a:r>
                <a:endParaRPr lang="en-US" sz="1050" b="1" dirty="0">
                  <a:latin typeface="Arial" panose="020B0604020202020204" pitchFamily="34" charset="0"/>
                  <a:cs typeface="Arial" panose="020B0604020202020204" pitchFamily="34" charset="0"/>
                </a:endParaRPr>
              </a:p>
            </p:txBody>
          </p:sp>
          <p:cxnSp>
            <p:nvCxnSpPr>
              <p:cNvPr id="44" name="Straight Arrow Connector 43">
                <a:extLst>
                  <a:ext uri="{FF2B5EF4-FFF2-40B4-BE49-F238E27FC236}">
                    <a16:creationId xmlns:a16="http://schemas.microsoft.com/office/drawing/2014/main" xmlns="" id="{8A5823D2-F13C-4B77-9BC5-1D137B68FBA6}"/>
                  </a:ext>
                </a:extLst>
              </p:cNvPr>
              <p:cNvCxnSpPr>
                <a:cxnSpLocks/>
              </p:cNvCxnSpPr>
              <p:nvPr/>
            </p:nvCxnSpPr>
            <p:spPr>
              <a:xfrm>
                <a:off x="4368650" y="606421"/>
                <a:ext cx="0" cy="3348314"/>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pic>
            <p:nvPicPr>
              <p:cNvPr id="45" name="Picture 3" descr="C:\Users\m168691\Desktop\GCMS data\11-11-19\For Manuscript\GCMS heatmap_Pearson_All Identified_11-11-19.tif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7335" b="4525"/>
              <a:stretch/>
            </p:blipFill>
            <p:spPr bwMode="auto">
              <a:xfrm>
                <a:off x="4440047" y="569202"/>
                <a:ext cx="1702327" cy="347495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3" descr="C:\Users\m168691\Desktop\GCMS data\11-11-19\For Manuscript\GCMS heatmap_Pearson_All Identified_11-11-19.tif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071" t="1507" r="81854" b="92752"/>
              <a:stretch/>
            </p:blipFill>
            <p:spPr bwMode="auto">
              <a:xfrm>
                <a:off x="3856028" y="606421"/>
                <a:ext cx="426222" cy="511627"/>
              </a:xfrm>
              <a:prstGeom prst="rect">
                <a:avLst/>
              </a:prstGeom>
              <a:noFill/>
              <a:extLst>
                <a:ext uri="{909E8E84-426E-40DD-AFC4-6F175D3DCCD1}">
                  <a14:hiddenFill xmlns:a14="http://schemas.microsoft.com/office/drawing/2010/main">
                    <a:solidFill>
                      <a:srgbClr val="FFFFFF"/>
                    </a:solidFill>
                  </a14:hiddenFill>
                </a:ext>
              </a:extLst>
            </p:spPr>
          </p:pic>
          <p:sp>
            <p:nvSpPr>
              <p:cNvPr id="47" name="TextBox 46">
                <a:extLst>
                  <a:ext uri="{FF2B5EF4-FFF2-40B4-BE49-F238E27FC236}">
                    <a16:creationId xmlns:a16="http://schemas.microsoft.com/office/drawing/2014/main" xmlns="" id="{AD8C58A2-BDE5-4B01-8206-A9AF211F1D20}"/>
                  </a:ext>
                </a:extLst>
              </p:cNvPr>
              <p:cNvSpPr txBox="1"/>
              <p:nvPr/>
            </p:nvSpPr>
            <p:spPr>
              <a:xfrm rot="18860961">
                <a:off x="4650814" y="4156790"/>
                <a:ext cx="593738" cy="205920"/>
              </a:xfrm>
              <a:prstGeom prst="rect">
                <a:avLst/>
              </a:prstGeom>
              <a:noFill/>
            </p:spPr>
            <p:txBody>
              <a:bodyPr wrap="none" rtlCol="0">
                <a:spAutoFit/>
              </a:bodyPr>
              <a:lstStyle/>
              <a:p>
                <a:r>
                  <a:rPr lang="en-US" sz="900" b="1" dirty="0" smtClean="0">
                    <a:latin typeface="Arial" panose="020B0604020202020204" pitchFamily="34" charset="0"/>
                    <a:cs typeface="Arial" panose="020B0604020202020204" pitchFamily="34" charset="0"/>
                  </a:rPr>
                  <a:t>Aged Ob</a:t>
                </a:r>
                <a:endParaRPr lang="en-US" sz="900" b="1" dirty="0">
                  <a:latin typeface="Arial" panose="020B0604020202020204" pitchFamily="34" charset="0"/>
                  <a:cs typeface="Arial" panose="020B0604020202020204" pitchFamily="34" charset="0"/>
                </a:endParaRPr>
              </a:p>
            </p:txBody>
          </p:sp>
        </p:grpSp>
        <p:sp>
          <p:nvSpPr>
            <p:cNvPr id="26" name="TextBox 25">
              <a:extLst>
                <a:ext uri="{FF2B5EF4-FFF2-40B4-BE49-F238E27FC236}">
                  <a16:creationId xmlns:a16="http://schemas.microsoft.com/office/drawing/2014/main" xmlns="" id="{463E5771-B394-46F2-9DFB-4F889B8694AE}"/>
                </a:ext>
              </a:extLst>
            </p:cNvPr>
            <p:cNvSpPr txBox="1"/>
            <p:nvPr/>
          </p:nvSpPr>
          <p:spPr>
            <a:xfrm>
              <a:off x="4530885" y="334142"/>
              <a:ext cx="1109598" cy="430887"/>
            </a:xfrm>
            <a:prstGeom prst="rect">
              <a:avLst/>
            </a:prstGeom>
            <a:noFill/>
            <a:ln>
              <a:solidFill>
                <a:schemeClr val="tx1"/>
              </a:solidFill>
            </a:ln>
          </p:spPr>
          <p:txBody>
            <a:bodyPr wrap="none" rtlCol="0">
              <a:spAutoFit/>
            </a:bodyPr>
            <a:lstStyle/>
            <a:p>
              <a:pPr algn="ctr"/>
              <a:r>
                <a:rPr lang="en-US" sz="1050" b="1" dirty="0" smtClean="0">
                  <a:latin typeface="Arial" panose="020B0604020202020204" pitchFamily="34" charset="0"/>
                  <a:cs typeface="Arial" panose="020B0604020202020204" pitchFamily="34" charset="0"/>
                </a:rPr>
                <a:t>C57BL/6 mice</a:t>
              </a:r>
            </a:p>
            <a:p>
              <a:pPr algn="ctr"/>
              <a:r>
                <a:rPr lang="en-US" sz="1050" b="1" dirty="0" smtClean="0">
                  <a:latin typeface="Arial" panose="020B0604020202020204" pitchFamily="34" charset="0"/>
                  <a:cs typeface="Arial" panose="020B0604020202020204" pitchFamily="34" charset="0"/>
                </a:rPr>
                <a:t>GC-MS</a:t>
              </a:r>
              <a:endParaRPr lang="en-US" sz="1050" b="1" dirty="0">
                <a:latin typeface="Arial" panose="020B0604020202020204" pitchFamily="34" charset="0"/>
                <a:cs typeface="Arial" panose="020B0604020202020204" pitchFamily="34" charset="0"/>
              </a:endParaRPr>
            </a:p>
          </p:txBody>
        </p:sp>
        <p:pic>
          <p:nvPicPr>
            <p:cNvPr id="27" name="Picture 2" descr="C:\Users\m168691\Desktop\GCMS Analysis_Nude mice Heatmap_11-11-19.xlsx.tif"/>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434" t="1373" r="80749" b="92566"/>
            <a:stretch/>
          </p:blipFill>
          <p:spPr bwMode="auto">
            <a:xfrm>
              <a:off x="965542" y="880643"/>
              <a:ext cx="494084" cy="541139"/>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xmlns="" id="{2220419A-AC5E-48FB-806E-E45FFD53A848}"/>
                </a:ext>
              </a:extLst>
            </p:cNvPr>
            <p:cNvSpPr txBox="1"/>
            <p:nvPr/>
          </p:nvSpPr>
          <p:spPr>
            <a:xfrm rot="16200000">
              <a:off x="652019" y="2650046"/>
              <a:ext cx="1293712" cy="223180"/>
            </a:xfrm>
            <a:prstGeom prst="rect">
              <a:avLst/>
            </a:prstGeom>
            <a:noFill/>
          </p:spPr>
          <p:txBody>
            <a:bodyPr wrap="none" rtlCol="0">
              <a:spAutoFit/>
            </a:bodyPr>
            <a:lstStyle/>
            <a:p>
              <a:r>
                <a:rPr lang="en-US" sz="1050" b="1" dirty="0" smtClean="0">
                  <a:latin typeface="Arial" panose="020B0604020202020204" pitchFamily="34" charset="0"/>
                  <a:cs typeface="Arial" panose="020B0604020202020204" pitchFamily="34" charset="0"/>
                </a:rPr>
                <a:t>Relative Abundance</a:t>
              </a:r>
              <a:endParaRPr lang="en-US" sz="1050" b="1" dirty="0">
                <a:latin typeface="Arial" panose="020B0604020202020204" pitchFamily="34" charset="0"/>
                <a:cs typeface="Arial" panose="020B0604020202020204" pitchFamily="34" charset="0"/>
              </a:endParaRPr>
            </a:p>
          </p:txBody>
        </p:sp>
        <p:cxnSp>
          <p:nvCxnSpPr>
            <p:cNvPr id="30" name="Straight Arrow Connector 29">
              <a:extLst>
                <a:ext uri="{FF2B5EF4-FFF2-40B4-BE49-F238E27FC236}">
                  <a16:creationId xmlns:a16="http://schemas.microsoft.com/office/drawing/2014/main" xmlns="" id="{8A5823D2-F13C-4B77-9BC5-1D137B68FBA6}"/>
                </a:ext>
              </a:extLst>
            </p:cNvPr>
            <p:cNvCxnSpPr>
              <a:cxnSpLocks/>
            </p:cNvCxnSpPr>
            <p:nvPr/>
          </p:nvCxnSpPr>
          <p:spPr>
            <a:xfrm>
              <a:off x="1449041" y="947620"/>
              <a:ext cx="0" cy="3299053"/>
            </a:xfrm>
            <a:prstGeom prst="straightConnector1">
              <a:avLst/>
            </a:prstGeom>
            <a:ln w="12700">
              <a:headEnd type="triangle"/>
              <a:tailEnd type="triangle"/>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xmlns="" id="{1A1B7271-5D5F-4B09-8096-E6243D266D38}"/>
                </a:ext>
              </a:extLst>
            </p:cNvPr>
            <p:cNvSpPr txBox="1"/>
            <p:nvPr/>
          </p:nvSpPr>
          <p:spPr>
            <a:xfrm rot="18860961">
              <a:off x="1841389" y="4413781"/>
              <a:ext cx="353932" cy="202891"/>
            </a:xfrm>
            <a:prstGeom prst="rect">
              <a:avLst/>
            </a:prstGeom>
            <a:noFill/>
          </p:spPr>
          <p:txBody>
            <a:bodyPr wrap="none" rtlCol="0">
              <a:spAutoFit/>
            </a:bodyPr>
            <a:lstStyle/>
            <a:p>
              <a:r>
                <a:rPr lang="en-US" sz="900" b="1" dirty="0" smtClean="0">
                  <a:latin typeface="Arial" panose="020B0604020202020204" pitchFamily="34" charset="0"/>
                  <a:cs typeface="Arial" panose="020B0604020202020204" pitchFamily="34" charset="0"/>
                </a:rPr>
                <a:t>0Gy</a:t>
              </a:r>
              <a:endParaRPr lang="en-US" sz="900" b="1"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xmlns="" id="{22DC725F-0C35-44F2-AA95-C60D171F0190}"/>
                </a:ext>
              </a:extLst>
            </p:cNvPr>
            <p:cNvSpPr txBox="1"/>
            <p:nvPr/>
          </p:nvSpPr>
          <p:spPr>
            <a:xfrm rot="18860961">
              <a:off x="2376182" y="4433973"/>
              <a:ext cx="410290" cy="202891"/>
            </a:xfrm>
            <a:prstGeom prst="rect">
              <a:avLst/>
            </a:prstGeom>
            <a:noFill/>
          </p:spPr>
          <p:txBody>
            <a:bodyPr wrap="none" rtlCol="0">
              <a:spAutoFit/>
            </a:bodyPr>
            <a:lstStyle/>
            <a:p>
              <a:r>
                <a:rPr lang="en-US" sz="900" b="1" dirty="0">
                  <a:latin typeface="Arial" panose="020B0604020202020204" pitchFamily="34" charset="0"/>
                  <a:cs typeface="Arial" panose="020B0604020202020204" pitchFamily="34" charset="0"/>
                </a:rPr>
                <a:t>20Gy</a:t>
              </a:r>
            </a:p>
          </p:txBody>
        </p:sp>
        <p:sp>
          <p:nvSpPr>
            <p:cNvPr id="33" name="TextBox 32">
              <a:extLst>
                <a:ext uri="{FF2B5EF4-FFF2-40B4-BE49-F238E27FC236}">
                  <a16:creationId xmlns:a16="http://schemas.microsoft.com/office/drawing/2014/main" xmlns="" id="{DA96B1F6-30C2-47F7-94E7-3B006588F18E}"/>
                </a:ext>
              </a:extLst>
            </p:cNvPr>
            <p:cNvSpPr txBox="1"/>
            <p:nvPr/>
          </p:nvSpPr>
          <p:spPr>
            <a:xfrm>
              <a:off x="1445338" y="352754"/>
              <a:ext cx="1435008" cy="415498"/>
            </a:xfrm>
            <a:prstGeom prst="rect">
              <a:avLst/>
            </a:prstGeom>
            <a:noFill/>
            <a:ln>
              <a:solidFill>
                <a:schemeClr val="tx1"/>
              </a:solidFill>
            </a:ln>
          </p:spPr>
          <p:txBody>
            <a:bodyPr wrap="none" rtlCol="0">
              <a:spAutoFit/>
            </a:bodyPr>
            <a:lstStyle/>
            <a:p>
              <a:pPr algn="ctr"/>
              <a:r>
                <a:rPr lang="en-US" sz="1050" b="1" dirty="0" smtClean="0">
                  <a:latin typeface="Arial" panose="020B0604020202020204" pitchFamily="34" charset="0"/>
                  <a:cs typeface="Arial" panose="020B0604020202020204" pitchFamily="34" charset="0"/>
                </a:rPr>
                <a:t>Athymic Nude mice</a:t>
              </a:r>
            </a:p>
            <a:p>
              <a:pPr algn="ctr"/>
              <a:r>
                <a:rPr lang="en-US" sz="1050" b="1" dirty="0" smtClean="0">
                  <a:latin typeface="Arial" panose="020B0604020202020204" pitchFamily="34" charset="0"/>
                  <a:cs typeface="Arial" panose="020B0604020202020204" pitchFamily="34" charset="0"/>
                </a:rPr>
                <a:t>GC-MS</a:t>
              </a:r>
              <a:endParaRPr lang="en-US" sz="1050" b="1" dirty="0">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xmlns="" id="{031417B0-4690-4B53-B600-A5D9EC39D27A}"/>
                </a:ext>
              </a:extLst>
            </p:cNvPr>
            <p:cNvSpPr txBox="1"/>
            <p:nvPr/>
          </p:nvSpPr>
          <p:spPr>
            <a:xfrm>
              <a:off x="757168" y="627386"/>
              <a:ext cx="330540"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a:t>
              </a:r>
              <a:r>
                <a:rPr lang="en-US" sz="1200" b="1" dirty="0" err="1" smtClean="0">
                  <a:latin typeface="Arial" panose="020B0604020202020204" pitchFamily="34" charset="0"/>
                  <a:cs typeface="Arial" panose="020B0604020202020204" pitchFamily="34" charset="0"/>
                </a:rPr>
                <a:t>i</a:t>
              </a:r>
              <a:r>
                <a:rPr lang="en-US" sz="1200" b="1" dirty="0" smtClean="0">
                  <a:latin typeface="Arial" panose="020B0604020202020204" pitchFamily="34" charset="0"/>
                  <a:cs typeface="Arial" panose="020B0604020202020204" pitchFamily="34" charset="0"/>
                </a:rPr>
                <a:t>)</a:t>
              </a:r>
              <a:endParaRPr lang="en-US" sz="1200" b="1"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xmlns="" id="{031417B0-4690-4B53-B600-A5D9EC39D27A}"/>
                </a:ext>
              </a:extLst>
            </p:cNvPr>
            <p:cNvSpPr txBox="1"/>
            <p:nvPr/>
          </p:nvSpPr>
          <p:spPr>
            <a:xfrm>
              <a:off x="3399187" y="644242"/>
              <a:ext cx="373820"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(ii)</a:t>
              </a:r>
              <a:endParaRPr lang="en-US" sz="1200" b="1" dirty="0">
                <a:latin typeface="Arial" panose="020B0604020202020204" pitchFamily="34" charset="0"/>
                <a:cs typeface="Arial" panose="020B0604020202020204" pitchFamily="34" charset="0"/>
              </a:endParaRPr>
            </a:p>
          </p:txBody>
        </p:sp>
        <p:pic>
          <p:nvPicPr>
            <p:cNvPr id="36" name="Picture 2" descr="C:\Users\m168691\Desktop\GCMS Analysis_Nude mice Heatmap_11-11-19.xlsx.ti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8227" b="4824"/>
            <a:stretch/>
          </p:blipFill>
          <p:spPr bwMode="auto">
            <a:xfrm>
              <a:off x="1504756" y="890538"/>
              <a:ext cx="1673352" cy="3414836"/>
            </a:xfrm>
            <a:prstGeom prst="rect">
              <a:avLst/>
            </a:prstGeom>
            <a:noFill/>
            <a:extLst>
              <a:ext uri="{909E8E84-426E-40DD-AFC4-6F175D3DCCD1}">
                <a14:hiddenFill xmlns:a14="http://schemas.microsoft.com/office/drawing/2010/main">
                  <a:solidFill>
                    <a:srgbClr val="FFFFFF"/>
                  </a:solidFill>
                </a14:hiddenFill>
              </a:ext>
            </a:extLst>
          </p:spPr>
        </p:pic>
        <p:sp>
          <p:nvSpPr>
            <p:cNvPr id="37" name="Right Brace 36"/>
            <p:cNvSpPr/>
            <p:nvPr/>
          </p:nvSpPr>
          <p:spPr>
            <a:xfrm rot="5400000">
              <a:off x="2029423" y="4097394"/>
              <a:ext cx="82995" cy="497630"/>
            </a:xfrm>
            <a:prstGeom prst="rightBrace">
              <a:avLst>
                <a:gd name="adj1" fmla="val 0"/>
                <a:gd name="adj2" fmla="val 4890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Right Brace 37"/>
            <p:cNvSpPr/>
            <p:nvPr/>
          </p:nvSpPr>
          <p:spPr>
            <a:xfrm rot="5400000">
              <a:off x="2603427" y="4018511"/>
              <a:ext cx="85505" cy="652887"/>
            </a:xfrm>
            <a:prstGeom prst="rightBrace">
              <a:avLst>
                <a:gd name="adj1" fmla="val 0"/>
                <a:gd name="adj2" fmla="val 4890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534776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81179" y="602449"/>
            <a:ext cx="6551062" cy="12156869"/>
            <a:chOff x="181179" y="378517"/>
            <a:chExt cx="6551062" cy="12156869"/>
          </a:xfrm>
        </p:grpSpPr>
        <p:pic>
          <p:nvPicPr>
            <p:cNvPr id="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610" t="5875" r="28224" b="4677"/>
            <a:stretch/>
          </p:blipFill>
          <p:spPr bwMode="auto">
            <a:xfrm>
              <a:off x="641760" y="6064988"/>
              <a:ext cx="2196739"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6693" t="8897" r="1659" b="39024"/>
            <a:stretch/>
          </p:blipFill>
          <p:spPr bwMode="auto">
            <a:xfrm>
              <a:off x="5123617" y="1034333"/>
              <a:ext cx="811856" cy="1005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52" t="5979" r="29405" b="3497"/>
            <a:stretch/>
          </p:blipFill>
          <p:spPr bwMode="auto">
            <a:xfrm>
              <a:off x="4262628" y="6068932"/>
              <a:ext cx="2125959"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65" t="5236" r="59106" b="3497"/>
            <a:stretch/>
          </p:blipFill>
          <p:spPr bwMode="auto">
            <a:xfrm>
              <a:off x="3008398" y="1731999"/>
              <a:ext cx="1263886"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852" t="6353" r="29405" b="3497"/>
            <a:stretch/>
          </p:blipFill>
          <p:spPr bwMode="auto">
            <a:xfrm>
              <a:off x="634833" y="1731999"/>
              <a:ext cx="2134731"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355" t="6353" r="29575" b="3497"/>
            <a:stretch/>
          </p:blipFill>
          <p:spPr bwMode="auto">
            <a:xfrm>
              <a:off x="4271145" y="3701461"/>
              <a:ext cx="2122657"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55" t="4121" r="61476" b="6228"/>
            <a:stretch/>
          </p:blipFill>
          <p:spPr bwMode="auto">
            <a:xfrm>
              <a:off x="2907929" y="3701461"/>
              <a:ext cx="1139380"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852" t="2296" r="59357" b="4822"/>
            <a:stretch/>
          </p:blipFill>
          <p:spPr bwMode="auto">
            <a:xfrm>
              <a:off x="3008398" y="6037278"/>
              <a:ext cx="1042395"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a:picLocks noChangeAspect="1" noChangeArrowheads="1"/>
            </p:cNvPicPr>
            <p:nvPr/>
          </p:nvPicPr>
          <p:blipFill rotWithShape="1">
            <a:blip r:embed="rId9">
              <a:extLst>
                <a:ext uri="{28A0092B-C50C-407E-A947-70E740481C1C}">
                  <a14:useLocalDpi xmlns:a14="http://schemas.microsoft.com/office/drawing/2010/main" val="0"/>
                </a:ext>
              </a:extLst>
            </a:blip>
            <a:srcRect l="2852" t="5609" r="29789" b="3497"/>
            <a:stretch/>
          </p:blipFill>
          <p:spPr bwMode="auto">
            <a:xfrm>
              <a:off x="640962" y="8142225"/>
              <a:ext cx="2894764" cy="2011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xmlns="" id="{463E5771-B394-46F2-9DFB-4F889B8694AE}"/>
                </a:ext>
              </a:extLst>
            </p:cNvPr>
            <p:cNvSpPr txBox="1"/>
            <p:nvPr/>
          </p:nvSpPr>
          <p:spPr>
            <a:xfrm>
              <a:off x="844650" y="378517"/>
              <a:ext cx="5307795" cy="400110"/>
            </a:xfrm>
            <a:prstGeom prst="rect">
              <a:avLst/>
            </a:prstGeom>
            <a:noFill/>
            <a:ln>
              <a:solidFill>
                <a:schemeClr val="tx1"/>
              </a:solidFill>
            </a:ln>
          </p:spPr>
          <p:txBody>
            <a:bodyPr wrap="square" rtlCol="0">
              <a:spAutoFit/>
            </a:bodyPr>
            <a:lstStyle/>
            <a:p>
              <a:pPr algn="ctr"/>
              <a:r>
                <a:rPr lang="en-US" sz="1000" b="1" dirty="0" smtClean="0">
                  <a:latin typeface="Arial" panose="020B0604020202020204" pitchFamily="34" charset="0"/>
                  <a:cs typeface="Arial" panose="020B0604020202020204" pitchFamily="34" charset="0"/>
                </a:rPr>
                <a:t>C57BL/6 mice </a:t>
              </a:r>
            </a:p>
            <a:p>
              <a:pPr algn="ctr"/>
              <a:r>
                <a:rPr lang="en-US" sz="1000" b="1" baseline="30000" dirty="0" smtClean="0">
                  <a:latin typeface="Arial" panose="020B0604020202020204" pitchFamily="34" charset="0"/>
                  <a:cs typeface="Arial" panose="020B0604020202020204" pitchFamily="34" charset="0"/>
                </a:rPr>
                <a:t>1</a:t>
              </a:r>
              <a:r>
                <a:rPr lang="en-US" sz="1000" b="1" dirty="0" smtClean="0">
                  <a:latin typeface="Arial" panose="020B0604020202020204" pitchFamily="34" charset="0"/>
                  <a:cs typeface="Arial" panose="020B0604020202020204" pitchFamily="34" charset="0"/>
                </a:rPr>
                <a:t>H-NMR: </a:t>
              </a:r>
              <a:r>
                <a:rPr lang="en-US" sz="1000" dirty="0">
                  <a:latin typeface="Arial" panose="020B0604020202020204" pitchFamily="34" charset="0"/>
                  <a:cs typeface="Arial" panose="020B0604020202020204" pitchFamily="34" charset="0"/>
                </a:rPr>
                <a:t>Metabolic alterations in pre-radiated brain </a:t>
              </a:r>
              <a:r>
                <a:rPr lang="en-US" sz="1000" dirty="0" smtClean="0">
                  <a:latin typeface="Arial" panose="020B0604020202020204" pitchFamily="34" charset="0"/>
                  <a:cs typeface="Arial" panose="020B0604020202020204" pitchFamily="34" charset="0"/>
                </a:rPr>
                <a:t>vs. </a:t>
              </a:r>
              <a:r>
                <a:rPr lang="en-US" sz="1000" b="1" dirty="0" smtClean="0">
                  <a:latin typeface="Arial" panose="020B0604020202020204" pitchFamily="34" charset="0"/>
                  <a:cs typeface="Arial" panose="020B0604020202020204" pitchFamily="34" charset="0"/>
                </a:rPr>
                <a:t>aged brain</a:t>
              </a:r>
              <a:r>
                <a:rPr lang="en-US" sz="1000" dirty="0" smtClean="0">
                  <a:latin typeface="Arial" panose="020B0604020202020204" pitchFamily="34" charset="0"/>
                  <a:cs typeface="Arial" panose="020B0604020202020204" pitchFamily="34" charset="0"/>
                </a:rPr>
                <a:t>. </a:t>
              </a:r>
              <a:endParaRPr lang="en-US" sz="10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2425" t="5811" r="28735" b="4707"/>
            <a:stretch/>
          </p:blipFill>
          <p:spPr bwMode="auto">
            <a:xfrm>
              <a:off x="630817" y="3701461"/>
              <a:ext cx="2162708"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534375" y="1292762"/>
              <a:ext cx="2553007"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Lipids, Sugars, Sugar Alcohols</a:t>
              </a:r>
              <a:endParaRPr lang="en-US" sz="1200" b="1" dirty="0">
                <a:latin typeface="Arial" panose="020B0604020202020204" pitchFamily="34" charset="0"/>
                <a:cs typeface="Arial" panose="020B0604020202020204" pitchFamily="34" charset="0"/>
              </a:endParaRPr>
            </a:p>
          </p:txBody>
        </p:sp>
        <p:sp>
          <p:nvSpPr>
            <p:cNvPr id="14" name="TextBox 13"/>
            <p:cNvSpPr txBox="1"/>
            <p:nvPr/>
          </p:nvSpPr>
          <p:spPr>
            <a:xfrm>
              <a:off x="550778" y="3215006"/>
              <a:ext cx="1861407"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Amino acid catabolism</a:t>
              </a:r>
            </a:p>
          </p:txBody>
        </p:sp>
        <p:sp>
          <p:nvSpPr>
            <p:cNvPr id="15" name="TextBox 14"/>
            <p:cNvSpPr txBox="1"/>
            <p:nvPr/>
          </p:nvSpPr>
          <p:spPr>
            <a:xfrm>
              <a:off x="556457" y="5608558"/>
              <a:ext cx="1117614"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Antioxidants</a:t>
              </a:r>
              <a:endParaRPr lang="en-US" sz="1200" b="1" dirty="0">
                <a:latin typeface="Arial" panose="020B0604020202020204" pitchFamily="34" charset="0"/>
                <a:cs typeface="Arial" panose="020B0604020202020204" pitchFamily="34" charset="0"/>
              </a:endParaRPr>
            </a:p>
          </p:txBody>
        </p:sp>
        <p:sp>
          <p:nvSpPr>
            <p:cNvPr id="16" name="TextBox 15"/>
            <p:cNvSpPr txBox="1"/>
            <p:nvPr/>
          </p:nvSpPr>
          <p:spPr>
            <a:xfrm>
              <a:off x="542602" y="7720100"/>
              <a:ext cx="1963102"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TCA cycle intermediates</a:t>
              </a:r>
            </a:p>
          </p:txBody>
        </p:sp>
        <p:sp>
          <p:nvSpPr>
            <p:cNvPr id="17" name="TextBox 16"/>
            <p:cNvSpPr txBox="1"/>
            <p:nvPr/>
          </p:nvSpPr>
          <p:spPr>
            <a:xfrm>
              <a:off x="3127131" y="5621917"/>
              <a:ext cx="952505"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Coenzyme</a:t>
              </a:r>
              <a:endParaRPr lang="en-US" sz="1200" b="1" dirty="0">
                <a:latin typeface="Arial" panose="020B0604020202020204" pitchFamily="34" charset="0"/>
                <a:cs typeface="Arial" panose="020B0604020202020204" pitchFamily="34" charset="0"/>
              </a:endParaRPr>
            </a:p>
          </p:txBody>
        </p:sp>
        <p:sp>
          <p:nvSpPr>
            <p:cNvPr id="18" name="TextBox 17"/>
            <p:cNvSpPr txBox="1"/>
            <p:nvPr/>
          </p:nvSpPr>
          <p:spPr>
            <a:xfrm>
              <a:off x="4609594" y="3367406"/>
              <a:ext cx="1515158"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Neurotransmitters</a:t>
              </a:r>
              <a:endParaRPr lang="en-US" sz="1200" b="1" dirty="0">
                <a:latin typeface="Arial" panose="020B0604020202020204" pitchFamily="34" charset="0"/>
                <a:cs typeface="Arial" panose="020B0604020202020204" pitchFamily="34" charset="0"/>
              </a:endParaRPr>
            </a:p>
          </p:txBody>
        </p:sp>
        <p:sp>
          <p:nvSpPr>
            <p:cNvPr id="19" name="TextBox 18"/>
            <p:cNvSpPr txBox="1"/>
            <p:nvPr/>
          </p:nvSpPr>
          <p:spPr>
            <a:xfrm>
              <a:off x="4700697" y="5621729"/>
              <a:ext cx="1309974"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Energy carriers</a:t>
              </a:r>
              <a:endParaRPr lang="en-US" sz="1200" b="1"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xmlns="" id="{0B1A744C-EF09-4760-99D6-DF9CC0574FF5}"/>
                </a:ext>
              </a:extLst>
            </p:cNvPr>
            <p:cNvSpPr txBox="1"/>
            <p:nvPr/>
          </p:nvSpPr>
          <p:spPr>
            <a:xfrm>
              <a:off x="181179" y="10719504"/>
              <a:ext cx="6551062" cy="1815882"/>
            </a:xfrm>
            <a:prstGeom prst="rect">
              <a:avLst/>
            </a:prstGeom>
            <a:noFill/>
          </p:spPr>
          <p:txBody>
            <a:bodyPr wrap="square" rtlCol="0">
              <a:spAutoFit/>
            </a:bodyPr>
            <a:lstStyle/>
            <a:p>
              <a:r>
                <a:rPr lang="en-US" sz="1600" b="1" dirty="0"/>
                <a:t>Supplementary Figure 3: Proton – Nuclear Magnetic resonance spectroscopy (</a:t>
              </a:r>
              <a:r>
                <a:rPr lang="en-US" sz="1600" b="1" baseline="30000" dirty="0"/>
                <a:t>1</a:t>
              </a:r>
              <a:r>
                <a:rPr lang="en-US" sz="1600" b="1" dirty="0"/>
                <a:t>H-NMR): </a:t>
              </a:r>
              <a:r>
                <a:rPr lang="en-US" sz="1600" dirty="0"/>
                <a:t>The graphs show, relative abundance of metabolites between C57BL/6 mice groups. Group Comparison: Aged (</a:t>
              </a:r>
              <a:r>
                <a:rPr lang="en-US" sz="1600" dirty="0" smtClean="0"/>
                <a:t>24 </a:t>
              </a:r>
              <a:r>
                <a:rPr lang="en-US" sz="1600" dirty="0" err="1" smtClean="0"/>
                <a:t>mo</a:t>
              </a:r>
              <a:r>
                <a:rPr lang="en-US" sz="1600" dirty="0"/>
                <a:t>), Aged-Obese (</a:t>
              </a:r>
              <a:r>
                <a:rPr lang="en-US" sz="1600" dirty="0" smtClean="0"/>
                <a:t>24 </a:t>
              </a:r>
              <a:r>
                <a:rPr lang="en-US" sz="1600" dirty="0" err="1" smtClean="0"/>
                <a:t>mo</a:t>
              </a:r>
              <a:r>
                <a:rPr lang="en-US" sz="1600" dirty="0"/>
                <a:t>) verses control (</a:t>
              </a:r>
              <a:r>
                <a:rPr lang="en-US" sz="1600" dirty="0" smtClean="0"/>
                <a:t>0 </a:t>
              </a:r>
              <a:r>
                <a:rPr lang="en-US" sz="1600" dirty="0" err="1" smtClean="0"/>
                <a:t>Gy</a:t>
              </a:r>
              <a:r>
                <a:rPr lang="en-US" sz="1600" dirty="0"/>
                <a:t>), &amp; radiated (</a:t>
              </a:r>
              <a:r>
                <a:rPr lang="en-US" sz="1600" dirty="0" smtClean="0"/>
                <a:t>20 </a:t>
              </a:r>
              <a:r>
                <a:rPr lang="en-US" sz="1600" dirty="0" err="1" smtClean="0"/>
                <a:t>Gy</a:t>
              </a:r>
              <a:r>
                <a:rPr lang="en-US" sz="1600" dirty="0"/>
                <a:t>, </a:t>
              </a:r>
              <a:r>
                <a:rPr lang="en-US" sz="1600" dirty="0" smtClean="0"/>
                <a:t>4 </a:t>
              </a:r>
              <a:r>
                <a:rPr lang="en-US" sz="1600" dirty="0" err="1" smtClean="0"/>
                <a:t>Gy</a:t>
              </a:r>
              <a:r>
                <a:rPr lang="en-US" sz="1600" dirty="0" smtClean="0"/>
                <a:t> × 10</a:t>
              </a:r>
              <a:r>
                <a:rPr lang="en-US" sz="1600" dirty="0"/>
                <a:t>). The significantly altered metabolites are categorized as per their molecular type or biological pathway involvement. Statistical significance is represented as </a:t>
              </a:r>
              <a:r>
                <a:rPr lang="en-US" sz="1600" dirty="0" smtClean="0"/>
                <a:t>*p &lt; </a:t>
              </a:r>
              <a:r>
                <a:rPr lang="en-US" sz="1600" dirty="0"/>
                <a:t>0.05; </a:t>
              </a:r>
              <a:r>
                <a:rPr lang="en-US" sz="1600" dirty="0" smtClean="0"/>
                <a:t>**p &lt; 0.01</a:t>
              </a:r>
              <a:r>
                <a:rPr lang="en-US" sz="1600" dirty="0"/>
                <a:t>; </a:t>
              </a:r>
              <a:r>
                <a:rPr lang="en-US" sz="1600" dirty="0" smtClean="0"/>
                <a:t>***p &lt; </a:t>
              </a:r>
              <a:r>
                <a:rPr lang="en-US" sz="1600" dirty="0"/>
                <a:t>0.001, </a:t>
              </a:r>
              <a:r>
                <a:rPr lang="en-US" sz="1600" dirty="0" smtClean="0"/>
                <a:t>****</a:t>
              </a:r>
              <a:r>
                <a:rPr lang="en-US" sz="1600" dirty="0"/>
                <a:t>p</a:t>
              </a:r>
              <a:r>
                <a:rPr lang="en-US" sz="1600" dirty="0" smtClean="0"/>
                <a:t> &lt; </a:t>
              </a:r>
              <a:r>
                <a:rPr lang="en-US" sz="1600" dirty="0"/>
                <a:t>0.0001</a:t>
              </a:r>
              <a:r>
                <a:rPr lang="en-US" sz="1600" dirty="0" smtClean="0"/>
                <a:t>.</a:t>
              </a:r>
              <a:endParaRPr lang="en-US" sz="1600" dirty="0"/>
            </a:p>
          </p:txBody>
        </p:sp>
      </p:grpSp>
    </p:spTree>
    <p:extLst>
      <p:ext uri="{BB962C8B-B14F-4D97-AF65-F5344CB8AC3E}">
        <p14:creationId xmlns:p14="http://schemas.microsoft.com/office/powerpoint/2010/main" val="900147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53469" y="626485"/>
            <a:ext cx="6551062" cy="13269767"/>
            <a:chOff x="153469" y="626485"/>
            <a:chExt cx="6551062" cy="13269767"/>
          </a:xfrm>
        </p:grpSpPr>
        <p:grpSp>
          <p:nvGrpSpPr>
            <p:cNvPr id="4" name="Group 3">
              <a:extLst>
                <a:ext uri="{FF2B5EF4-FFF2-40B4-BE49-F238E27FC236}">
                  <a16:creationId xmlns:a16="http://schemas.microsoft.com/office/drawing/2014/main" xmlns="" id="{EEDFC6E7-9512-4EE7-8614-C27B322D458E}"/>
                </a:ext>
              </a:extLst>
            </p:cNvPr>
            <p:cNvGrpSpPr/>
            <p:nvPr/>
          </p:nvGrpSpPr>
          <p:grpSpPr>
            <a:xfrm>
              <a:off x="153469" y="1362036"/>
              <a:ext cx="6551062" cy="12534216"/>
              <a:chOff x="153469" y="1362036"/>
              <a:chExt cx="6551062" cy="12534216"/>
            </a:xfrm>
          </p:grpSpPr>
          <p:pic>
            <p:nvPicPr>
              <p:cNvPr id="1024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28" t="5425" r="25980" b="5221"/>
              <a:stretch/>
            </p:blipFill>
            <p:spPr bwMode="auto">
              <a:xfrm>
                <a:off x="530186" y="6012739"/>
                <a:ext cx="2179630" cy="1463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888" t="6746" r="39949" b="6394"/>
              <a:stretch/>
            </p:blipFill>
            <p:spPr bwMode="auto">
              <a:xfrm>
                <a:off x="2598191" y="10431032"/>
                <a:ext cx="1304856"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5"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83" t="5988" r="24767" b="4616"/>
              <a:stretch/>
            </p:blipFill>
            <p:spPr bwMode="auto">
              <a:xfrm>
                <a:off x="1442363" y="3888756"/>
                <a:ext cx="2227633"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7" name="Picture 7"/>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000" t="5442" r="56425" b="5514"/>
              <a:stretch/>
            </p:blipFill>
            <p:spPr bwMode="auto">
              <a:xfrm>
                <a:off x="3696401" y="3880807"/>
                <a:ext cx="1240300"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9" name="Picture 9"/>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227" t="6112" r="42100" b="6394"/>
              <a:stretch/>
            </p:blipFill>
            <p:spPr bwMode="auto">
              <a:xfrm>
                <a:off x="2690668" y="6081107"/>
                <a:ext cx="1232453"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50"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257" t="5443" r="25941" b="5196"/>
              <a:stretch/>
            </p:blipFill>
            <p:spPr bwMode="auto">
              <a:xfrm>
                <a:off x="4017358" y="6089653"/>
                <a:ext cx="2175425"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51" name="Picture 11"/>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347" t="5689" r="45755" b="6606"/>
              <a:stretch/>
            </p:blipFill>
            <p:spPr bwMode="auto">
              <a:xfrm>
                <a:off x="398442" y="8324610"/>
                <a:ext cx="1348767"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52" name="Picture 1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2006" t="5442" r="23779" b="5831"/>
              <a:stretch/>
            </p:blipFill>
            <p:spPr bwMode="auto">
              <a:xfrm>
                <a:off x="1849429" y="8324610"/>
                <a:ext cx="2146426"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53" name="Picture 13"/>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2175" t="5442" r="23101" b="6148"/>
              <a:stretch/>
            </p:blipFill>
            <p:spPr bwMode="auto">
              <a:xfrm>
                <a:off x="4176392" y="8324610"/>
                <a:ext cx="2168877"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54" name="Picture 14"/>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2699" t="9144" r="39333" b="5342"/>
              <a:stretch/>
            </p:blipFill>
            <p:spPr bwMode="auto">
              <a:xfrm>
                <a:off x="3999992" y="10431032"/>
                <a:ext cx="1301676"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55" name="Picture 15"/>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l="3485" t="9143" r="40654" b="6564"/>
              <a:stretch/>
            </p:blipFill>
            <p:spPr bwMode="auto">
              <a:xfrm>
                <a:off x="1206502" y="10431032"/>
                <a:ext cx="1230412"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56" name="Picture 16"/>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3245" t="6323" r="42586" b="6394"/>
              <a:stretch/>
            </p:blipFill>
            <p:spPr bwMode="auto">
              <a:xfrm>
                <a:off x="2675291" y="1749801"/>
                <a:ext cx="1282245"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57" name="Picture 17"/>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1857" t="5443" r="24489" b="5196"/>
              <a:stretch/>
            </p:blipFill>
            <p:spPr bwMode="auto">
              <a:xfrm>
                <a:off x="438129" y="1772457"/>
                <a:ext cx="2255298"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58" name="Picture 18"/>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l="2473" t="5267" r="36748" b="6183"/>
              <a:stretch/>
            </p:blipFill>
            <p:spPr bwMode="auto">
              <a:xfrm>
                <a:off x="4017056" y="1749801"/>
                <a:ext cx="1332319"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06665" y="1362036"/>
                <a:ext cx="2651688" cy="277000"/>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Fatty acids, Lipid and Cholesterol</a:t>
                </a:r>
              </a:p>
            </p:txBody>
          </p:sp>
          <p:sp>
            <p:nvSpPr>
              <p:cNvPr id="22" name="TextBox 21"/>
              <p:cNvSpPr txBox="1"/>
              <p:nvPr/>
            </p:nvSpPr>
            <p:spPr>
              <a:xfrm>
                <a:off x="550778" y="3477018"/>
                <a:ext cx="1861407" cy="277000"/>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Amino acid catabolism</a:t>
                </a:r>
              </a:p>
            </p:txBody>
          </p:sp>
          <p:sp>
            <p:nvSpPr>
              <p:cNvPr id="23" name="TextBox 22"/>
              <p:cNvSpPr txBox="1"/>
              <p:nvPr/>
            </p:nvSpPr>
            <p:spPr>
              <a:xfrm>
                <a:off x="627957" y="5465138"/>
                <a:ext cx="2039341" cy="277000"/>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Ascorbic acid catabolism</a:t>
                </a:r>
              </a:p>
            </p:txBody>
          </p:sp>
          <p:sp>
            <p:nvSpPr>
              <p:cNvPr id="24" name="TextBox 23"/>
              <p:cNvSpPr txBox="1"/>
              <p:nvPr/>
            </p:nvSpPr>
            <p:spPr>
              <a:xfrm>
                <a:off x="4849956" y="5524960"/>
                <a:ext cx="705642" cy="277000"/>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Sugars</a:t>
                </a:r>
              </a:p>
            </p:txBody>
          </p:sp>
          <p:sp>
            <p:nvSpPr>
              <p:cNvPr id="25" name="TextBox 24"/>
              <p:cNvSpPr txBox="1"/>
              <p:nvPr/>
            </p:nvSpPr>
            <p:spPr>
              <a:xfrm>
                <a:off x="627956" y="7699001"/>
                <a:ext cx="1996059" cy="277000"/>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Glycolysis intermediates</a:t>
                </a:r>
              </a:p>
            </p:txBody>
          </p:sp>
          <p:sp>
            <p:nvSpPr>
              <p:cNvPr id="26" name="TextBox 25"/>
              <p:cNvSpPr txBox="1"/>
              <p:nvPr/>
            </p:nvSpPr>
            <p:spPr>
              <a:xfrm>
                <a:off x="667297" y="9936850"/>
                <a:ext cx="1963102" cy="277000"/>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TCA cycle intermediates</a:t>
                </a:r>
              </a:p>
            </p:txBody>
          </p:sp>
          <p:sp>
            <p:nvSpPr>
              <p:cNvPr id="27" name="TextBox 26"/>
              <p:cNvSpPr txBox="1"/>
              <p:nvPr/>
            </p:nvSpPr>
            <p:spPr>
              <a:xfrm>
                <a:off x="4555823" y="7699001"/>
                <a:ext cx="1309076" cy="277000"/>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Sugar Alcohols</a:t>
                </a:r>
              </a:p>
            </p:txBody>
          </p:sp>
          <p:pic>
            <p:nvPicPr>
              <p:cNvPr id="28" name="Picture 4"/>
              <p:cNvPicPr>
                <a:picLocks noChangeAspect="1" noChangeArrowheads="1"/>
              </p:cNvPicPr>
              <p:nvPr/>
            </p:nvPicPr>
            <p:blipFill rotWithShape="1">
              <a:blip r:embed="rId17">
                <a:extLst>
                  <a:ext uri="{28A0092B-C50C-407E-A947-70E740481C1C}">
                    <a14:useLocalDpi xmlns:a14="http://schemas.microsoft.com/office/drawing/2010/main" val="0"/>
                  </a:ext>
                </a:extLst>
              </a:blip>
              <a:srcRect l="78805" t="9324" r="1340" b="44507"/>
              <a:stretch/>
            </p:blipFill>
            <p:spPr bwMode="auto">
              <a:xfrm>
                <a:off x="5482126" y="1772457"/>
                <a:ext cx="765546"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a:extLst>
                  <a:ext uri="{FF2B5EF4-FFF2-40B4-BE49-F238E27FC236}">
                    <a16:creationId xmlns:a16="http://schemas.microsoft.com/office/drawing/2014/main" xmlns="" id="{0B1A744C-EF09-4760-99D6-DF9CC0574FF5}"/>
                  </a:ext>
                </a:extLst>
              </p:cNvPr>
              <p:cNvSpPr txBox="1"/>
              <p:nvPr/>
            </p:nvSpPr>
            <p:spPr>
              <a:xfrm>
                <a:off x="153469" y="12080370"/>
                <a:ext cx="6551062" cy="1815882"/>
              </a:xfrm>
              <a:prstGeom prst="rect">
                <a:avLst/>
              </a:prstGeom>
              <a:noFill/>
            </p:spPr>
            <p:txBody>
              <a:bodyPr wrap="square" rtlCol="0">
                <a:spAutoFit/>
              </a:bodyPr>
              <a:lstStyle/>
              <a:p>
                <a:r>
                  <a:rPr lang="en-US" sz="1600" b="1" dirty="0"/>
                  <a:t>Supplementary Figure </a:t>
                </a:r>
                <a:r>
                  <a:rPr lang="en-US" sz="1600" b="1" dirty="0" smtClean="0"/>
                  <a:t>4:</a:t>
                </a:r>
                <a:r>
                  <a:rPr lang="en-US" sz="1600" dirty="0" smtClean="0"/>
                  <a:t> </a:t>
                </a:r>
                <a:r>
                  <a:rPr lang="en-US" sz="1600" b="1" dirty="0"/>
                  <a:t>Gas chromatography–mass spectrometry (GC-MS)</a:t>
                </a:r>
                <a:r>
                  <a:rPr lang="en-US" sz="1600" dirty="0"/>
                  <a:t>: </a:t>
                </a:r>
                <a:r>
                  <a:rPr lang="en-US" sz="1600" dirty="0">
                    <a:cs typeface="Arial" panose="020B0604020202020204" pitchFamily="34" charset="0"/>
                  </a:rPr>
                  <a:t>Group Comparison: Aged (</a:t>
                </a:r>
                <a:r>
                  <a:rPr lang="en-US" sz="1600" dirty="0" smtClean="0">
                    <a:cs typeface="Arial" panose="020B0604020202020204" pitchFamily="34" charset="0"/>
                  </a:rPr>
                  <a:t>24 </a:t>
                </a:r>
                <a:r>
                  <a:rPr lang="en-US" sz="1600" dirty="0" err="1" smtClean="0">
                    <a:cs typeface="Arial" panose="020B0604020202020204" pitchFamily="34" charset="0"/>
                  </a:rPr>
                  <a:t>mo</a:t>
                </a:r>
                <a:r>
                  <a:rPr lang="en-US" sz="1600" dirty="0">
                    <a:cs typeface="Arial" panose="020B0604020202020204" pitchFamily="34" charset="0"/>
                  </a:rPr>
                  <a:t>), Aged-Obese (</a:t>
                </a:r>
                <a:r>
                  <a:rPr lang="en-US" sz="1600" dirty="0" smtClean="0">
                    <a:cs typeface="Arial" panose="020B0604020202020204" pitchFamily="34" charset="0"/>
                  </a:rPr>
                  <a:t>24 </a:t>
                </a:r>
                <a:r>
                  <a:rPr lang="en-US" sz="1600" dirty="0" err="1" smtClean="0">
                    <a:cs typeface="Arial" panose="020B0604020202020204" pitchFamily="34" charset="0"/>
                  </a:rPr>
                  <a:t>mo</a:t>
                </a:r>
                <a:r>
                  <a:rPr lang="en-US" sz="1600" dirty="0">
                    <a:cs typeface="Arial" panose="020B0604020202020204" pitchFamily="34" charset="0"/>
                  </a:rPr>
                  <a:t>) verses control (</a:t>
                </a:r>
                <a:r>
                  <a:rPr lang="en-US" sz="1600" dirty="0" smtClean="0">
                    <a:cs typeface="Arial" panose="020B0604020202020204" pitchFamily="34" charset="0"/>
                  </a:rPr>
                  <a:t>0 </a:t>
                </a:r>
                <a:r>
                  <a:rPr lang="en-US" sz="1600" dirty="0" err="1" smtClean="0">
                    <a:cs typeface="Arial" panose="020B0604020202020204" pitchFamily="34" charset="0"/>
                  </a:rPr>
                  <a:t>Gy</a:t>
                </a:r>
                <a:r>
                  <a:rPr lang="en-US" sz="1600" dirty="0">
                    <a:cs typeface="Arial" panose="020B0604020202020204" pitchFamily="34" charset="0"/>
                  </a:rPr>
                  <a:t>), &amp; radiated (</a:t>
                </a:r>
                <a:r>
                  <a:rPr lang="en-US" sz="1600" dirty="0" smtClean="0">
                    <a:cs typeface="Arial" panose="020B0604020202020204" pitchFamily="34" charset="0"/>
                  </a:rPr>
                  <a:t>20 </a:t>
                </a:r>
                <a:r>
                  <a:rPr lang="en-US" sz="1600" dirty="0" err="1" smtClean="0">
                    <a:cs typeface="Arial" panose="020B0604020202020204" pitchFamily="34" charset="0"/>
                  </a:rPr>
                  <a:t>Gy</a:t>
                </a:r>
                <a:r>
                  <a:rPr lang="en-US" sz="1600" dirty="0">
                    <a:cs typeface="Arial" panose="020B0604020202020204" pitchFamily="34" charset="0"/>
                  </a:rPr>
                  <a:t>, </a:t>
                </a:r>
                <a:r>
                  <a:rPr lang="en-US" sz="1600" dirty="0" smtClean="0">
                    <a:cs typeface="Arial" panose="020B0604020202020204" pitchFamily="34" charset="0"/>
                  </a:rPr>
                  <a:t>4 </a:t>
                </a:r>
                <a:r>
                  <a:rPr lang="en-US" sz="1600" dirty="0" err="1" smtClean="0">
                    <a:cs typeface="Arial" panose="020B0604020202020204" pitchFamily="34" charset="0"/>
                  </a:rPr>
                  <a:t>Gy</a:t>
                </a:r>
                <a:r>
                  <a:rPr lang="en-US" sz="1600" dirty="0" smtClean="0">
                    <a:cs typeface="Arial" panose="020B0604020202020204" pitchFamily="34" charset="0"/>
                  </a:rPr>
                  <a:t> × 10). </a:t>
                </a:r>
                <a:r>
                  <a:rPr lang="en-US" sz="1600" dirty="0" smtClean="0"/>
                  <a:t>The </a:t>
                </a:r>
                <a:r>
                  <a:rPr lang="en-US" sz="1600" dirty="0"/>
                  <a:t>graphs show, relative abundance of metabolites between C57BL/6 mice groups. The significantly altered metabolites are categorized as per their molecular type or biological pathway involvement. Statistical significance is represented as </a:t>
                </a:r>
                <a:r>
                  <a:rPr lang="en-US" sz="1600" dirty="0" smtClean="0"/>
                  <a:t>*p &lt; 0.05</a:t>
                </a:r>
                <a:r>
                  <a:rPr lang="en-US" sz="1600" dirty="0"/>
                  <a:t>; </a:t>
                </a:r>
                <a:r>
                  <a:rPr lang="en-US" sz="1600" dirty="0" smtClean="0"/>
                  <a:t>**p &lt; </a:t>
                </a:r>
                <a:r>
                  <a:rPr lang="en-US" sz="1600" dirty="0"/>
                  <a:t>0.01; </a:t>
                </a:r>
                <a:r>
                  <a:rPr lang="en-US" sz="1600" dirty="0" smtClean="0"/>
                  <a:t>***p &lt; </a:t>
                </a:r>
                <a:r>
                  <a:rPr lang="en-US" sz="1600" dirty="0"/>
                  <a:t>0.001, </a:t>
                </a:r>
                <a:r>
                  <a:rPr lang="en-US" sz="1600" dirty="0" smtClean="0"/>
                  <a:t>****</a:t>
                </a:r>
                <a:r>
                  <a:rPr lang="en-US" sz="1600" dirty="0"/>
                  <a:t>p</a:t>
                </a:r>
                <a:r>
                  <a:rPr lang="en-US" sz="1600" dirty="0" smtClean="0"/>
                  <a:t> &lt; </a:t>
                </a:r>
                <a:r>
                  <a:rPr lang="en-US" sz="1600" dirty="0"/>
                  <a:t>0.0001.</a:t>
                </a:r>
              </a:p>
            </p:txBody>
          </p:sp>
        </p:grpSp>
        <p:sp>
          <p:nvSpPr>
            <p:cNvPr id="29" name="TextBox 28">
              <a:extLst>
                <a:ext uri="{FF2B5EF4-FFF2-40B4-BE49-F238E27FC236}">
                  <a16:creationId xmlns:a16="http://schemas.microsoft.com/office/drawing/2014/main" xmlns="" id="{463E5771-B394-46F2-9DFB-4F889B8694AE}"/>
                </a:ext>
              </a:extLst>
            </p:cNvPr>
            <p:cNvSpPr txBox="1"/>
            <p:nvPr/>
          </p:nvSpPr>
          <p:spPr>
            <a:xfrm>
              <a:off x="635000" y="626485"/>
              <a:ext cx="5557783" cy="400110"/>
            </a:xfrm>
            <a:prstGeom prst="rect">
              <a:avLst/>
            </a:prstGeom>
            <a:noFill/>
            <a:ln>
              <a:solidFill>
                <a:schemeClr val="tx1"/>
              </a:solidFill>
            </a:ln>
          </p:spPr>
          <p:txBody>
            <a:bodyPr wrap="square" rtlCol="0">
              <a:spAutoFit/>
            </a:bodyPr>
            <a:lstStyle/>
            <a:p>
              <a:pPr algn="ctr"/>
              <a:r>
                <a:rPr lang="en-US" sz="1000" b="1" dirty="0" smtClean="0">
                  <a:latin typeface="Arial" panose="020B0604020202020204" pitchFamily="34" charset="0"/>
                  <a:cs typeface="Arial" panose="020B0604020202020204" pitchFamily="34" charset="0"/>
                </a:rPr>
                <a:t>C57BL/6 mice </a:t>
              </a:r>
            </a:p>
            <a:p>
              <a:pPr algn="ctr"/>
              <a:r>
                <a:rPr lang="en-US" sz="1000" b="1" dirty="0" smtClean="0">
                  <a:latin typeface="Arial" panose="020B0604020202020204" pitchFamily="34" charset="0"/>
                  <a:cs typeface="Arial" panose="020B0604020202020204" pitchFamily="34" charset="0"/>
                </a:rPr>
                <a:t>GC-MS: </a:t>
              </a:r>
              <a:r>
                <a:rPr lang="en-US" sz="1000" dirty="0" smtClean="0">
                  <a:latin typeface="Arial" panose="020B0604020202020204" pitchFamily="34" charset="0"/>
                  <a:cs typeface="Arial" panose="020B0604020202020204" pitchFamily="34" charset="0"/>
                </a:rPr>
                <a:t>Metabolic </a:t>
              </a:r>
              <a:r>
                <a:rPr lang="en-US" sz="1000" dirty="0">
                  <a:latin typeface="Arial" panose="020B0604020202020204" pitchFamily="34" charset="0"/>
                  <a:cs typeface="Arial" panose="020B0604020202020204" pitchFamily="34" charset="0"/>
                </a:rPr>
                <a:t>alterations in pre-radiated brain </a:t>
              </a:r>
              <a:r>
                <a:rPr lang="en-US" sz="1000" dirty="0" smtClean="0">
                  <a:latin typeface="Arial" panose="020B0604020202020204" pitchFamily="34" charset="0"/>
                  <a:cs typeface="Arial" panose="020B0604020202020204" pitchFamily="34" charset="0"/>
                </a:rPr>
                <a:t>vs. </a:t>
              </a:r>
              <a:r>
                <a:rPr lang="en-US" sz="1000" b="1" dirty="0" smtClean="0">
                  <a:latin typeface="Arial" panose="020B0604020202020204" pitchFamily="34" charset="0"/>
                  <a:cs typeface="Arial" panose="020B0604020202020204" pitchFamily="34" charset="0"/>
                </a:rPr>
                <a:t>aged brain.</a:t>
              </a:r>
              <a:r>
                <a:rPr lang="en-US" sz="1000" dirty="0" smtClean="0">
                  <a:latin typeface="Arial" panose="020B0604020202020204" pitchFamily="34" charset="0"/>
                  <a:cs typeface="Arial" panose="020B0604020202020204" pitchFamily="34" charset="0"/>
                </a:rPr>
                <a:t> </a:t>
              </a:r>
              <a:endParaRPr lang="en-US" sz="10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1286986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Box 60"/>
          <p:cNvSpPr txBox="1"/>
          <p:nvPr/>
        </p:nvSpPr>
        <p:spPr>
          <a:xfrm>
            <a:off x="1461075" y="2758595"/>
            <a:ext cx="799744" cy="369332"/>
          </a:xfrm>
          <a:prstGeom prst="rect">
            <a:avLst/>
          </a:prstGeom>
          <a:solidFill>
            <a:srgbClr val="F79646">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Residual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tumor cells</a:t>
            </a:r>
          </a:p>
        </p:txBody>
      </p:sp>
      <p:grpSp>
        <p:nvGrpSpPr>
          <p:cNvPr id="62" name="Group 61"/>
          <p:cNvGrpSpPr/>
          <p:nvPr/>
        </p:nvGrpSpPr>
        <p:grpSpPr>
          <a:xfrm>
            <a:off x="3545943" y="1901495"/>
            <a:ext cx="1177776" cy="841050"/>
            <a:chOff x="4860653" y="4288370"/>
            <a:chExt cx="2001378" cy="1296641"/>
          </a:xfrm>
        </p:grpSpPr>
        <p:sp>
          <p:nvSpPr>
            <p:cNvPr id="109" name="Freeform 108"/>
            <p:cNvSpPr/>
            <p:nvPr/>
          </p:nvSpPr>
          <p:spPr>
            <a:xfrm>
              <a:off x="4860653" y="4288370"/>
              <a:ext cx="1069036" cy="1296641"/>
            </a:xfrm>
            <a:custGeom>
              <a:avLst/>
              <a:gdLst>
                <a:gd name="connsiteX0" fmla="*/ 998621 w 1069036"/>
                <a:gd name="connsiteY0" fmla="*/ 1128199 h 1296641"/>
                <a:gd name="connsiteX1" fmla="*/ 938463 w 1069036"/>
                <a:gd name="connsiteY1" fmla="*/ 1140230 h 1296641"/>
                <a:gd name="connsiteX2" fmla="*/ 890337 w 1069036"/>
                <a:gd name="connsiteY2" fmla="*/ 1152262 h 1296641"/>
                <a:gd name="connsiteX3" fmla="*/ 842211 w 1069036"/>
                <a:gd name="connsiteY3" fmla="*/ 1260546 h 1296641"/>
                <a:gd name="connsiteX4" fmla="*/ 794084 w 1069036"/>
                <a:gd name="connsiteY4" fmla="*/ 1272578 h 1296641"/>
                <a:gd name="connsiteX5" fmla="*/ 685800 w 1069036"/>
                <a:gd name="connsiteY5" fmla="*/ 1284609 h 1296641"/>
                <a:gd name="connsiteX6" fmla="*/ 601579 w 1069036"/>
                <a:gd name="connsiteY6" fmla="*/ 1296641 h 1296641"/>
                <a:gd name="connsiteX7" fmla="*/ 300790 w 1069036"/>
                <a:gd name="connsiteY7" fmla="*/ 1284609 h 1296641"/>
                <a:gd name="connsiteX8" fmla="*/ 276727 w 1069036"/>
                <a:gd name="connsiteY8" fmla="*/ 1248514 h 1296641"/>
                <a:gd name="connsiteX9" fmla="*/ 204537 w 1069036"/>
                <a:gd name="connsiteY9" fmla="*/ 1176325 h 1296641"/>
                <a:gd name="connsiteX10" fmla="*/ 180474 w 1069036"/>
                <a:gd name="connsiteY10" fmla="*/ 1140230 h 1296641"/>
                <a:gd name="connsiteX11" fmla="*/ 108284 w 1069036"/>
                <a:gd name="connsiteY11" fmla="*/ 1116167 h 1296641"/>
                <a:gd name="connsiteX12" fmla="*/ 36095 w 1069036"/>
                <a:gd name="connsiteY12" fmla="*/ 1080072 h 1296641"/>
                <a:gd name="connsiteX13" fmla="*/ 0 w 1069036"/>
                <a:gd name="connsiteY13" fmla="*/ 755220 h 1296641"/>
                <a:gd name="connsiteX14" fmla="*/ 12032 w 1069036"/>
                <a:gd name="connsiteY14" fmla="*/ 382241 h 1296641"/>
                <a:gd name="connsiteX15" fmla="*/ 36095 w 1069036"/>
                <a:gd name="connsiteY15" fmla="*/ 346146 h 1296641"/>
                <a:gd name="connsiteX16" fmla="*/ 72190 w 1069036"/>
                <a:gd name="connsiteY16" fmla="*/ 334114 h 1296641"/>
                <a:gd name="connsiteX17" fmla="*/ 108284 w 1069036"/>
                <a:gd name="connsiteY17" fmla="*/ 298020 h 1296641"/>
                <a:gd name="connsiteX18" fmla="*/ 156411 w 1069036"/>
                <a:gd name="connsiteY18" fmla="*/ 213799 h 1296641"/>
                <a:gd name="connsiteX19" fmla="*/ 192505 w 1069036"/>
                <a:gd name="connsiteY19" fmla="*/ 201767 h 1296641"/>
                <a:gd name="connsiteX20" fmla="*/ 204537 w 1069036"/>
                <a:gd name="connsiteY20" fmla="*/ 165672 h 1296641"/>
                <a:gd name="connsiteX21" fmla="*/ 252663 w 1069036"/>
                <a:gd name="connsiteY21" fmla="*/ 153641 h 1296641"/>
                <a:gd name="connsiteX22" fmla="*/ 324853 w 1069036"/>
                <a:gd name="connsiteY22" fmla="*/ 129578 h 1296641"/>
                <a:gd name="connsiteX23" fmla="*/ 360948 w 1069036"/>
                <a:gd name="connsiteY23" fmla="*/ 117546 h 1296641"/>
                <a:gd name="connsiteX24" fmla="*/ 421105 w 1069036"/>
                <a:gd name="connsiteY24" fmla="*/ 105514 h 1296641"/>
                <a:gd name="connsiteX25" fmla="*/ 517358 w 1069036"/>
                <a:gd name="connsiteY25" fmla="*/ 69420 h 1296641"/>
                <a:gd name="connsiteX26" fmla="*/ 637674 w 1069036"/>
                <a:gd name="connsiteY26" fmla="*/ 45357 h 1296641"/>
                <a:gd name="connsiteX27" fmla="*/ 709863 w 1069036"/>
                <a:gd name="connsiteY27" fmla="*/ 33325 h 1296641"/>
                <a:gd name="connsiteX28" fmla="*/ 745958 w 1069036"/>
                <a:gd name="connsiteY28" fmla="*/ 21293 h 1296641"/>
                <a:gd name="connsiteX29" fmla="*/ 794084 w 1069036"/>
                <a:gd name="connsiteY29" fmla="*/ 9262 h 1296641"/>
                <a:gd name="connsiteX30" fmla="*/ 1034716 w 1069036"/>
                <a:gd name="connsiteY30" fmla="*/ 81451 h 1296641"/>
                <a:gd name="connsiteX31" fmla="*/ 1046748 w 1069036"/>
                <a:gd name="connsiteY31" fmla="*/ 117546 h 1296641"/>
                <a:gd name="connsiteX32" fmla="*/ 1058779 w 1069036"/>
                <a:gd name="connsiteY32" fmla="*/ 851472 h 1296641"/>
                <a:gd name="connsiteX33" fmla="*/ 998621 w 1069036"/>
                <a:gd name="connsiteY33" fmla="*/ 1056009 h 1296641"/>
                <a:gd name="connsiteX34" fmla="*/ 926432 w 1069036"/>
                <a:gd name="connsiteY34" fmla="*/ 1116167 h 1296641"/>
                <a:gd name="connsiteX35" fmla="*/ 854242 w 1069036"/>
                <a:gd name="connsiteY35" fmla="*/ 1176325 h 1296641"/>
                <a:gd name="connsiteX36" fmla="*/ 902369 w 1069036"/>
                <a:gd name="connsiteY36" fmla="*/ 1224451 h 129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69036" h="1296641">
                  <a:moveTo>
                    <a:pt x="998621" y="1128199"/>
                  </a:moveTo>
                  <a:cubicBezTo>
                    <a:pt x="978568" y="1132209"/>
                    <a:pt x="958426" y="1135794"/>
                    <a:pt x="938463" y="1140230"/>
                  </a:cubicBezTo>
                  <a:cubicBezTo>
                    <a:pt x="922321" y="1143817"/>
                    <a:pt x="901098" y="1139707"/>
                    <a:pt x="890337" y="1152262"/>
                  </a:cubicBezTo>
                  <a:cubicBezTo>
                    <a:pt x="868187" y="1178104"/>
                    <a:pt x="876646" y="1237589"/>
                    <a:pt x="842211" y="1260546"/>
                  </a:cubicBezTo>
                  <a:cubicBezTo>
                    <a:pt x="828452" y="1269719"/>
                    <a:pt x="810428" y="1270064"/>
                    <a:pt x="794084" y="1272578"/>
                  </a:cubicBezTo>
                  <a:cubicBezTo>
                    <a:pt x="758190" y="1278100"/>
                    <a:pt x="721836" y="1280104"/>
                    <a:pt x="685800" y="1284609"/>
                  </a:cubicBezTo>
                  <a:cubicBezTo>
                    <a:pt x="657660" y="1288126"/>
                    <a:pt x="629653" y="1292630"/>
                    <a:pt x="601579" y="1296641"/>
                  </a:cubicBezTo>
                  <a:cubicBezTo>
                    <a:pt x="501316" y="1292630"/>
                    <a:pt x="400050" y="1299314"/>
                    <a:pt x="300790" y="1284609"/>
                  </a:cubicBezTo>
                  <a:cubicBezTo>
                    <a:pt x="286486" y="1282490"/>
                    <a:pt x="286334" y="1259322"/>
                    <a:pt x="276727" y="1248514"/>
                  </a:cubicBezTo>
                  <a:cubicBezTo>
                    <a:pt x="254118" y="1223079"/>
                    <a:pt x="223414" y="1204640"/>
                    <a:pt x="204537" y="1176325"/>
                  </a:cubicBezTo>
                  <a:cubicBezTo>
                    <a:pt x="196516" y="1164293"/>
                    <a:pt x="192736" y="1147894"/>
                    <a:pt x="180474" y="1140230"/>
                  </a:cubicBezTo>
                  <a:cubicBezTo>
                    <a:pt x="158965" y="1126787"/>
                    <a:pt x="129389" y="1130237"/>
                    <a:pt x="108284" y="1116167"/>
                  </a:cubicBezTo>
                  <a:cubicBezTo>
                    <a:pt x="61638" y="1085069"/>
                    <a:pt x="85908" y="1096677"/>
                    <a:pt x="36095" y="1080072"/>
                  </a:cubicBezTo>
                  <a:cubicBezTo>
                    <a:pt x="-14631" y="927893"/>
                    <a:pt x="13239" y="1033219"/>
                    <a:pt x="0" y="755220"/>
                  </a:cubicBezTo>
                  <a:cubicBezTo>
                    <a:pt x="4011" y="630894"/>
                    <a:pt x="1099" y="506151"/>
                    <a:pt x="12032" y="382241"/>
                  </a:cubicBezTo>
                  <a:cubicBezTo>
                    <a:pt x="13303" y="367837"/>
                    <a:pt x="24804" y="355179"/>
                    <a:pt x="36095" y="346146"/>
                  </a:cubicBezTo>
                  <a:cubicBezTo>
                    <a:pt x="45998" y="338223"/>
                    <a:pt x="60158" y="338125"/>
                    <a:pt x="72190" y="334114"/>
                  </a:cubicBezTo>
                  <a:cubicBezTo>
                    <a:pt x="84221" y="322083"/>
                    <a:pt x="98527" y="311959"/>
                    <a:pt x="108284" y="298020"/>
                  </a:cubicBezTo>
                  <a:cubicBezTo>
                    <a:pt x="126826" y="271531"/>
                    <a:pt x="135119" y="238133"/>
                    <a:pt x="156411" y="213799"/>
                  </a:cubicBezTo>
                  <a:cubicBezTo>
                    <a:pt x="164762" y="204255"/>
                    <a:pt x="180474" y="205778"/>
                    <a:pt x="192505" y="201767"/>
                  </a:cubicBezTo>
                  <a:cubicBezTo>
                    <a:pt x="196516" y="189735"/>
                    <a:pt x="194634" y="173595"/>
                    <a:pt x="204537" y="165672"/>
                  </a:cubicBezTo>
                  <a:cubicBezTo>
                    <a:pt x="217449" y="155342"/>
                    <a:pt x="236825" y="158392"/>
                    <a:pt x="252663" y="153641"/>
                  </a:cubicBezTo>
                  <a:cubicBezTo>
                    <a:pt x="276958" y="146353"/>
                    <a:pt x="300790" y="137599"/>
                    <a:pt x="324853" y="129578"/>
                  </a:cubicBezTo>
                  <a:cubicBezTo>
                    <a:pt x="336885" y="125567"/>
                    <a:pt x="348512" y="120033"/>
                    <a:pt x="360948" y="117546"/>
                  </a:cubicBezTo>
                  <a:cubicBezTo>
                    <a:pt x="381000" y="113535"/>
                    <a:pt x="401518" y="111390"/>
                    <a:pt x="421105" y="105514"/>
                  </a:cubicBezTo>
                  <a:cubicBezTo>
                    <a:pt x="454203" y="95584"/>
                    <a:pt x="483579" y="77215"/>
                    <a:pt x="517358" y="69420"/>
                  </a:cubicBezTo>
                  <a:cubicBezTo>
                    <a:pt x="557210" y="60224"/>
                    <a:pt x="597331" y="52081"/>
                    <a:pt x="637674" y="45357"/>
                  </a:cubicBezTo>
                  <a:cubicBezTo>
                    <a:pt x="661737" y="41346"/>
                    <a:pt x="686049" y="38617"/>
                    <a:pt x="709863" y="33325"/>
                  </a:cubicBezTo>
                  <a:cubicBezTo>
                    <a:pt x="722243" y="30574"/>
                    <a:pt x="733763" y="24777"/>
                    <a:pt x="745958" y="21293"/>
                  </a:cubicBezTo>
                  <a:cubicBezTo>
                    <a:pt x="761857" y="16750"/>
                    <a:pt x="778042" y="13272"/>
                    <a:pt x="794084" y="9262"/>
                  </a:cubicBezTo>
                  <a:cubicBezTo>
                    <a:pt x="1068625" y="23711"/>
                    <a:pt x="1000880" y="-53891"/>
                    <a:pt x="1034716" y="81451"/>
                  </a:cubicBezTo>
                  <a:cubicBezTo>
                    <a:pt x="1037792" y="93755"/>
                    <a:pt x="1042737" y="105514"/>
                    <a:pt x="1046748" y="117546"/>
                  </a:cubicBezTo>
                  <a:cubicBezTo>
                    <a:pt x="1050758" y="362188"/>
                    <a:pt x="1058779" y="606797"/>
                    <a:pt x="1058779" y="851472"/>
                  </a:cubicBezTo>
                  <a:cubicBezTo>
                    <a:pt x="1058779" y="1057216"/>
                    <a:pt x="1105763" y="1029225"/>
                    <a:pt x="998621" y="1056009"/>
                  </a:cubicBezTo>
                  <a:cubicBezTo>
                    <a:pt x="909002" y="1115756"/>
                    <a:pt x="1019077" y="1038964"/>
                    <a:pt x="926432" y="1116167"/>
                  </a:cubicBezTo>
                  <a:cubicBezTo>
                    <a:pt x="825927" y="1199921"/>
                    <a:pt x="959694" y="1070873"/>
                    <a:pt x="854242" y="1176325"/>
                  </a:cubicBezTo>
                  <a:cubicBezTo>
                    <a:pt x="883279" y="1219882"/>
                    <a:pt x="865371" y="1205954"/>
                    <a:pt x="902369" y="1224451"/>
                  </a:cubicBezTo>
                </a:path>
              </a:pathLst>
            </a:custGeom>
            <a:pattFill prst="lgConfetti">
              <a:fgClr>
                <a:srgbClr val="FFCC99"/>
              </a:fgClr>
              <a:bgClr>
                <a:srgbClr val="FFFF00"/>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110" name="Freeform 109"/>
            <p:cNvSpPr/>
            <p:nvPr/>
          </p:nvSpPr>
          <p:spPr>
            <a:xfrm>
              <a:off x="5833541" y="4288370"/>
              <a:ext cx="1028490" cy="1227611"/>
            </a:xfrm>
            <a:custGeom>
              <a:avLst/>
              <a:gdLst>
                <a:gd name="connsiteX0" fmla="*/ 24063 w 950495"/>
                <a:gd name="connsiteY0" fmla="*/ 1215233 h 1383675"/>
                <a:gd name="connsiteX1" fmla="*/ 168442 w 950495"/>
                <a:gd name="connsiteY1" fmla="*/ 1239296 h 1383675"/>
                <a:gd name="connsiteX2" fmla="*/ 240631 w 950495"/>
                <a:gd name="connsiteY2" fmla="*/ 1275391 h 1383675"/>
                <a:gd name="connsiteX3" fmla="*/ 300789 w 950495"/>
                <a:gd name="connsiteY3" fmla="*/ 1299454 h 1383675"/>
                <a:gd name="connsiteX4" fmla="*/ 372979 w 950495"/>
                <a:gd name="connsiteY4" fmla="*/ 1347580 h 1383675"/>
                <a:gd name="connsiteX5" fmla="*/ 445168 w 950495"/>
                <a:gd name="connsiteY5" fmla="*/ 1383675 h 1383675"/>
                <a:gd name="connsiteX6" fmla="*/ 613610 w 950495"/>
                <a:gd name="connsiteY6" fmla="*/ 1371643 h 1383675"/>
                <a:gd name="connsiteX7" fmla="*/ 649705 w 950495"/>
                <a:gd name="connsiteY7" fmla="*/ 1359612 h 1383675"/>
                <a:gd name="connsiteX8" fmla="*/ 757989 w 950495"/>
                <a:gd name="connsiteY8" fmla="*/ 1347580 h 1383675"/>
                <a:gd name="connsiteX9" fmla="*/ 806116 w 950495"/>
                <a:gd name="connsiteY9" fmla="*/ 1335548 h 1383675"/>
                <a:gd name="connsiteX10" fmla="*/ 866274 w 950495"/>
                <a:gd name="connsiteY10" fmla="*/ 1167106 h 1383675"/>
                <a:gd name="connsiteX11" fmla="*/ 950495 w 950495"/>
                <a:gd name="connsiteY11" fmla="*/ 1022727 h 1383675"/>
                <a:gd name="connsiteX12" fmla="*/ 938463 w 950495"/>
                <a:gd name="connsiteY12" fmla="*/ 818191 h 1383675"/>
                <a:gd name="connsiteX13" fmla="*/ 926431 w 950495"/>
                <a:gd name="connsiteY13" fmla="*/ 770064 h 1383675"/>
                <a:gd name="connsiteX14" fmla="*/ 902368 w 950495"/>
                <a:gd name="connsiteY14" fmla="*/ 673812 h 1383675"/>
                <a:gd name="connsiteX15" fmla="*/ 890337 w 950495"/>
                <a:gd name="connsiteY15" fmla="*/ 601622 h 1383675"/>
                <a:gd name="connsiteX16" fmla="*/ 854242 w 950495"/>
                <a:gd name="connsiteY16" fmla="*/ 517401 h 1383675"/>
                <a:gd name="connsiteX17" fmla="*/ 830179 w 950495"/>
                <a:gd name="connsiteY17" fmla="*/ 481306 h 1383675"/>
                <a:gd name="connsiteX18" fmla="*/ 794084 w 950495"/>
                <a:gd name="connsiteY18" fmla="*/ 457243 h 1383675"/>
                <a:gd name="connsiteX19" fmla="*/ 770021 w 950495"/>
                <a:gd name="connsiteY19" fmla="*/ 421148 h 1383675"/>
                <a:gd name="connsiteX20" fmla="*/ 697831 w 950495"/>
                <a:gd name="connsiteY20" fmla="*/ 373022 h 1383675"/>
                <a:gd name="connsiteX21" fmla="*/ 625642 w 950495"/>
                <a:gd name="connsiteY21" fmla="*/ 264738 h 1383675"/>
                <a:gd name="connsiteX22" fmla="*/ 601579 w 950495"/>
                <a:gd name="connsiteY22" fmla="*/ 228643 h 1383675"/>
                <a:gd name="connsiteX23" fmla="*/ 589547 w 950495"/>
                <a:gd name="connsiteY23" fmla="*/ 192548 h 1383675"/>
                <a:gd name="connsiteX24" fmla="*/ 553452 w 950495"/>
                <a:gd name="connsiteY24" fmla="*/ 168485 h 1383675"/>
                <a:gd name="connsiteX25" fmla="*/ 505326 w 950495"/>
                <a:gd name="connsiteY25" fmla="*/ 108327 h 1383675"/>
                <a:gd name="connsiteX26" fmla="*/ 469231 w 950495"/>
                <a:gd name="connsiteY26" fmla="*/ 96296 h 1383675"/>
                <a:gd name="connsiteX27" fmla="*/ 433137 w 950495"/>
                <a:gd name="connsiteY27" fmla="*/ 72233 h 1383675"/>
                <a:gd name="connsiteX28" fmla="*/ 324852 w 950495"/>
                <a:gd name="connsiteY28" fmla="*/ 48169 h 1383675"/>
                <a:gd name="connsiteX29" fmla="*/ 288758 w 950495"/>
                <a:gd name="connsiteY29" fmla="*/ 36138 h 1383675"/>
                <a:gd name="connsiteX30" fmla="*/ 132347 w 950495"/>
                <a:gd name="connsiteY30" fmla="*/ 12075 h 1383675"/>
                <a:gd name="connsiteX31" fmla="*/ 72189 w 950495"/>
                <a:gd name="connsiteY31" fmla="*/ 36138 h 1383675"/>
                <a:gd name="connsiteX32" fmla="*/ 36095 w 950495"/>
                <a:gd name="connsiteY32" fmla="*/ 360991 h 1383675"/>
                <a:gd name="connsiteX33" fmla="*/ 12031 w 950495"/>
                <a:gd name="connsiteY33" fmla="*/ 385054 h 1383675"/>
                <a:gd name="connsiteX34" fmla="*/ 0 w 950495"/>
                <a:gd name="connsiteY34" fmla="*/ 421148 h 1383675"/>
                <a:gd name="connsiteX35" fmla="*/ 36095 w 950495"/>
                <a:gd name="connsiteY35" fmla="*/ 601622 h 1383675"/>
                <a:gd name="connsiteX36" fmla="*/ 60158 w 950495"/>
                <a:gd name="connsiteY36" fmla="*/ 637717 h 1383675"/>
                <a:gd name="connsiteX37" fmla="*/ 24063 w 950495"/>
                <a:gd name="connsiteY37" fmla="*/ 1215233 h 138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950495" h="1383675">
                  <a:moveTo>
                    <a:pt x="24063" y="1215233"/>
                  </a:moveTo>
                  <a:cubicBezTo>
                    <a:pt x="42110" y="1315496"/>
                    <a:pt x="121432" y="1226238"/>
                    <a:pt x="168442" y="1239296"/>
                  </a:cubicBezTo>
                  <a:cubicBezTo>
                    <a:pt x="194364" y="1246497"/>
                    <a:pt x="216139" y="1264258"/>
                    <a:pt x="240631" y="1275391"/>
                  </a:cubicBezTo>
                  <a:cubicBezTo>
                    <a:pt x="260292" y="1284328"/>
                    <a:pt x="280736" y="1291433"/>
                    <a:pt x="300789" y="1299454"/>
                  </a:cubicBezTo>
                  <a:cubicBezTo>
                    <a:pt x="369213" y="1367876"/>
                    <a:pt x="303330" y="1312755"/>
                    <a:pt x="372979" y="1347580"/>
                  </a:cubicBezTo>
                  <a:cubicBezTo>
                    <a:pt x="466276" y="1394229"/>
                    <a:pt x="354442" y="1353431"/>
                    <a:pt x="445168" y="1383675"/>
                  </a:cubicBezTo>
                  <a:cubicBezTo>
                    <a:pt x="501315" y="1379664"/>
                    <a:pt x="557705" y="1378220"/>
                    <a:pt x="613610" y="1371643"/>
                  </a:cubicBezTo>
                  <a:cubicBezTo>
                    <a:pt x="626206" y="1370161"/>
                    <a:pt x="637195" y="1361697"/>
                    <a:pt x="649705" y="1359612"/>
                  </a:cubicBezTo>
                  <a:cubicBezTo>
                    <a:pt x="685528" y="1353642"/>
                    <a:pt x="721894" y="1351591"/>
                    <a:pt x="757989" y="1347580"/>
                  </a:cubicBezTo>
                  <a:cubicBezTo>
                    <a:pt x="774031" y="1343569"/>
                    <a:pt x="797608" y="1349728"/>
                    <a:pt x="806116" y="1335548"/>
                  </a:cubicBezTo>
                  <a:cubicBezTo>
                    <a:pt x="836791" y="1284424"/>
                    <a:pt x="833202" y="1216714"/>
                    <a:pt x="866274" y="1167106"/>
                  </a:cubicBezTo>
                  <a:cubicBezTo>
                    <a:pt x="945498" y="1048269"/>
                    <a:pt x="924745" y="1099976"/>
                    <a:pt x="950495" y="1022727"/>
                  </a:cubicBezTo>
                  <a:cubicBezTo>
                    <a:pt x="946484" y="954548"/>
                    <a:pt x="944938" y="886180"/>
                    <a:pt x="938463" y="818191"/>
                  </a:cubicBezTo>
                  <a:cubicBezTo>
                    <a:pt x="936895" y="801729"/>
                    <a:pt x="930018" y="786206"/>
                    <a:pt x="926431" y="770064"/>
                  </a:cubicBezTo>
                  <a:cubicBezTo>
                    <a:pt x="907073" y="682950"/>
                    <a:pt x="923869" y="738311"/>
                    <a:pt x="902368" y="673812"/>
                  </a:cubicBezTo>
                  <a:cubicBezTo>
                    <a:pt x="898358" y="649749"/>
                    <a:pt x="895629" y="625436"/>
                    <a:pt x="890337" y="601622"/>
                  </a:cubicBezTo>
                  <a:cubicBezTo>
                    <a:pt x="884202" y="574014"/>
                    <a:pt x="867616" y="540806"/>
                    <a:pt x="854242" y="517401"/>
                  </a:cubicBezTo>
                  <a:cubicBezTo>
                    <a:pt x="847068" y="504846"/>
                    <a:pt x="840404" y="491531"/>
                    <a:pt x="830179" y="481306"/>
                  </a:cubicBezTo>
                  <a:cubicBezTo>
                    <a:pt x="819954" y="471081"/>
                    <a:pt x="806116" y="465264"/>
                    <a:pt x="794084" y="457243"/>
                  </a:cubicBezTo>
                  <a:cubicBezTo>
                    <a:pt x="786063" y="445211"/>
                    <a:pt x="781130" y="430405"/>
                    <a:pt x="770021" y="421148"/>
                  </a:cubicBezTo>
                  <a:cubicBezTo>
                    <a:pt x="711636" y="372494"/>
                    <a:pt x="734649" y="422112"/>
                    <a:pt x="697831" y="373022"/>
                  </a:cubicBezTo>
                  <a:cubicBezTo>
                    <a:pt x="697824" y="373013"/>
                    <a:pt x="637677" y="282790"/>
                    <a:pt x="625642" y="264738"/>
                  </a:cubicBezTo>
                  <a:cubicBezTo>
                    <a:pt x="617621" y="252706"/>
                    <a:pt x="606152" y="242361"/>
                    <a:pt x="601579" y="228643"/>
                  </a:cubicBezTo>
                  <a:cubicBezTo>
                    <a:pt x="597568" y="216611"/>
                    <a:pt x="597470" y="202451"/>
                    <a:pt x="589547" y="192548"/>
                  </a:cubicBezTo>
                  <a:cubicBezTo>
                    <a:pt x="580514" y="181257"/>
                    <a:pt x="565484" y="176506"/>
                    <a:pt x="553452" y="168485"/>
                  </a:cubicBezTo>
                  <a:cubicBezTo>
                    <a:pt x="542524" y="152094"/>
                    <a:pt x="524373" y="119755"/>
                    <a:pt x="505326" y="108327"/>
                  </a:cubicBezTo>
                  <a:cubicBezTo>
                    <a:pt x="494451" y="101802"/>
                    <a:pt x="481263" y="100306"/>
                    <a:pt x="469231" y="96296"/>
                  </a:cubicBezTo>
                  <a:cubicBezTo>
                    <a:pt x="457200" y="88275"/>
                    <a:pt x="446070" y="78700"/>
                    <a:pt x="433137" y="72233"/>
                  </a:cubicBezTo>
                  <a:cubicBezTo>
                    <a:pt x="400635" y="55982"/>
                    <a:pt x="358124" y="55563"/>
                    <a:pt x="324852" y="48169"/>
                  </a:cubicBezTo>
                  <a:cubicBezTo>
                    <a:pt x="312472" y="45418"/>
                    <a:pt x="301223" y="38475"/>
                    <a:pt x="288758" y="36138"/>
                  </a:cubicBezTo>
                  <a:cubicBezTo>
                    <a:pt x="236911" y="26417"/>
                    <a:pt x="184484" y="20096"/>
                    <a:pt x="132347" y="12075"/>
                  </a:cubicBezTo>
                  <a:cubicBezTo>
                    <a:pt x="104039" y="2639"/>
                    <a:pt x="78767" y="-18683"/>
                    <a:pt x="72189" y="36138"/>
                  </a:cubicBezTo>
                  <a:cubicBezTo>
                    <a:pt x="58659" y="148892"/>
                    <a:pt x="93087" y="261257"/>
                    <a:pt x="36095" y="360991"/>
                  </a:cubicBezTo>
                  <a:cubicBezTo>
                    <a:pt x="30467" y="370840"/>
                    <a:pt x="20052" y="377033"/>
                    <a:pt x="12031" y="385054"/>
                  </a:cubicBezTo>
                  <a:cubicBezTo>
                    <a:pt x="8021" y="397085"/>
                    <a:pt x="0" y="408466"/>
                    <a:pt x="0" y="421148"/>
                  </a:cubicBezTo>
                  <a:cubicBezTo>
                    <a:pt x="0" y="456054"/>
                    <a:pt x="10905" y="563837"/>
                    <a:pt x="36095" y="601622"/>
                  </a:cubicBezTo>
                  <a:lnTo>
                    <a:pt x="60158" y="637717"/>
                  </a:lnTo>
                  <a:cubicBezTo>
                    <a:pt x="76196" y="1022644"/>
                    <a:pt x="6016" y="1114970"/>
                    <a:pt x="24063" y="1215233"/>
                  </a:cubicBezTo>
                  <a:close/>
                </a:path>
              </a:pathLst>
            </a:custGeom>
            <a:pattFill prst="trellis">
              <a:fgClr>
                <a:srgbClr val="FFCC99"/>
              </a:fgClr>
              <a:bgClr>
                <a:sysClr val="window" lastClr="FFFFFF"/>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111" name="Oval 110"/>
            <p:cNvSpPr/>
            <p:nvPr/>
          </p:nvSpPr>
          <p:spPr>
            <a:xfrm>
              <a:off x="4860653" y="4732153"/>
              <a:ext cx="476083" cy="409074"/>
            </a:xfrm>
            <a:prstGeom prst="ellipse">
              <a:avLst/>
            </a:prstGeom>
            <a:solidFill>
              <a:srgbClr val="FFE89F"/>
            </a:solidFill>
            <a:ln w="19050" cap="flat" cmpd="sng" algn="ctr">
              <a:solidFill>
                <a:srgbClr val="FF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112" name="Right Arrow 111"/>
            <p:cNvSpPr/>
            <p:nvPr/>
          </p:nvSpPr>
          <p:spPr>
            <a:xfrm>
              <a:off x="5689162" y="4592708"/>
              <a:ext cx="469231" cy="139445"/>
            </a:xfrm>
            <a:prstGeom prst="rightArrow">
              <a:avLst/>
            </a:prstGeom>
            <a:solidFill>
              <a:srgbClr val="FF0000"/>
            </a:solidFill>
            <a:ln w="381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113" name="Block Arc 112"/>
            <p:cNvSpPr/>
            <p:nvPr/>
          </p:nvSpPr>
          <p:spPr>
            <a:xfrm rot="5400000">
              <a:off x="4941188" y="4691381"/>
              <a:ext cx="599804" cy="490619"/>
            </a:xfrm>
            <a:prstGeom prst="blockArc">
              <a:avLst>
                <a:gd name="adj1" fmla="val 9651363"/>
                <a:gd name="adj2" fmla="val 21599976"/>
                <a:gd name="adj3" fmla="val 14454"/>
              </a:avLst>
            </a:prstGeom>
            <a:pattFill prst="pct25">
              <a:fgClr>
                <a:srgbClr val="FFFF00"/>
              </a:fgClr>
              <a:bgClr>
                <a:srgbClr val="FF0000"/>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black"/>
                </a:solidFill>
                <a:effectLst/>
                <a:uLnTx/>
                <a:uFillTx/>
                <a:latin typeface="Arial" panose="020B0604020202020204" pitchFamily="34" charset="0"/>
                <a:cs typeface="Arial" panose="020B0604020202020204" pitchFamily="34" charset="0"/>
              </a:endParaRPr>
            </a:p>
          </p:txBody>
        </p:sp>
        <p:cxnSp>
          <p:nvCxnSpPr>
            <p:cNvPr id="114" name="Straight Arrow Connector 113"/>
            <p:cNvCxnSpPr/>
            <p:nvPr/>
          </p:nvCxnSpPr>
          <p:spPr>
            <a:xfrm flipV="1">
              <a:off x="5336736" y="4472393"/>
              <a:ext cx="149664" cy="164395"/>
            </a:xfrm>
            <a:prstGeom prst="straightConnector1">
              <a:avLst/>
            </a:prstGeom>
            <a:noFill/>
            <a:ln w="38100" cap="flat" cmpd="sng" algn="ctr">
              <a:solidFill>
                <a:srgbClr val="FF0000"/>
              </a:solidFill>
              <a:prstDash val="solid"/>
              <a:tailEnd type="triangle"/>
            </a:ln>
            <a:effectLst/>
          </p:spPr>
        </p:cxnSp>
        <p:cxnSp>
          <p:nvCxnSpPr>
            <p:cNvPr id="115" name="Straight Arrow Connector 114"/>
            <p:cNvCxnSpPr/>
            <p:nvPr/>
          </p:nvCxnSpPr>
          <p:spPr>
            <a:xfrm flipV="1">
              <a:off x="5486400" y="4833340"/>
              <a:ext cx="202762" cy="48126"/>
            </a:xfrm>
            <a:prstGeom prst="straightConnector1">
              <a:avLst/>
            </a:prstGeom>
            <a:noFill/>
            <a:ln w="38100" cap="flat" cmpd="sng" algn="ctr">
              <a:solidFill>
                <a:srgbClr val="FF0000"/>
              </a:solidFill>
              <a:prstDash val="solid"/>
              <a:tailEnd type="triangle"/>
            </a:ln>
            <a:effectLst/>
          </p:spPr>
        </p:cxnSp>
        <p:cxnSp>
          <p:nvCxnSpPr>
            <p:cNvPr id="116" name="Straight Arrow Connector 115"/>
            <p:cNvCxnSpPr/>
            <p:nvPr/>
          </p:nvCxnSpPr>
          <p:spPr>
            <a:xfrm>
              <a:off x="5486400" y="5141227"/>
              <a:ext cx="202762" cy="95366"/>
            </a:xfrm>
            <a:prstGeom prst="straightConnector1">
              <a:avLst/>
            </a:prstGeom>
            <a:noFill/>
            <a:ln w="38100" cap="flat" cmpd="sng" algn="ctr">
              <a:solidFill>
                <a:srgbClr val="FF0000"/>
              </a:solidFill>
              <a:prstDash val="solid"/>
              <a:tailEnd type="triangle"/>
            </a:ln>
            <a:effectLst/>
          </p:spPr>
        </p:cxnSp>
      </p:grpSp>
      <p:grpSp>
        <p:nvGrpSpPr>
          <p:cNvPr id="63" name="Group 62"/>
          <p:cNvGrpSpPr/>
          <p:nvPr/>
        </p:nvGrpSpPr>
        <p:grpSpPr>
          <a:xfrm>
            <a:off x="311600" y="1874230"/>
            <a:ext cx="1177776" cy="841050"/>
            <a:chOff x="426640" y="2351370"/>
            <a:chExt cx="2001378" cy="1296641"/>
          </a:xfrm>
        </p:grpSpPr>
        <p:sp>
          <p:nvSpPr>
            <p:cNvPr id="106" name="Freeform 105"/>
            <p:cNvSpPr/>
            <p:nvPr/>
          </p:nvSpPr>
          <p:spPr>
            <a:xfrm>
              <a:off x="426640" y="2351370"/>
              <a:ext cx="1069036" cy="1296641"/>
            </a:xfrm>
            <a:custGeom>
              <a:avLst/>
              <a:gdLst>
                <a:gd name="connsiteX0" fmla="*/ 998621 w 1069036"/>
                <a:gd name="connsiteY0" fmla="*/ 1128199 h 1296641"/>
                <a:gd name="connsiteX1" fmla="*/ 938463 w 1069036"/>
                <a:gd name="connsiteY1" fmla="*/ 1140230 h 1296641"/>
                <a:gd name="connsiteX2" fmla="*/ 890337 w 1069036"/>
                <a:gd name="connsiteY2" fmla="*/ 1152262 h 1296641"/>
                <a:gd name="connsiteX3" fmla="*/ 842211 w 1069036"/>
                <a:gd name="connsiteY3" fmla="*/ 1260546 h 1296641"/>
                <a:gd name="connsiteX4" fmla="*/ 794084 w 1069036"/>
                <a:gd name="connsiteY4" fmla="*/ 1272578 h 1296641"/>
                <a:gd name="connsiteX5" fmla="*/ 685800 w 1069036"/>
                <a:gd name="connsiteY5" fmla="*/ 1284609 h 1296641"/>
                <a:gd name="connsiteX6" fmla="*/ 601579 w 1069036"/>
                <a:gd name="connsiteY6" fmla="*/ 1296641 h 1296641"/>
                <a:gd name="connsiteX7" fmla="*/ 300790 w 1069036"/>
                <a:gd name="connsiteY7" fmla="*/ 1284609 h 1296641"/>
                <a:gd name="connsiteX8" fmla="*/ 276727 w 1069036"/>
                <a:gd name="connsiteY8" fmla="*/ 1248514 h 1296641"/>
                <a:gd name="connsiteX9" fmla="*/ 204537 w 1069036"/>
                <a:gd name="connsiteY9" fmla="*/ 1176325 h 1296641"/>
                <a:gd name="connsiteX10" fmla="*/ 180474 w 1069036"/>
                <a:gd name="connsiteY10" fmla="*/ 1140230 h 1296641"/>
                <a:gd name="connsiteX11" fmla="*/ 108284 w 1069036"/>
                <a:gd name="connsiteY11" fmla="*/ 1116167 h 1296641"/>
                <a:gd name="connsiteX12" fmla="*/ 36095 w 1069036"/>
                <a:gd name="connsiteY12" fmla="*/ 1080072 h 1296641"/>
                <a:gd name="connsiteX13" fmla="*/ 0 w 1069036"/>
                <a:gd name="connsiteY13" fmla="*/ 755220 h 1296641"/>
                <a:gd name="connsiteX14" fmla="*/ 12032 w 1069036"/>
                <a:gd name="connsiteY14" fmla="*/ 382241 h 1296641"/>
                <a:gd name="connsiteX15" fmla="*/ 36095 w 1069036"/>
                <a:gd name="connsiteY15" fmla="*/ 346146 h 1296641"/>
                <a:gd name="connsiteX16" fmla="*/ 72190 w 1069036"/>
                <a:gd name="connsiteY16" fmla="*/ 334114 h 1296641"/>
                <a:gd name="connsiteX17" fmla="*/ 108284 w 1069036"/>
                <a:gd name="connsiteY17" fmla="*/ 298020 h 1296641"/>
                <a:gd name="connsiteX18" fmla="*/ 156411 w 1069036"/>
                <a:gd name="connsiteY18" fmla="*/ 213799 h 1296641"/>
                <a:gd name="connsiteX19" fmla="*/ 192505 w 1069036"/>
                <a:gd name="connsiteY19" fmla="*/ 201767 h 1296641"/>
                <a:gd name="connsiteX20" fmla="*/ 204537 w 1069036"/>
                <a:gd name="connsiteY20" fmla="*/ 165672 h 1296641"/>
                <a:gd name="connsiteX21" fmla="*/ 252663 w 1069036"/>
                <a:gd name="connsiteY21" fmla="*/ 153641 h 1296641"/>
                <a:gd name="connsiteX22" fmla="*/ 324853 w 1069036"/>
                <a:gd name="connsiteY22" fmla="*/ 129578 h 1296641"/>
                <a:gd name="connsiteX23" fmla="*/ 360948 w 1069036"/>
                <a:gd name="connsiteY23" fmla="*/ 117546 h 1296641"/>
                <a:gd name="connsiteX24" fmla="*/ 421105 w 1069036"/>
                <a:gd name="connsiteY24" fmla="*/ 105514 h 1296641"/>
                <a:gd name="connsiteX25" fmla="*/ 517358 w 1069036"/>
                <a:gd name="connsiteY25" fmla="*/ 69420 h 1296641"/>
                <a:gd name="connsiteX26" fmla="*/ 637674 w 1069036"/>
                <a:gd name="connsiteY26" fmla="*/ 45357 h 1296641"/>
                <a:gd name="connsiteX27" fmla="*/ 709863 w 1069036"/>
                <a:gd name="connsiteY27" fmla="*/ 33325 h 1296641"/>
                <a:gd name="connsiteX28" fmla="*/ 745958 w 1069036"/>
                <a:gd name="connsiteY28" fmla="*/ 21293 h 1296641"/>
                <a:gd name="connsiteX29" fmla="*/ 794084 w 1069036"/>
                <a:gd name="connsiteY29" fmla="*/ 9262 h 1296641"/>
                <a:gd name="connsiteX30" fmla="*/ 1034716 w 1069036"/>
                <a:gd name="connsiteY30" fmla="*/ 81451 h 1296641"/>
                <a:gd name="connsiteX31" fmla="*/ 1046748 w 1069036"/>
                <a:gd name="connsiteY31" fmla="*/ 117546 h 1296641"/>
                <a:gd name="connsiteX32" fmla="*/ 1058779 w 1069036"/>
                <a:gd name="connsiteY32" fmla="*/ 851472 h 1296641"/>
                <a:gd name="connsiteX33" fmla="*/ 998621 w 1069036"/>
                <a:gd name="connsiteY33" fmla="*/ 1056009 h 1296641"/>
                <a:gd name="connsiteX34" fmla="*/ 926432 w 1069036"/>
                <a:gd name="connsiteY34" fmla="*/ 1116167 h 1296641"/>
                <a:gd name="connsiteX35" fmla="*/ 854242 w 1069036"/>
                <a:gd name="connsiteY35" fmla="*/ 1176325 h 1296641"/>
                <a:gd name="connsiteX36" fmla="*/ 902369 w 1069036"/>
                <a:gd name="connsiteY36" fmla="*/ 1224451 h 129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69036" h="1296641">
                  <a:moveTo>
                    <a:pt x="998621" y="1128199"/>
                  </a:moveTo>
                  <a:cubicBezTo>
                    <a:pt x="978568" y="1132209"/>
                    <a:pt x="958426" y="1135794"/>
                    <a:pt x="938463" y="1140230"/>
                  </a:cubicBezTo>
                  <a:cubicBezTo>
                    <a:pt x="922321" y="1143817"/>
                    <a:pt x="901098" y="1139707"/>
                    <a:pt x="890337" y="1152262"/>
                  </a:cubicBezTo>
                  <a:cubicBezTo>
                    <a:pt x="868187" y="1178104"/>
                    <a:pt x="876646" y="1237589"/>
                    <a:pt x="842211" y="1260546"/>
                  </a:cubicBezTo>
                  <a:cubicBezTo>
                    <a:pt x="828452" y="1269719"/>
                    <a:pt x="810428" y="1270064"/>
                    <a:pt x="794084" y="1272578"/>
                  </a:cubicBezTo>
                  <a:cubicBezTo>
                    <a:pt x="758190" y="1278100"/>
                    <a:pt x="721836" y="1280104"/>
                    <a:pt x="685800" y="1284609"/>
                  </a:cubicBezTo>
                  <a:cubicBezTo>
                    <a:pt x="657660" y="1288126"/>
                    <a:pt x="629653" y="1292630"/>
                    <a:pt x="601579" y="1296641"/>
                  </a:cubicBezTo>
                  <a:cubicBezTo>
                    <a:pt x="501316" y="1292630"/>
                    <a:pt x="400050" y="1299314"/>
                    <a:pt x="300790" y="1284609"/>
                  </a:cubicBezTo>
                  <a:cubicBezTo>
                    <a:pt x="286486" y="1282490"/>
                    <a:pt x="286334" y="1259322"/>
                    <a:pt x="276727" y="1248514"/>
                  </a:cubicBezTo>
                  <a:cubicBezTo>
                    <a:pt x="254118" y="1223079"/>
                    <a:pt x="223414" y="1204640"/>
                    <a:pt x="204537" y="1176325"/>
                  </a:cubicBezTo>
                  <a:cubicBezTo>
                    <a:pt x="196516" y="1164293"/>
                    <a:pt x="192736" y="1147894"/>
                    <a:pt x="180474" y="1140230"/>
                  </a:cubicBezTo>
                  <a:cubicBezTo>
                    <a:pt x="158965" y="1126787"/>
                    <a:pt x="129389" y="1130237"/>
                    <a:pt x="108284" y="1116167"/>
                  </a:cubicBezTo>
                  <a:cubicBezTo>
                    <a:pt x="61638" y="1085069"/>
                    <a:pt x="85908" y="1096677"/>
                    <a:pt x="36095" y="1080072"/>
                  </a:cubicBezTo>
                  <a:cubicBezTo>
                    <a:pt x="-14631" y="927893"/>
                    <a:pt x="13239" y="1033219"/>
                    <a:pt x="0" y="755220"/>
                  </a:cubicBezTo>
                  <a:cubicBezTo>
                    <a:pt x="4011" y="630894"/>
                    <a:pt x="1099" y="506151"/>
                    <a:pt x="12032" y="382241"/>
                  </a:cubicBezTo>
                  <a:cubicBezTo>
                    <a:pt x="13303" y="367837"/>
                    <a:pt x="24804" y="355179"/>
                    <a:pt x="36095" y="346146"/>
                  </a:cubicBezTo>
                  <a:cubicBezTo>
                    <a:pt x="45998" y="338223"/>
                    <a:pt x="60158" y="338125"/>
                    <a:pt x="72190" y="334114"/>
                  </a:cubicBezTo>
                  <a:cubicBezTo>
                    <a:pt x="84221" y="322083"/>
                    <a:pt x="98527" y="311959"/>
                    <a:pt x="108284" y="298020"/>
                  </a:cubicBezTo>
                  <a:cubicBezTo>
                    <a:pt x="126826" y="271531"/>
                    <a:pt x="135119" y="238133"/>
                    <a:pt x="156411" y="213799"/>
                  </a:cubicBezTo>
                  <a:cubicBezTo>
                    <a:pt x="164762" y="204255"/>
                    <a:pt x="180474" y="205778"/>
                    <a:pt x="192505" y="201767"/>
                  </a:cubicBezTo>
                  <a:cubicBezTo>
                    <a:pt x="196516" y="189735"/>
                    <a:pt x="194634" y="173595"/>
                    <a:pt x="204537" y="165672"/>
                  </a:cubicBezTo>
                  <a:cubicBezTo>
                    <a:pt x="217449" y="155342"/>
                    <a:pt x="236825" y="158392"/>
                    <a:pt x="252663" y="153641"/>
                  </a:cubicBezTo>
                  <a:cubicBezTo>
                    <a:pt x="276958" y="146353"/>
                    <a:pt x="300790" y="137599"/>
                    <a:pt x="324853" y="129578"/>
                  </a:cubicBezTo>
                  <a:cubicBezTo>
                    <a:pt x="336885" y="125567"/>
                    <a:pt x="348512" y="120033"/>
                    <a:pt x="360948" y="117546"/>
                  </a:cubicBezTo>
                  <a:cubicBezTo>
                    <a:pt x="381000" y="113535"/>
                    <a:pt x="401518" y="111390"/>
                    <a:pt x="421105" y="105514"/>
                  </a:cubicBezTo>
                  <a:cubicBezTo>
                    <a:pt x="454203" y="95584"/>
                    <a:pt x="483579" y="77215"/>
                    <a:pt x="517358" y="69420"/>
                  </a:cubicBezTo>
                  <a:cubicBezTo>
                    <a:pt x="557210" y="60224"/>
                    <a:pt x="597331" y="52081"/>
                    <a:pt x="637674" y="45357"/>
                  </a:cubicBezTo>
                  <a:cubicBezTo>
                    <a:pt x="661737" y="41346"/>
                    <a:pt x="686049" y="38617"/>
                    <a:pt x="709863" y="33325"/>
                  </a:cubicBezTo>
                  <a:cubicBezTo>
                    <a:pt x="722243" y="30574"/>
                    <a:pt x="733763" y="24777"/>
                    <a:pt x="745958" y="21293"/>
                  </a:cubicBezTo>
                  <a:cubicBezTo>
                    <a:pt x="761857" y="16750"/>
                    <a:pt x="778042" y="13272"/>
                    <a:pt x="794084" y="9262"/>
                  </a:cubicBezTo>
                  <a:cubicBezTo>
                    <a:pt x="1068625" y="23711"/>
                    <a:pt x="1000880" y="-53891"/>
                    <a:pt x="1034716" y="81451"/>
                  </a:cubicBezTo>
                  <a:cubicBezTo>
                    <a:pt x="1037792" y="93755"/>
                    <a:pt x="1042737" y="105514"/>
                    <a:pt x="1046748" y="117546"/>
                  </a:cubicBezTo>
                  <a:cubicBezTo>
                    <a:pt x="1050758" y="362188"/>
                    <a:pt x="1058779" y="606797"/>
                    <a:pt x="1058779" y="851472"/>
                  </a:cubicBezTo>
                  <a:cubicBezTo>
                    <a:pt x="1058779" y="1057216"/>
                    <a:pt x="1105763" y="1029225"/>
                    <a:pt x="998621" y="1056009"/>
                  </a:cubicBezTo>
                  <a:cubicBezTo>
                    <a:pt x="909002" y="1115756"/>
                    <a:pt x="1019077" y="1038964"/>
                    <a:pt x="926432" y="1116167"/>
                  </a:cubicBezTo>
                  <a:cubicBezTo>
                    <a:pt x="825927" y="1199921"/>
                    <a:pt x="959694" y="1070873"/>
                    <a:pt x="854242" y="1176325"/>
                  </a:cubicBezTo>
                  <a:cubicBezTo>
                    <a:pt x="883279" y="1219882"/>
                    <a:pt x="865371" y="1205954"/>
                    <a:pt x="902369" y="1224451"/>
                  </a:cubicBezTo>
                </a:path>
              </a:pathLst>
            </a:custGeom>
            <a:solidFill>
              <a:srgbClr val="FFCC9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107" name="Freeform 106"/>
            <p:cNvSpPr/>
            <p:nvPr/>
          </p:nvSpPr>
          <p:spPr>
            <a:xfrm>
              <a:off x="1399528" y="2351370"/>
              <a:ext cx="1028490" cy="1227611"/>
            </a:xfrm>
            <a:custGeom>
              <a:avLst/>
              <a:gdLst>
                <a:gd name="connsiteX0" fmla="*/ 24063 w 950495"/>
                <a:gd name="connsiteY0" fmla="*/ 1215233 h 1383675"/>
                <a:gd name="connsiteX1" fmla="*/ 168442 w 950495"/>
                <a:gd name="connsiteY1" fmla="*/ 1239296 h 1383675"/>
                <a:gd name="connsiteX2" fmla="*/ 240631 w 950495"/>
                <a:gd name="connsiteY2" fmla="*/ 1275391 h 1383675"/>
                <a:gd name="connsiteX3" fmla="*/ 300789 w 950495"/>
                <a:gd name="connsiteY3" fmla="*/ 1299454 h 1383675"/>
                <a:gd name="connsiteX4" fmla="*/ 372979 w 950495"/>
                <a:gd name="connsiteY4" fmla="*/ 1347580 h 1383675"/>
                <a:gd name="connsiteX5" fmla="*/ 445168 w 950495"/>
                <a:gd name="connsiteY5" fmla="*/ 1383675 h 1383675"/>
                <a:gd name="connsiteX6" fmla="*/ 613610 w 950495"/>
                <a:gd name="connsiteY6" fmla="*/ 1371643 h 1383675"/>
                <a:gd name="connsiteX7" fmla="*/ 649705 w 950495"/>
                <a:gd name="connsiteY7" fmla="*/ 1359612 h 1383675"/>
                <a:gd name="connsiteX8" fmla="*/ 757989 w 950495"/>
                <a:gd name="connsiteY8" fmla="*/ 1347580 h 1383675"/>
                <a:gd name="connsiteX9" fmla="*/ 806116 w 950495"/>
                <a:gd name="connsiteY9" fmla="*/ 1335548 h 1383675"/>
                <a:gd name="connsiteX10" fmla="*/ 866274 w 950495"/>
                <a:gd name="connsiteY10" fmla="*/ 1167106 h 1383675"/>
                <a:gd name="connsiteX11" fmla="*/ 950495 w 950495"/>
                <a:gd name="connsiteY11" fmla="*/ 1022727 h 1383675"/>
                <a:gd name="connsiteX12" fmla="*/ 938463 w 950495"/>
                <a:gd name="connsiteY12" fmla="*/ 818191 h 1383675"/>
                <a:gd name="connsiteX13" fmla="*/ 926431 w 950495"/>
                <a:gd name="connsiteY13" fmla="*/ 770064 h 1383675"/>
                <a:gd name="connsiteX14" fmla="*/ 902368 w 950495"/>
                <a:gd name="connsiteY14" fmla="*/ 673812 h 1383675"/>
                <a:gd name="connsiteX15" fmla="*/ 890337 w 950495"/>
                <a:gd name="connsiteY15" fmla="*/ 601622 h 1383675"/>
                <a:gd name="connsiteX16" fmla="*/ 854242 w 950495"/>
                <a:gd name="connsiteY16" fmla="*/ 517401 h 1383675"/>
                <a:gd name="connsiteX17" fmla="*/ 830179 w 950495"/>
                <a:gd name="connsiteY17" fmla="*/ 481306 h 1383675"/>
                <a:gd name="connsiteX18" fmla="*/ 794084 w 950495"/>
                <a:gd name="connsiteY18" fmla="*/ 457243 h 1383675"/>
                <a:gd name="connsiteX19" fmla="*/ 770021 w 950495"/>
                <a:gd name="connsiteY19" fmla="*/ 421148 h 1383675"/>
                <a:gd name="connsiteX20" fmla="*/ 697831 w 950495"/>
                <a:gd name="connsiteY20" fmla="*/ 373022 h 1383675"/>
                <a:gd name="connsiteX21" fmla="*/ 625642 w 950495"/>
                <a:gd name="connsiteY21" fmla="*/ 264738 h 1383675"/>
                <a:gd name="connsiteX22" fmla="*/ 601579 w 950495"/>
                <a:gd name="connsiteY22" fmla="*/ 228643 h 1383675"/>
                <a:gd name="connsiteX23" fmla="*/ 589547 w 950495"/>
                <a:gd name="connsiteY23" fmla="*/ 192548 h 1383675"/>
                <a:gd name="connsiteX24" fmla="*/ 553452 w 950495"/>
                <a:gd name="connsiteY24" fmla="*/ 168485 h 1383675"/>
                <a:gd name="connsiteX25" fmla="*/ 505326 w 950495"/>
                <a:gd name="connsiteY25" fmla="*/ 108327 h 1383675"/>
                <a:gd name="connsiteX26" fmla="*/ 469231 w 950495"/>
                <a:gd name="connsiteY26" fmla="*/ 96296 h 1383675"/>
                <a:gd name="connsiteX27" fmla="*/ 433137 w 950495"/>
                <a:gd name="connsiteY27" fmla="*/ 72233 h 1383675"/>
                <a:gd name="connsiteX28" fmla="*/ 324852 w 950495"/>
                <a:gd name="connsiteY28" fmla="*/ 48169 h 1383675"/>
                <a:gd name="connsiteX29" fmla="*/ 288758 w 950495"/>
                <a:gd name="connsiteY29" fmla="*/ 36138 h 1383675"/>
                <a:gd name="connsiteX30" fmla="*/ 132347 w 950495"/>
                <a:gd name="connsiteY30" fmla="*/ 12075 h 1383675"/>
                <a:gd name="connsiteX31" fmla="*/ 72189 w 950495"/>
                <a:gd name="connsiteY31" fmla="*/ 36138 h 1383675"/>
                <a:gd name="connsiteX32" fmla="*/ 36095 w 950495"/>
                <a:gd name="connsiteY32" fmla="*/ 360991 h 1383675"/>
                <a:gd name="connsiteX33" fmla="*/ 12031 w 950495"/>
                <a:gd name="connsiteY33" fmla="*/ 385054 h 1383675"/>
                <a:gd name="connsiteX34" fmla="*/ 0 w 950495"/>
                <a:gd name="connsiteY34" fmla="*/ 421148 h 1383675"/>
                <a:gd name="connsiteX35" fmla="*/ 36095 w 950495"/>
                <a:gd name="connsiteY35" fmla="*/ 601622 h 1383675"/>
                <a:gd name="connsiteX36" fmla="*/ 60158 w 950495"/>
                <a:gd name="connsiteY36" fmla="*/ 637717 h 1383675"/>
                <a:gd name="connsiteX37" fmla="*/ 24063 w 950495"/>
                <a:gd name="connsiteY37" fmla="*/ 1215233 h 138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950495" h="1383675">
                  <a:moveTo>
                    <a:pt x="24063" y="1215233"/>
                  </a:moveTo>
                  <a:cubicBezTo>
                    <a:pt x="42110" y="1315496"/>
                    <a:pt x="121432" y="1226238"/>
                    <a:pt x="168442" y="1239296"/>
                  </a:cubicBezTo>
                  <a:cubicBezTo>
                    <a:pt x="194364" y="1246497"/>
                    <a:pt x="216139" y="1264258"/>
                    <a:pt x="240631" y="1275391"/>
                  </a:cubicBezTo>
                  <a:cubicBezTo>
                    <a:pt x="260292" y="1284328"/>
                    <a:pt x="280736" y="1291433"/>
                    <a:pt x="300789" y="1299454"/>
                  </a:cubicBezTo>
                  <a:cubicBezTo>
                    <a:pt x="369213" y="1367876"/>
                    <a:pt x="303330" y="1312755"/>
                    <a:pt x="372979" y="1347580"/>
                  </a:cubicBezTo>
                  <a:cubicBezTo>
                    <a:pt x="466276" y="1394229"/>
                    <a:pt x="354442" y="1353431"/>
                    <a:pt x="445168" y="1383675"/>
                  </a:cubicBezTo>
                  <a:cubicBezTo>
                    <a:pt x="501315" y="1379664"/>
                    <a:pt x="557705" y="1378220"/>
                    <a:pt x="613610" y="1371643"/>
                  </a:cubicBezTo>
                  <a:cubicBezTo>
                    <a:pt x="626206" y="1370161"/>
                    <a:pt x="637195" y="1361697"/>
                    <a:pt x="649705" y="1359612"/>
                  </a:cubicBezTo>
                  <a:cubicBezTo>
                    <a:pt x="685528" y="1353642"/>
                    <a:pt x="721894" y="1351591"/>
                    <a:pt x="757989" y="1347580"/>
                  </a:cubicBezTo>
                  <a:cubicBezTo>
                    <a:pt x="774031" y="1343569"/>
                    <a:pt x="797608" y="1349728"/>
                    <a:pt x="806116" y="1335548"/>
                  </a:cubicBezTo>
                  <a:cubicBezTo>
                    <a:pt x="836791" y="1284424"/>
                    <a:pt x="833202" y="1216714"/>
                    <a:pt x="866274" y="1167106"/>
                  </a:cubicBezTo>
                  <a:cubicBezTo>
                    <a:pt x="945498" y="1048269"/>
                    <a:pt x="924745" y="1099976"/>
                    <a:pt x="950495" y="1022727"/>
                  </a:cubicBezTo>
                  <a:cubicBezTo>
                    <a:pt x="946484" y="954548"/>
                    <a:pt x="944938" y="886180"/>
                    <a:pt x="938463" y="818191"/>
                  </a:cubicBezTo>
                  <a:cubicBezTo>
                    <a:pt x="936895" y="801729"/>
                    <a:pt x="930018" y="786206"/>
                    <a:pt x="926431" y="770064"/>
                  </a:cubicBezTo>
                  <a:cubicBezTo>
                    <a:pt x="907073" y="682950"/>
                    <a:pt x="923869" y="738311"/>
                    <a:pt x="902368" y="673812"/>
                  </a:cubicBezTo>
                  <a:cubicBezTo>
                    <a:pt x="898358" y="649749"/>
                    <a:pt x="895629" y="625436"/>
                    <a:pt x="890337" y="601622"/>
                  </a:cubicBezTo>
                  <a:cubicBezTo>
                    <a:pt x="884202" y="574014"/>
                    <a:pt x="867616" y="540806"/>
                    <a:pt x="854242" y="517401"/>
                  </a:cubicBezTo>
                  <a:cubicBezTo>
                    <a:pt x="847068" y="504846"/>
                    <a:pt x="840404" y="491531"/>
                    <a:pt x="830179" y="481306"/>
                  </a:cubicBezTo>
                  <a:cubicBezTo>
                    <a:pt x="819954" y="471081"/>
                    <a:pt x="806116" y="465264"/>
                    <a:pt x="794084" y="457243"/>
                  </a:cubicBezTo>
                  <a:cubicBezTo>
                    <a:pt x="786063" y="445211"/>
                    <a:pt x="781130" y="430405"/>
                    <a:pt x="770021" y="421148"/>
                  </a:cubicBezTo>
                  <a:cubicBezTo>
                    <a:pt x="711636" y="372494"/>
                    <a:pt x="734649" y="422112"/>
                    <a:pt x="697831" y="373022"/>
                  </a:cubicBezTo>
                  <a:cubicBezTo>
                    <a:pt x="697824" y="373013"/>
                    <a:pt x="637677" y="282790"/>
                    <a:pt x="625642" y="264738"/>
                  </a:cubicBezTo>
                  <a:cubicBezTo>
                    <a:pt x="617621" y="252706"/>
                    <a:pt x="606152" y="242361"/>
                    <a:pt x="601579" y="228643"/>
                  </a:cubicBezTo>
                  <a:cubicBezTo>
                    <a:pt x="597568" y="216611"/>
                    <a:pt x="597470" y="202451"/>
                    <a:pt x="589547" y="192548"/>
                  </a:cubicBezTo>
                  <a:cubicBezTo>
                    <a:pt x="580514" y="181257"/>
                    <a:pt x="565484" y="176506"/>
                    <a:pt x="553452" y="168485"/>
                  </a:cubicBezTo>
                  <a:cubicBezTo>
                    <a:pt x="542524" y="152094"/>
                    <a:pt x="524373" y="119755"/>
                    <a:pt x="505326" y="108327"/>
                  </a:cubicBezTo>
                  <a:cubicBezTo>
                    <a:pt x="494451" y="101802"/>
                    <a:pt x="481263" y="100306"/>
                    <a:pt x="469231" y="96296"/>
                  </a:cubicBezTo>
                  <a:cubicBezTo>
                    <a:pt x="457200" y="88275"/>
                    <a:pt x="446070" y="78700"/>
                    <a:pt x="433137" y="72233"/>
                  </a:cubicBezTo>
                  <a:cubicBezTo>
                    <a:pt x="400635" y="55982"/>
                    <a:pt x="358124" y="55563"/>
                    <a:pt x="324852" y="48169"/>
                  </a:cubicBezTo>
                  <a:cubicBezTo>
                    <a:pt x="312472" y="45418"/>
                    <a:pt x="301223" y="38475"/>
                    <a:pt x="288758" y="36138"/>
                  </a:cubicBezTo>
                  <a:cubicBezTo>
                    <a:pt x="236911" y="26417"/>
                    <a:pt x="184484" y="20096"/>
                    <a:pt x="132347" y="12075"/>
                  </a:cubicBezTo>
                  <a:cubicBezTo>
                    <a:pt x="104039" y="2639"/>
                    <a:pt x="78767" y="-18683"/>
                    <a:pt x="72189" y="36138"/>
                  </a:cubicBezTo>
                  <a:cubicBezTo>
                    <a:pt x="58659" y="148892"/>
                    <a:pt x="93087" y="261257"/>
                    <a:pt x="36095" y="360991"/>
                  </a:cubicBezTo>
                  <a:cubicBezTo>
                    <a:pt x="30467" y="370840"/>
                    <a:pt x="20052" y="377033"/>
                    <a:pt x="12031" y="385054"/>
                  </a:cubicBezTo>
                  <a:cubicBezTo>
                    <a:pt x="8021" y="397085"/>
                    <a:pt x="0" y="408466"/>
                    <a:pt x="0" y="421148"/>
                  </a:cubicBezTo>
                  <a:cubicBezTo>
                    <a:pt x="0" y="456054"/>
                    <a:pt x="10905" y="563837"/>
                    <a:pt x="36095" y="601622"/>
                  </a:cubicBezTo>
                  <a:lnTo>
                    <a:pt x="60158" y="637717"/>
                  </a:lnTo>
                  <a:cubicBezTo>
                    <a:pt x="76196" y="1022644"/>
                    <a:pt x="6016" y="1114970"/>
                    <a:pt x="24063" y="1215233"/>
                  </a:cubicBezTo>
                  <a:close/>
                </a:path>
              </a:pathLst>
            </a:custGeom>
            <a:solidFill>
              <a:srgbClr val="FFCC9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108" name="Oval 107"/>
            <p:cNvSpPr/>
            <p:nvPr/>
          </p:nvSpPr>
          <p:spPr>
            <a:xfrm>
              <a:off x="426640" y="2795153"/>
              <a:ext cx="476083" cy="409074"/>
            </a:xfrm>
            <a:prstGeom prst="ellipse">
              <a:avLst/>
            </a:prstGeom>
            <a:solidFill>
              <a:srgbClr val="FF0000"/>
            </a:solidFill>
            <a:ln w="1905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grpSp>
      <p:grpSp>
        <p:nvGrpSpPr>
          <p:cNvPr id="64" name="Group 63"/>
          <p:cNvGrpSpPr/>
          <p:nvPr/>
        </p:nvGrpSpPr>
        <p:grpSpPr>
          <a:xfrm>
            <a:off x="1962336" y="1863536"/>
            <a:ext cx="1300998" cy="861928"/>
            <a:chOff x="2421391" y="4256183"/>
            <a:chExt cx="2210767" cy="1328828"/>
          </a:xfrm>
        </p:grpSpPr>
        <p:sp>
          <p:nvSpPr>
            <p:cNvPr id="102" name="Freeform 101"/>
            <p:cNvSpPr/>
            <p:nvPr/>
          </p:nvSpPr>
          <p:spPr>
            <a:xfrm>
              <a:off x="2630780" y="4288370"/>
              <a:ext cx="1069036" cy="1296641"/>
            </a:xfrm>
            <a:custGeom>
              <a:avLst/>
              <a:gdLst>
                <a:gd name="connsiteX0" fmla="*/ 998621 w 1069036"/>
                <a:gd name="connsiteY0" fmla="*/ 1128199 h 1296641"/>
                <a:gd name="connsiteX1" fmla="*/ 938463 w 1069036"/>
                <a:gd name="connsiteY1" fmla="*/ 1140230 h 1296641"/>
                <a:gd name="connsiteX2" fmla="*/ 890337 w 1069036"/>
                <a:gd name="connsiteY2" fmla="*/ 1152262 h 1296641"/>
                <a:gd name="connsiteX3" fmla="*/ 842211 w 1069036"/>
                <a:gd name="connsiteY3" fmla="*/ 1260546 h 1296641"/>
                <a:gd name="connsiteX4" fmla="*/ 794084 w 1069036"/>
                <a:gd name="connsiteY4" fmla="*/ 1272578 h 1296641"/>
                <a:gd name="connsiteX5" fmla="*/ 685800 w 1069036"/>
                <a:gd name="connsiteY5" fmla="*/ 1284609 h 1296641"/>
                <a:gd name="connsiteX6" fmla="*/ 601579 w 1069036"/>
                <a:gd name="connsiteY6" fmla="*/ 1296641 h 1296641"/>
                <a:gd name="connsiteX7" fmla="*/ 300790 w 1069036"/>
                <a:gd name="connsiteY7" fmla="*/ 1284609 h 1296641"/>
                <a:gd name="connsiteX8" fmla="*/ 276727 w 1069036"/>
                <a:gd name="connsiteY8" fmla="*/ 1248514 h 1296641"/>
                <a:gd name="connsiteX9" fmla="*/ 204537 w 1069036"/>
                <a:gd name="connsiteY9" fmla="*/ 1176325 h 1296641"/>
                <a:gd name="connsiteX10" fmla="*/ 180474 w 1069036"/>
                <a:gd name="connsiteY10" fmla="*/ 1140230 h 1296641"/>
                <a:gd name="connsiteX11" fmla="*/ 108284 w 1069036"/>
                <a:gd name="connsiteY11" fmla="*/ 1116167 h 1296641"/>
                <a:gd name="connsiteX12" fmla="*/ 36095 w 1069036"/>
                <a:gd name="connsiteY12" fmla="*/ 1080072 h 1296641"/>
                <a:gd name="connsiteX13" fmla="*/ 0 w 1069036"/>
                <a:gd name="connsiteY13" fmla="*/ 755220 h 1296641"/>
                <a:gd name="connsiteX14" fmla="*/ 12032 w 1069036"/>
                <a:gd name="connsiteY14" fmla="*/ 382241 h 1296641"/>
                <a:gd name="connsiteX15" fmla="*/ 36095 w 1069036"/>
                <a:gd name="connsiteY15" fmla="*/ 346146 h 1296641"/>
                <a:gd name="connsiteX16" fmla="*/ 72190 w 1069036"/>
                <a:gd name="connsiteY16" fmla="*/ 334114 h 1296641"/>
                <a:gd name="connsiteX17" fmla="*/ 108284 w 1069036"/>
                <a:gd name="connsiteY17" fmla="*/ 298020 h 1296641"/>
                <a:gd name="connsiteX18" fmla="*/ 156411 w 1069036"/>
                <a:gd name="connsiteY18" fmla="*/ 213799 h 1296641"/>
                <a:gd name="connsiteX19" fmla="*/ 192505 w 1069036"/>
                <a:gd name="connsiteY19" fmla="*/ 201767 h 1296641"/>
                <a:gd name="connsiteX20" fmla="*/ 204537 w 1069036"/>
                <a:gd name="connsiteY20" fmla="*/ 165672 h 1296641"/>
                <a:gd name="connsiteX21" fmla="*/ 252663 w 1069036"/>
                <a:gd name="connsiteY21" fmla="*/ 153641 h 1296641"/>
                <a:gd name="connsiteX22" fmla="*/ 324853 w 1069036"/>
                <a:gd name="connsiteY22" fmla="*/ 129578 h 1296641"/>
                <a:gd name="connsiteX23" fmla="*/ 360948 w 1069036"/>
                <a:gd name="connsiteY23" fmla="*/ 117546 h 1296641"/>
                <a:gd name="connsiteX24" fmla="*/ 421105 w 1069036"/>
                <a:gd name="connsiteY24" fmla="*/ 105514 h 1296641"/>
                <a:gd name="connsiteX25" fmla="*/ 517358 w 1069036"/>
                <a:gd name="connsiteY25" fmla="*/ 69420 h 1296641"/>
                <a:gd name="connsiteX26" fmla="*/ 637674 w 1069036"/>
                <a:gd name="connsiteY26" fmla="*/ 45357 h 1296641"/>
                <a:gd name="connsiteX27" fmla="*/ 709863 w 1069036"/>
                <a:gd name="connsiteY27" fmla="*/ 33325 h 1296641"/>
                <a:gd name="connsiteX28" fmla="*/ 745958 w 1069036"/>
                <a:gd name="connsiteY28" fmla="*/ 21293 h 1296641"/>
                <a:gd name="connsiteX29" fmla="*/ 794084 w 1069036"/>
                <a:gd name="connsiteY29" fmla="*/ 9262 h 1296641"/>
                <a:gd name="connsiteX30" fmla="*/ 1034716 w 1069036"/>
                <a:gd name="connsiteY30" fmla="*/ 81451 h 1296641"/>
                <a:gd name="connsiteX31" fmla="*/ 1046748 w 1069036"/>
                <a:gd name="connsiteY31" fmla="*/ 117546 h 1296641"/>
                <a:gd name="connsiteX32" fmla="*/ 1058779 w 1069036"/>
                <a:gd name="connsiteY32" fmla="*/ 851472 h 1296641"/>
                <a:gd name="connsiteX33" fmla="*/ 998621 w 1069036"/>
                <a:gd name="connsiteY33" fmla="*/ 1056009 h 1296641"/>
                <a:gd name="connsiteX34" fmla="*/ 926432 w 1069036"/>
                <a:gd name="connsiteY34" fmla="*/ 1116167 h 1296641"/>
                <a:gd name="connsiteX35" fmla="*/ 854242 w 1069036"/>
                <a:gd name="connsiteY35" fmla="*/ 1176325 h 1296641"/>
                <a:gd name="connsiteX36" fmla="*/ 902369 w 1069036"/>
                <a:gd name="connsiteY36" fmla="*/ 1224451 h 129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69036" h="1296641">
                  <a:moveTo>
                    <a:pt x="998621" y="1128199"/>
                  </a:moveTo>
                  <a:cubicBezTo>
                    <a:pt x="978568" y="1132209"/>
                    <a:pt x="958426" y="1135794"/>
                    <a:pt x="938463" y="1140230"/>
                  </a:cubicBezTo>
                  <a:cubicBezTo>
                    <a:pt x="922321" y="1143817"/>
                    <a:pt x="901098" y="1139707"/>
                    <a:pt x="890337" y="1152262"/>
                  </a:cubicBezTo>
                  <a:cubicBezTo>
                    <a:pt x="868187" y="1178104"/>
                    <a:pt x="876646" y="1237589"/>
                    <a:pt x="842211" y="1260546"/>
                  </a:cubicBezTo>
                  <a:cubicBezTo>
                    <a:pt x="828452" y="1269719"/>
                    <a:pt x="810428" y="1270064"/>
                    <a:pt x="794084" y="1272578"/>
                  </a:cubicBezTo>
                  <a:cubicBezTo>
                    <a:pt x="758190" y="1278100"/>
                    <a:pt x="721836" y="1280104"/>
                    <a:pt x="685800" y="1284609"/>
                  </a:cubicBezTo>
                  <a:cubicBezTo>
                    <a:pt x="657660" y="1288126"/>
                    <a:pt x="629653" y="1292630"/>
                    <a:pt x="601579" y="1296641"/>
                  </a:cubicBezTo>
                  <a:cubicBezTo>
                    <a:pt x="501316" y="1292630"/>
                    <a:pt x="400050" y="1299314"/>
                    <a:pt x="300790" y="1284609"/>
                  </a:cubicBezTo>
                  <a:cubicBezTo>
                    <a:pt x="286486" y="1282490"/>
                    <a:pt x="286334" y="1259322"/>
                    <a:pt x="276727" y="1248514"/>
                  </a:cubicBezTo>
                  <a:cubicBezTo>
                    <a:pt x="254118" y="1223079"/>
                    <a:pt x="223414" y="1204640"/>
                    <a:pt x="204537" y="1176325"/>
                  </a:cubicBezTo>
                  <a:cubicBezTo>
                    <a:pt x="196516" y="1164293"/>
                    <a:pt x="192736" y="1147894"/>
                    <a:pt x="180474" y="1140230"/>
                  </a:cubicBezTo>
                  <a:cubicBezTo>
                    <a:pt x="158965" y="1126787"/>
                    <a:pt x="129389" y="1130237"/>
                    <a:pt x="108284" y="1116167"/>
                  </a:cubicBezTo>
                  <a:cubicBezTo>
                    <a:pt x="61638" y="1085069"/>
                    <a:pt x="85908" y="1096677"/>
                    <a:pt x="36095" y="1080072"/>
                  </a:cubicBezTo>
                  <a:cubicBezTo>
                    <a:pt x="-14631" y="927893"/>
                    <a:pt x="13239" y="1033219"/>
                    <a:pt x="0" y="755220"/>
                  </a:cubicBezTo>
                  <a:cubicBezTo>
                    <a:pt x="4011" y="630894"/>
                    <a:pt x="1099" y="506151"/>
                    <a:pt x="12032" y="382241"/>
                  </a:cubicBezTo>
                  <a:cubicBezTo>
                    <a:pt x="13303" y="367837"/>
                    <a:pt x="24804" y="355179"/>
                    <a:pt x="36095" y="346146"/>
                  </a:cubicBezTo>
                  <a:cubicBezTo>
                    <a:pt x="45998" y="338223"/>
                    <a:pt x="60158" y="338125"/>
                    <a:pt x="72190" y="334114"/>
                  </a:cubicBezTo>
                  <a:cubicBezTo>
                    <a:pt x="84221" y="322083"/>
                    <a:pt x="98527" y="311959"/>
                    <a:pt x="108284" y="298020"/>
                  </a:cubicBezTo>
                  <a:cubicBezTo>
                    <a:pt x="126826" y="271531"/>
                    <a:pt x="135119" y="238133"/>
                    <a:pt x="156411" y="213799"/>
                  </a:cubicBezTo>
                  <a:cubicBezTo>
                    <a:pt x="164762" y="204255"/>
                    <a:pt x="180474" y="205778"/>
                    <a:pt x="192505" y="201767"/>
                  </a:cubicBezTo>
                  <a:cubicBezTo>
                    <a:pt x="196516" y="189735"/>
                    <a:pt x="194634" y="173595"/>
                    <a:pt x="204537" y="165672"/>
                  </a:cubicBezTo>
                  <a:cubicBezTo>
                    <a:pt x="217449" y="155342"/>
                    <a:pt x="236825" y="158392"/>
                    <a:pt x="252663" y="153641"/>
                  </a:cubicBezTo>
                  <a:cubicBezTo>
                    <a:pt x="276958" y="146353"/>
                    <a:pt x="300790" y="137599"/>
                    <a:pt x="324853" y="129578"/>
                  </a:cubicBezTo>
                  <a:cubicBezTo>
                    <a:pt x="336885" y="125567"/>
                    <a:pt x="348512" y="120033"/>
                    <a:pt x="360948" y="117546"/>
                  </a:cubicBezTo>
                  <a:cubicBezTo>
                    <a:pt x="381000" y="113535"/>
                    <a:pt x="401518" y="111390"/>
                    <a:pt x="421105" y="105514"/>
                  </a:cubicBezTo>
                  <a:cubicBezTo>
                    <a:pt x="454203" y="95584"/>
                    <a:pt x="483579" y="77215"/>
                    <a:pt x="517358" y="69420"/>
                  </a:cubicBezTo>
                  <a:cubicBezTo>
                    <a:pt x="557210" y="60224"/>
                    <a:pt x="597331" y="52081"/>
                    <a:pt x="637674" y="45357"/>
                  </a:cubicBezTo>
                  <a:cubicBezTo>
                    <a:pt x="661737" y="41346"/>
                    <a:pt x="686049" y="38617"/>
                    <a:pt x="709863" y="33325"/>
                  </a:cubicBezTo>
                  <a:cubicBezTo>
                    <a:pt x="722243" y="30574"/>
                    <a:pt x="733763" y="24777"/>
                    <a:pt x="745958" y="21293"/>
                  </a:cubicBezTo>
                  <a:cubicBezTo>
                    <a:pt x="761857" y="16750"/>
                    <a:pt x="778042" y="13272"/>
                    <a:pt x="794084" y="9262"/>
                  </a:cubicBezTo>
                  <a:cubicBezTo>
                    <a:pt x="1068625" y="23711"/>
                    <a:pt x="1000880" y="-53891"/>
                    <a:pt x="1034716" y="81451"/>
                  </a:cubicBezTo>
                  <a:cubicBezTo>
                    <a:pt x="1037792" y="93755"/>
                    <a:pt x="1042737" y="105514"/>
                    <a:pt x="1046748" y="117546"/>
                  </a:cubicBezTo>
                  <a:cubicBezTo>
                    <a:pt x="1050758" y="362188"/>
                    <a:pt x="1058779" y="606797"/>
                    <a:pt x="1058779" y="851472"/>
                  </a:cubicBezTo>
                  <a:cubicBezTo>
                    <a:pt x="1058779" y="1057216"/>
                    <a:pt x="1105763" y="1029225"/>
                    <a:pt x="998621" y="1056009"/>
                  </a:cubicBezTo>
                  <a:cubicBezTo>
                    <a:pt x="909002" y="1115756"/>
                    <a:pt x="1019077" y="1038964"/>
                    <a:pt x="926432" y="1116167"/>
                  </a:cubicBezTo>
                  <a:cubicBezTo>
                    <a:pt x="825927" y="1199921"/>
                    <a:pt x="959694" y="1070873"/>
                    <a:pt x="854242" y="1176325"/>
                  </a:cubicBezTo>
                  <a:cubicBezTo>
                    <a:pt x="883279" y="1219882"/>
                    <a:pt x="865371" y="1205954"/>
                    <a:pt x="902369" y="1224451"/>
                  </a:cubicBezTo>
                </a:path>
              </a:pathLst>
            </a:custGeom>
            <a:pattFill prst="trellis">
              <a:fgClr>
                <a:srgbClr val="FFCC99"/>
              </a:fgClr>
              <a:bgClr>
                <a:srgbClr val="FFFF00"/>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103" name="Freeform 102"/>
            <p:cNvSpPr/>
            <p:nvPr/>
          </p:nvSpPr>
          <p:spPr>
            <a:xfrm>
              <a:off x="3603668" y="4288370"/>
              <a:ext cx="1028490" cy="1227611"/>
            </a:xfrm>
            <a:custGeom>
              <a:avLst/>
              <a:gdLst>
                <a:gd name="connsiteX0" fmla="*/ 24063 w 950495"/>
                <a:gd name="connsiteY0" fmla="*/ 1215233 h 1383675"/>
                <a:gd name="connsiteX1" fmla="*/ 168442 w 950495"/>
                <a:gd name="connsiteY1" fmla="*/ 1239296 h 1383675"/>
                <a:gd name="connsiteX2" fmla="*/ 240631 w 950495"/>
                <a:gd name="connsiteY2" fmla="*/ 1275391 h 1383675"/>
                <a:gd name="connsiteX3" fmla="*/ 300789 w 950495"/>
                <a:gd name="connsiteY3" fmla="*/ 1299454 h 1383675"/>
                <a:gd name="connsiteX4" fmla="*/ 372979 w 950495"/>
                <a:gd name="connsiteY4" fmla="*/ 1347580 h 1383675"/>
                <a:gd name="connsiteX5" fmla="*/ 445168 w 950495"/>
                <a:gd name="connsiteY5" fmla="*/ 1383675 h 1383675"/>
                <a:gd name="connsiteX6" fmla="*/ 613610 w 950495"/>
                <a:gd name="connsiteY6" fmla="*/ 1371643 h 1383675"/>
                <a:gd name="connsiteX7" fmla="*/ 649705 w 950495"/>
                <a:gd name="connsiteY7" fmla="*/ 1359612 h 1383675"/>
                <a:gd name="connsiteX8" fmla="*/ 757989 w 950495"/>
                <a:gd name="connsiteY8" fmla="*/ 1347580 h 1383675"/>
                <a:gd name="connsiteX9" fmla="*/ 806116 w 950495"/>
                <a:gd name="connsiteY9" fmla="*/ 1335548 h 1383675"/>
                <a:gd name="connsiteX10" fmla="*/ 866274 w 950495"/>
                <a:gd name="connsiteY10" fmla="*/ 1167106 h 1383675"/>
                <a:gd name="connsiteX11" fmla="*/ 950495 w 950495"/>
                <a:gd name="connsiteY11" fmla="*/ 1022727 h 1383675"/>
                <a:gd name="connsiteX12" fmla="*/ 938463 w 950495"/>
                <a:gd name="connsiteY12" fmla="*/ 818191 h 1383675"/>
                <a:gd name="connsiteX13" fmla="*/ 926431 w 950495"/>
                <a:gd name="connsiteY13" fmla="*/ 770064 h 1383675"/>
                <a:gd name="connsiteX14" fmla="*/ 902368 w 950495"/>
                <a:gd name="connsiteY14" fmla="*/ 673812 h 1383675"/>
                <a:gd name="connsiteX15" fmla="*/ 890337 w 950495"/>
                <a:gd name="connsiteY15" fmla="*/ 601622 h 1383675"/>
                <a:gd name="connsiteX16" fmla="*/ 854242 w 950495"/>
                <a:gd name="connsiteY16" fmla="*/ 517401 h 1383675"/>
                <a:gd name="connsiteX17" fmla="*/ 830179 w 950495"/>
                <a:gd name="connsiteY17" fmla="*/ 481306 h 1383675"/>
                <a:gd name="connsiteX18" fmla="*/ 794084 w 950495"/>
                <a:gd name="connsiteY18" fmla="*/ 457243 h 1383675"/>
                <a:gd name="connsiteX19" fmla="*/ 770021 w 950495"/>
                <a:gd name="connsiteY19" fmla="*/ 421148 h 1383675"/>
                <a:gd name="connsiteX20" fmla="*/ 697831 w 950495"/>
                <a:gd name="connsiteY20" fmla="*/ 373022 h 1383675"/>
                <a:gd name="connsiteX21" fmla="*/ 625642 w 950495"/>
                <a:gd name="connsiteY21" fmla="*/ 264738 h 1383675"/>
                <a:gd name="connsiteX22" fmla="*/ 601579 w 950495"/>
                <a:gd name="connsiteY22" fmla="*/ 228643 h 1383675"/>
                <a:gd name="connsiteX23" fmla="*/ 589547 w 950495"/>
                <a:gd name="connsiteY23" fmla="*/ 192548 h 1383675"/>
                <a:gd name="connsiteX24" fmla="*/ 553452 w 950495"/>
                <a:gd name="connsiteY24" fmla="*/ 168485 h 1383675"/>
                <a:gd name="connsiteX25" fmla="*/ 505326 w 950495"/>
                <a:gd name="connsiteY25" fmla="*/ 108327 h 1383675"/>
                <a:gd name="connsiteX26" fmla="*/ 469231 w 950495"/>
                <a:gd name="connsiteY26" fmla="*/ 96296 h 1383675"/>
                <a:gd name="connsiteX27" fmla="*/ 433137 w 950495"/>
                <a:gd name="connsiteY27" fmla="*/ 72233 h 1383675"/>
                <a:gd name="connsiteX28" fmla="*/ 324852 w 950495"/>
                <a:gd name="connsiteY28" fmla="*/ 48169 h 1383675"/>
                <a:gd name="connsiteX29" fmla="*/ 288758 w 950495"/>
                <a:gd name="connsiteY29" fmla="*/ 36138 h 1383675"/>
                <a:gd name="connsiteX30" fmla="*/ 132347 w 950495"/>
                <a:gd name="connsiteY30" fmla="*/ 12075 h 1383675"/>
                <a:gd name="connsiteX31" fmla="*/ 72189 w 950495"/>
                <a:gd name="connsiteY31" fmla="*/ 36138 h 1383675"/>
                <a:gd name="connsiteX32" fmla="*/ 36095 w 950495"/>
                <a:gd name="connsiteY32" fmla="*/ 360991 h 1383675"/>
                <a:gd name="connsiteX33" fmla="*/ 12031 w 950495"/>
                <a:gd name="connsiteY33" fmla="*/ 385054 h 1383675"/>
                <a:gd name="connsiteX34" fmla="*/ 0 w 950495"/>
                <a:gd name="connsiteY34" fmla="*/ 421148 h 1383675"/>
                <a:gd name="connsiteX35" fmla="*/ 36095 w 950495"/>
                <a:gd name="connsiteY35" fmla="*/ 601622 h 1383675"/>
                <a:gd name="connsiteX36" fmla="*/ 60158 w 950495"/>
                <a:gd name="connsiteY36" fmla="*/ 637717 h 1383675"/>
                <a:gd name="connsiteX37" fmla="*/ 24063 w 950495"/>
                <a:gd name="connsiteY37" fmla="*/ 1215233 h 138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950495" h="1383675">
                  <a:moveTo>
                    <a:pt x="24063" y="1215233"/>
                  </a:moveTo>
                  <a:cubicBezTo>
                    <a:pt x="42110" y="1315496"/>
                    <a:pt x="121432" y="1226238"/>
                    <a:pt x="168442" y="1239296"/>
                  </a:cubicBezTo>
                  <a:cubicBezTo>
                    <a:pt x="194364" y="1246497"/>
                    <a:pt x="216139" y="1264258"/>
                    <a:pt x="240631" y="1275391"/>
                  </a:cubicBezTo>
                  <a:cubicBezTo>
                    <a:pt x="260292" y="1284328"/>
                    <a:pt x="280736" y="1291433"/>
                    <a:pt x="300789" y="1299454"/>
                  </a:cubicBezTo>
                  <a:cubicBezTo>
                    <a:pt x="369213" y="1367876"/>
                    <a:pt x="303330" y="1312755"/>
                    <a:pt x="372979" y="1347580"/>
                  </a:cubicBezTo>
                  <a:cubicBezTo>
                    <a:pt x="466276" y="1394229"/>
                    <a:pt x="354442" y="1353431"/>
                    <a:pt x="445168" y="1383675"/>
                  </a:cubicBezTo>
                  <a:cubicBezTo>
                    <a:pt x="501315" y="1379664"/>
                    <a:pt x="557705" y="1378220"/>
                    <a:pt x="613610" y="1371643"/>
                  </a:cubicBezTo>
                  <a:cubicBezTo>
                    <a:pt x="626206" y="1370161"/>
                    <a:pt x="637195" y="1361697"/>
                    <a:pt x="649705" y="1359612"/>
                  </a:cubicBezTo>
                  <a:cubicBezTo>
                    <a:pt x="685528" y="1353642"/>
                    <a:pt x="721894" y="1351591"/>
                    <a:pt x="757989" y="1347580"/>
                  </a:cubicBezTo>
                  <a:cubicBezTo>
                    <a:pt x="774031" y="1343569"/>
                    <a:pt x="797608" y="1349728"/>
                    <a:pt x="806116" y="1335548"/>
                  </a:cubicBezTo>
                  <a:cubicBezTo>
                    <a:pt x="836791" y="1284424"/>
                    <a:pt x="833202" y="1216714"/>
                    <a:pt x="866274" y="1167106"/>
                  </a:cubicBezTo>
                  <a:cubicBezTo>
                    <a:pt x="945498" y="1048269"/>
                    <a:pt x="924745" y="1099976"/>
                    <a:pt x="950495" y="1022727"/>
                  </a:cubicBezTo>
                  <a:cubicBezTo>
                    <a:pt x="946484" y="954548"/>
                    <a:pt x="944938" y="886180"/>
                    <a:pt x="938463" y="818191"/>
                  </a:cubicBezTo>
                  <a:cubicBezTo>
                    <a:pt x="936895" y="801729"/>
                    <a:pt x="930018" y="786206"/>
                    <a:pt x="926431" y="770064"/>
                  </a:cubicBezTo>
                  <a:cubicBezTo>
                    <a:pt x="907073" y="682950"/>
                    <a:pt x="923869" y="738311"/>
                    <a:pt x="902368" y="673812"/>
                  </a:cubicBezTo>
                  <a:cubicBezTo>
                    <a:pt x="898358" y="649749"/>
                    <a:pt x="895629" y="625436"/>
                    <a:pt x="890337" y="601622"/>
                  </a:cubicBezTo>
                  <a:cubicBezTo>
                    <a:pt x="884202" y="574014"/>
                    <a:pt x="867616" y="540806"/>
                    <a:pt x="854242" y="517401"/>
                  </a:cubicBezTo>
                  <a:cubicBezTo>
                    <a:pt x="847068" y="504846"/>
                    <a:pt x="840404" y="491531"/>
                    <a:pt x="830179" y="481306"/>
                  </a:cubicBezTo>
                  <a:cubicBezTo>
                    <a:pt x="819954" y="471081"/>
                    <a:pt x="806116" y="465264"/>
                    <a:pt x="794084" y="457243"/>
                  </a:cubicBezTo>
                  <a:cubicBezTo>
                    <a:pt x="786063" y="445211"/>
                    <a:pt x="781130" y="430405"/>
                    <a:pt x="770021" y="421148"/>
                  </a:cubicBezTo>
                  <a:cubicBezTo>
                    <a:pt x="711636" y="372494"/>
                    <a:pt x="734649" y="422112"/>
                    <a:pt x="697831" y="373022"/>
                  </a:cubicBezTo>
                  <a:cubicBezTo>
                    <a:pt x="697824" y="373013"/>
                    <a:pt x="637677" y="282790"/>
                    <a:pt x="625642" y="264738"/>
                  </a:cubicBezTo>
                  <a:cubicBezTo>
                    <a:pt x="617621" y="252706"/>
                    <a:pt x="606152" y="242361"/>
                    <a:pt x="601579" y="228643"/>
                  </a:cubicBezTo>
                  <a:cubicBezTo>
                    <a:pt x="597568" y="216611"/>
                    <a:pt x="597470" y="202451"/>
                    <a:pt x="589547" y="192548"/>
                  </a:cubicBezTo>
                  <a:cubicBezTo>
                    <a:pt x="580514" y="181257"/>
                    <a:pt x="565484" y="176506"/>
                    <a:pt x="553452" y="168485"/>
                  </a:cubicBezTo>
                  <a:cubicBezTo>
                    <a:pt x="542524" y="152094"/>
                    <a:pt x="524373" y="119755"/>
                    <a:pt x="505326" y="108327"/>
                  </a:cubicBezTo>
                  <a:cubicBezTo>
                    <a:pt x="494451" y="101802"/>
                    <a:pt x="481263" y="100306"/>
                    <a:pt x="469231" y="96296"/>
                  </a:cubicBezTo>
                  <a:cubicBezTo>
                    <a:pt x="457200" y="88275"/>
                    <a:pt x="446070" y="78700"/>
                    <a:pt x="433137" y="72233"/>
                  </a:cubicBezTo>
                  <a:cubicBezTo>
                    <a:pt x="400635" y="55982"/>
                    <a:pt x="358124" y="55563"/>
                    <a:pt x="324852" y="48169"/>
                  </a:cubicBezTo>
                  <a:cubicBezTo>
                    <a:pt x="312472" y="45418"/>
                    <a:pt x="301223" y="38475"/>
                    <a:pt x="288758" y="36138"/>
                  </a:cubicBezTo>
                  <a:cubicBezTo>
                    <a:pt x="236911" y="26417"/>
                    <a:pt x="184484" y="20096"/>
                    <a:pt x="132347" y="12075"/>
                  </a:cubicBezTo>
                  <a:cubicBezTo>
                    <a:pt x="104039" y="2639"/>
                    <a:pt x="78767" y="-18683"/>
                    <a:pt x="72189" y="36138"/>
                  </a:cubicBezTo>
                  <a:cubicBezTo>
                    <a:pt x="58659" y="148892"/>
                    <a:pt x="93087" y="261257"/>
                    <a:pt x="36095" y="360991"/>
                  </a:cubicBezTo>
                  <a:cubicBezTo>
                    <a:pt x="30467" y="370840"/>
                    <a:pt x="20052" y="377033"/>
                    <a:pt x="12031" y="385054"/>
                  </a:cubicBezTo>
                  <a:cubicBezTo>
                    <a:pt x="8021" y="397085"/>
                    <a:pt x="0" y="408466"/>
                    <a:pt x="0" y="421148"/>
                  </a:cubicBezTo>
                  <a:cubicBezTo>
                    <a:pt x="0" y="456054"/>
                    <a:pt x="10905" y="563837"/>
                    <a:pt x="36095" y="601622"/>
                  </a:cubicBezTo>
                  <a:lnTo>
                    <a:pt x="60158" y="637717"/>
                  </a:lnTo>
                  <a:cubicBezTo>
                    <a:pt x="76196" y="1022644"/>
                    <a:pt x="6016" y="1114970"/>
                    <a:pt x="24063" y="1215233"/>
                  </a:cubicBezTo>
                  <a:close/>
                </a:path>
              </a:pathLst>
            </a:custGeom>
            <a:solidFill>
              <a:srgbClr val="FFCC9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104" name="Oval 103"/>
            <p:cNvSpPr/>
            <p:nvPr/>
          </p:nvSpPr>
          <p:spPr>
            <a:xfrm>
              <a:off x="2630780" y="4732153"/>
              <a:ext cx="476083" cy="409074"/>
            </a:xfrm>
            <a:prstGeom prst="ellipse">
              <a:avLst/>
            </a:prstGeom>
            <a:solidFill>
              <a:srgbClr val="FFE89F"/>
            </a:solidFill>
            <a:ln w="28575" cap="flat" cmpd="sng" algn="ctr">
              <a:solidFill>
                <a:srgbClr val="FF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105" name="Lightning Bolt 104"/>
            <p:cNvSpPr/>
            <p:nvPr/>
          </p:nvSpPr>
          <p:spPr>
            <a:xfrm rot="20790489">
              <a:off x="2421391" y="4256183"/>
              <a:ext cx="474900" cy="598802"/>
            </a:xfrm>
            <a:prstGeom prst="lightningBolt">
              <a:avLst/>
            </a:prstGeom>
            <a:solidFill>
              <a:srgbClr val="FFFF00"/>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grpSp>
      <p:grpSp>
        <p:nvGrpSpPr>
          <p:cNvPr id="65" name="Group 64"/>
          <p:cNvGrpSpPr/>
          <p:nvPr/>
        </p:nvGrpSpPr>
        <p:grpSpPr>
          <a:xfrm>
            <a:off x="5006329" y="1946271"/>
            <a:ext cx="1177776" cy="841050"/>
            <a:chOff x="8404324" y="2462435"/>
            <a:chExt cx="2001378" cy="1296641"/>
          </a:xfrm>
        </p:grpSpPr>
        <p:sp>
          <p:nvSpPr>
            <p:cNvPr id="94" name="Freeform 93"/>
            <p:cNvSpPr/>
            <p:nvPr/>
          </p:nvSpPr>
          <p:spPr>
            <a:xfrm>
              <a:off x="8404324" y="2462435"/>
              <a:ext cx="1069036" cy="1296641"/>
            </a:xfrm>
            <a:custGeom>
              <a:avLst/>
              <a:gdLst>
                <a:gd name="connsiteX0" fmla="*/ 998621 w 1069036"/>
                <a:gd name="connsiteY0" fmla="*/ 1128199 h 1296641"/>
                <a:gd name="connsiteX1" fmla="*/ 938463 w 1069036"/>
                <a:gd name="connsiteY1" fmla="*/ 1140230 h 1296641"/>
                <a:gd name="connsiteX2" fmla="*/ 890337 w 1069036"/>
                <a:gd name="connsiteY2" fmla="*/ 1152262 h 1296641"/>
                <a:gd name="connsiteX3" fmla="*/ 842211 w 1069036"/>
                <a:gd name="connsiteY3" fmla="*/ 1260546 h 1296641"/>
                <a:gd name="connsiteX4" fmla="*/ 794084 w 1069036"/>
                <a:gd name="connsiteY4" fmla="*/ 1272578 h 1296641"/>
                <a:gd name="connsiteX5" fmla="*/ 685800 w 1069036"/>
                <a:gd name="connsiteY5" fmla="*/ 1284609 h 1296641"/>
                <a:gd name="connsiteX6" fmla="*/ 601579 w 1069036"/>
                <a:gd name="connsiteY6" fmla="*/ 1296641 h 1296641"/>
                <a:gd name="connsiteX7" fmla="*/ 300790 w 1069036"/>
                <a:gd name="connsiteY7" fmla="*/ 1284609 h 1296641"/>
                <a:gd name="connsiteX8" fmla="*/ 276727 w 1069036"/>
                <a:gd name="connsiteY8" fmla="*/ 1248514 h 1296641"/>
                <a:gd name="connsiteX9" fmla="*/ 204537 w 1069036"/>
                <a:gd name="connsiteY9" fmla="*/ 1176325 h 1296641"/>
                <a:gd name="connsiteX10" fmla="*/ 180474 w 1069036"/>
                <a:gd name="connsiteY10" fmla="*/ 1140230 h 1296641"/>
                <a:gd name="connsiteX11" fmla="*/ 108284 w 1069036"/>
                <a:gd name="connsiteY11" fmla="*/ 1116167 h 1296641"/>
                <a:gd name="connsiteX12" fmla="*/ 36095 w 1069036"/>
                <a:gd name="connsiteY12" fmla="*/ 1080072 h 1296641"/>
                <a:gd name="connsiteX13" fmla="*/ 0 w 1069036"/>
                <a:gd name="connsiteY13" fmla="*/ 755220 h 1296641"/>
                <a:gd name="connsiteX14" fmla="*/ 12032 w 1069036"/>
                <a:gd name="connsiteY14" fmla="*/ 382241 h 1296641"/>
                <a:gd name="connsiteX15" fmla="*/ 36095 w 1069036"/>
                <a:gd name="connsiteY15" fmla="*/ 346146 h 1296641"/>
                <a:gd name="connsiteX16" fmla="*/ 72190 w 1069036"/>
                <a:gd name="connsiteY16" fmla="*/ 334114 h 1296641"/>
                <a:gd name="connsiteX17" fmla="*/ 108284 w 1069036"/>
                <a:gd name="connsiteY17" fmla="*/ 298020 h 1296641"/>
                <a:gd name="connsiteX18" fmla="*/ 156411 w 1069036"/>
                <a:gd name="connsiteY18" fmla="*/ 213799 h 1296641"/>
                <a:gd name="connsiteX19" fmla="*/ 192505 w 1069036"/>
                <a:gd name="connsiteY19" fmla="*/ 201767 h 1296641"/>
                <a:gd name="connsiteX20" fmla="*/ 204537 w 1069036"/>
                <a:gd name="connsiteY20" fmla="*/ 165672 h 1296641"/>
                <a:gd name="connsiteX21" fmla="*/ 252663 w 1069036"/>
                <a:gd name="connsiteY21" fmla="*/ 153641 h 1296641"/>
                <a:gd name="connsiteX22" fmla="*/ 324853 w 1069036"/>
                <a:gd name="connsiteY22" fmla="*/ 129578 h 1296641"/>
                <a:gd name="connsiteX23" fmla="*/ 360948 w 1069036"/>
                <a:gd name="connsiteY23" fmla="*/ 117546 h 1296641"/>
                <a:gd name="connsiteX24" fmla="*/ 421105 w 1069036"/>
                <a:gd name="connsiteY24" fmla="*/ 105514 h 1296641"/>
                <a:gd name="connsiteX25" fmla="*/ 517358 w 1069036"/>
                <a:gd name="connsiteY25" fmla="*/ 69420 h 1296641"/>
                <a:gd name="connsiteX26" fmla="*/ 637674 w 1069036"/>
                <a:gd name="connsiteY26" fmla="*/ 45357 h 1296641"/>
                <a:gd name="connsiteX27" fmla="*/ 709863 w 1069036"/>
                <a:gd name="connsiteY27" fmla="*/ 33325 h 1296641"/>
                <a:gd name="connsiteX28" fmla="*/ 745958 w 1069036"/>
                <a:gd name="connsiteY28" fmla="*/ 21293 h 1296641"/>
                <a:gd name="connsiteX29" fmla="*/ 794084 w 1069036"/>
                <a:gd name="connsiteY29" fmla="*/ 9262 h 1296641"/>
                <a:gd name="connsiteX30" fmla="*/ 1034716 w 1069036"/>
                <a:gd name="connsiteY30" fmla="*/ 81451 h 1296641"/>
                <a:gd name="connsiteX31" fmla="*/ 1046748 w 1069036"/>
                <a:gd name="connsiteY31" fmla="*/ 117546 h 1296641"/>
                <a:gd name="connsiteX32" fmla="*/ 1058779 w 1069036"/>
                <a:gd name="connsiteY32" fmla="*/ 851472 h 1296641"/>
                <a:gd name="connsiteX33" fmla="*/ 998621 w 1069036"/>
                <a:gd name="connsiteY33" fmla="*/ 1056009 h 1296641"/>
                <a:gd name="connsiteX34" fmla="*/ 926432 w 1069036"/>
                <a:gd name="connsiteY34" fmla="*/ 1116167 h 1296641"/>
                <a:gd name="connsiteX35" fmla="*/ 854242 w 1069036"/>
                <a:gd name="connsiteY35" fmla="*/ 1176325 h 1296641"/>
                <a:gd name="connsiteX36" fmla="*/ 902369 w 1069036"/>
                <a:gd name="connsiteY36" fmla="*/ 1224451 h 129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069036" h="1296641">
                  <a:moveTo>
                    <a:pt x="998621" y="1128199"/>
                  </a:moveTo>
                  <a:cubicBezTo>
                    <a:pt x="978568" y="1132209"/>
                    <a:pt x="958426" y="1135794"/>
                    <a:pt x="938463" y="1140230"/>
                  </a:cubicBezTo>
                  <a:cubicBezTo>
                    <a:pt x="922321" y="1143817"/>
                    <a:pt x="901098" y="1139707"/>
                    <a:pt x="890337" y="1152262"/>
                  </a:cubicBezTo>
                  <a:cubicBezTo>
                    <a:pt x="868187" y="1178104"/>
                    <a:pt x="876646" y="1237589"/>
                    <a:pt x="842211" y="1260546"/>
                  </a:cubicBezTo>
                  <a:cubicBezTo>
                    <a:pt x="828452" y="1269719"/>
                    <a:pt x="810428" y="1270064"/>
                    <a:pt x="794084" y="1272578"/>
                  </a:cubicBezTo>
                  <a:cubicBezTo>
                    <a:pt x="758190" y="1278100"/>
                    <a:pt x="721836" y="1280104"/>
                    <a:pt x="685800" y="1284609"/>
                  </a:cubicBezTo>
                  <a:cubicBezTo>
                    <a:pt x="657660" y="1288126"/>
                    <a:pt x="629653" y="1292630"/>
                    <a:pt x="601579" y="1296641"/>
                  </a:cubicBezTo>
                  <a:cubicBezTo>
                    <a:pt x="501316" y="1292630"/>
                    <a:pt x="400050" y="1299314"/>
                    <a:pt x="300790" y="1284609"/>
                  </a:cubicBezTo>
                  <a:cubicBezTo>
                    <a:pt x="286486" y="1282490"/>
                    <a:pt x="286334" y="1259322"/>
                    <a:pt x="276727" y="1248514"/>
                  </a:cubicBezTo>
                  <a:cubicBezTo>
                    <a:pt x="254118" y="1223079"/>
                    <a:pt x="223414" y="1204640"/>
                    <a:pt x="204537" y="1176325"/>
                  </a:cubicBezTo>
                  <a:cubicBezTo>
                    <a:pt x="196516" y="1164293"/>
                    <a:pt x="192736" y="1147894"/>
                    <a:pt x="180474" y="1140230"/>
                  </a:cubicBezTo>
                  <a:cubicBezTo>
                    <a:pt x="158965" y="1126787"/>
                    <a:pt x="129389" y="1130237"/>
                    <a:pt x="108284" y="1116167"/>
                  </a:cubicBezTo>
                  <a:cubicBezTo>
                    <a:pt x="61638" y="1085069"/>
                    <a:pt x="85908" y="1096677"/>
                    <a:pt x="36095" y="1080072"/>
                  </a:cubicBezTo>
                  <a:cubicBezTo>
                    <a:pt x="-14631" y="927893"/>
                    <a:pt x="13239" y="1033219"/>
                    <a:pt x="0" y="755220"/>
                  </a:cubicBezTo>
                  <a:cubicBezTo>
                    <a:pt x="4011" y="630894"/>
                    <a:pt x="1099" y="506151"/>
                    <a:pt x="12032" y="382241"/>
                  </a:cubicBezTo>
                  <a:cubicBezTo>
                    <a:pt x="13303" y="367837"/>
                    <a:pt x="24804" y="355179"/>
                    <a:pt x="36095" y="346146"/>
                  </a:cubicBezTo>
                  <a:cubicBezTo>
                    <a:pt x="45998" y="338223"/>
                    <a:pt x="60158" y="338125"/>
                    <a:pt x="72190" y="334114"/>
                  </a:cubicBezTo>
                  <a:cubicBezTo>
                    <a:pt x="84221" y="322083"/>
                    <a:pt x="98527" y="311959"/>
                    <a:pt x="108284" y="298020"/>
                  </a:cubicBezTo>
                  <a:cubicBezTo>
                    <a:pt x="126826" y="271531"/>
                    <a:pt x="135119" y="238133"/>
                    <a:pt x="156411" y="213799"/>
                  </a:cubicBezTo>
                  <a:cubicBezTo>
                    <a:pt x="164762" y="204255"/>
                    <a:pt x="180474" y="205778"/>
                    <a:pt x="192505" y="201767"/>
                  </a:cubicBezTo>
                  <a:cubicBezTo>
                    <a:pt x="196516" y="189735"/>
                    <a:pt x="194634" y="173595"/>
                    <a:pt x="204537" y="165672"/>
                  </a:cubicBezTo>
                  <a:cubicBezTo>
                    <a:pt x="217449" y="155342"/>
                    <a:pt x="236825" y="158392"/>
                    <a:pt x="252663" y="153641"/>
                  </a:cubicBezTo>
                  <a:cubicBezTo>
                    <a:pt x="276958" y="146353"/>
                    <a:pt x="300790" y="137599"/>
                    <a:pt x="324853" y="129578"/>
                  </a:cubicBezTo>
                  <a:cubicBezTo>
                    <a:pt x="336885" y="125567"/>
                    <a:pt x="348512" y="120033"/>
                    <a:pt x="360948" y="117546"/>
                  </a:cubicBezTo>
                  <a:cubicBezTo>
                    <a:pt x="381000" y="113535"/>
                    <a:pt x="401518" y="111390"/>
                    <a:pt x="421105" y="105514"/>
                  </a:cubicBezTo>
                  <a:cubicBezTo>
                    <a:pt x="454203" y="95584"/>
                    <a:pt x="483579" y="77215"/>
                    <a:pt x="517358" y="69420"/>
                  </a:cubicBezTo>
                  <a:cubicBezTo>
                    <a:pt x="557210" y="60224"/>
                    <a:pt x="597331" y="52081"/>
                    <a:pt x="637674" y="45357"/>
                  </a:cubicBezTo>
                  <a:cubicBezTo>
                    <a:pt x="661737" y="41346"/>
                    <a:pt x="686049" y="38617"/>
                    <a:pt x="709863" y="33325"/>
                  </a:cubicBezTo>
                  <a:cubicBezTo>
                    <a:pt x="722243" y="30574"/>
                    <a:pt x="733763" y="24777"/>
                    <a:pt x="745958" y="21293"/>
                  </a:cubicBezTo>
                  <a:cubicBezTo>
                    <a:pt x="761857" y="16750"/>
                    <a:pt x="778042" y="13272"/>
                    <a:pt x="794084" y="9262"/>
                  </a:cubicBezTo>
                  <a:cubicBezTo>
                    <a:pt x="1068625" y="23711"/>
                    <a:pt x="1000880" y="-53891"/>
                    <a:pt x="1034716" y="81451"/>
                  </a:cubicBezTo>
                  <a:cubicBezTo>
                    <a:pt x="1037792" y="93755"/>
                    <a:pt x="1042737" y="105514"/>
                    <a:pt x="1046748" y="117546"/>
                  </a:cubicBezTo>
                  <a:cubicBezTo>
                    <a:pt x="1050758" y="362188"/>
                    <a:pt x="1058779" y="606797"/>
                    <a:pt x="1058779" y="851472"/>
                  </a:cubicBezTo>
                  <a:cubicBezTo>
                    <a:pt x="1058779" y="1057216"/>
                    <a:pt x="1105763" y="1029225"/>
                    <a:pt x="998621" y="1056009"/>
                  </a:cubicBezTo>
                  <a:cubicBezTo>
                    <a:pt x="909002" y="1115756"/>
                    <a:pt x="1019077" y="1038964"/>
                    <a:pt x="926432" y="1116167"/>
                  </a:cubicBezTo>
                  <a:cubicBezTo>
                    <a:pt x="825927" y="1199921"/>
                    <a:pt x="959694" y="1070873"/>
                    <a:pt x="854242" y="1176325"/>
                  </a:cubicBezTo>
                  <a:cubicBezTo>
                    <a:pt x="883279" y="1219882"/>
                    <a:pt x="865371" y="1205954"/>
                    <a:pt x="902369" y="1224451"/>
                  </a:cubicBezTo>
                </a:path>
              </a:pathLst>
            </a:custGeom>
            <a:pattFill prst="lgConfetti">
              <a:fgClr>
                <a:srgbClr val="FFCC99"/>
              </a:fgClr>
              <a:bgClr>
                <a:srgbClr val="FFFF00"/>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95" name="Freeform 94"/>
            <p:cNvSpPr/>
            <p:nvPr/>
          </p:nvSpPr>
          <p:spPr>
            <a:xfrm>
              <a:off x="9377212" y="2462435"/>
              <a:ext cx="1028490" cy="1227611"/>
            </a:xfrm>
            <a:custGeom>
              <a:avLst/>
              <a:gdLst>
                <a:gd name="connsiteX0" fmla="*/ 24063 w 950495"/>
                <a:gd name="connsiteY0" fmla="*/ 1215233 h 1383675"/>
                <a:gd name="connsiteX1" fmla="*/ 168442 w 950495"/>
                <a:gd name="connsiteY1" fmla="*/ 1239296 h 1383675"/>
                <a:gd name="connsiteX2" fmla="*/ 240631 w 950495"/>
                <a:gd name="connsiteY2" fmla="*/ 1275391 h 1383675"/>
                <a:gd name="connsiteX3" fmla="*/ 300789 w 950495"/>
                <a:gd name="connsiteY3" fmla="*/ 1299454 h 1383675"/>
                <a:gd name="connsiteX4" fmla="*/ 372979 w 950495"/>
                <a:gd name="connsiteY4" fmla="*/ 1347580 h 1383675"/>
                <a:gd name="connsiteX5" fmla="*/ 445168 w 950495"/>
                <a:gd name="connsiteY5" fmla="*/ 1383675 h 1383675"/>
                <a:gd name="connsiteX6" fmla="*/ 613610 w 950495"/>
                <a:gd name="connsiteY6" fmla="*/ 1371643 h 1383675"/>
                <a:gd name="connsiteX7" fmla="*/ 649705 w 950495"/>
                <a:gd name="connsiteY7" fmla="*/ 1359612 h 1383675"/>
                <a:gd name="connsiteX8" fmla="*/ 757989 w 950495"/>
                <a:gd name="connsiteY8" fmla="*/ 1347580 h 1383675"/>
                <a:gd name="connsiteX9" fmla="*/ 806116 w 950495"/>
                <a:gd name="connsiteY9" fmla="*/ 1335548 h 1383675"/>
                <a:gd name="connsiteX10" fmla="*/ 866274 w 950495"/>
                <a:gd name="connsiteY10" fmla="*/ 1167106 h 1383675"/>
                <a:gd name="connsiteX11" fmla="*/ 950495 w 950495"/>
                <a:gd name="connsiteY11" fmla="*/ 1022727 h 1383675"/>
                <a:gd name="connsiteX12" fmla="*/ 938463 w 950495"/>
                <a:gd name="connsiteY12" fmla="*/ 818191 h 1383675"/>
                <a:gd name="connsiteX13" fmla="*/ 926431 w 950495"/>
                <a:gd name="connsiteY13" fmla="*/ 770064 h 1383675"/>
                <a:gd name="connsiteX14" fmla="*/ 902368 w 950495"/>
                <a:gd name="connsiteY14" fmla="*/ 673812 h 1383675"/>
                <a:gd name="connsiteX15" fmla="*/ 890337 w 950495"/>
                <a:gd name="connsiteY15" fmla="*/ 601622 h 1383675"/>
                <a:gd name="connsiteX16" fmla="*/ 854242 w 950495"/>
                <a:gd name="connsiteY16" fmla="*/ 517401 h 1383675"/>
                <a:gd name="connsiteX17" fmla="*/ 830179 w 950495"/>
                <a:gd name="connsiteY17" fmla="*/ 481306 h 1383675"/>
                <a:gd name="connsiteX18" fmla="*/ 794084 w 950495"/>
                <a:gd name="connsiteY18" fmla="*/ 457243 h 1383675"/>
                <a:gd name="connsiteX19" fmla="*/ 770021 w 950495"/>
                <a:gd name="connsiteY19" fmla="*/ 421148 h 1383675"/>
                <a:gd name="connsiteX20" fmla="*/ 697831 w 950495"/>
                <a:gd name="connsiteY20" fmla="*/ 373022 h 1383675"/>
                <a:gd name="connsiteX21" fmla="*/ 625642 w 950495"/>
                <a:gd name="connsiteY21" fmla="*/ 264738 h 1383675"/>
                <a:gd name="connsiteX22" fmla="*/ 601579 w 950495"/>
                <a:gd name="connsiteY22" fmla="*/ 228643 h 1383675"/>
                <a:gd name="connsiteX23" fmla="*/ 589547 w 950495"/>
                <a:gd name="connsiteY23" fmla="*/ 192548 h 1383675"/>
                <a:gd name="connsiteX24" fmla="*/ 553452 w 950495"/>
                <a:gd name="connsiteY24" fmla="*/ 168485 h 1383675"/>
                <a:gd name="connsiteX25" fmla="*/ 505326 w 950495"/>
                <a:gd name="connsiteY25" fmla="*/ 108327 h 1383675"/>
                <a:gd name="connsiteX26" fmla="*/ 469231 w 950495"/>
                <a:gd name="connsiteY26" fmla="*/ 96296 h 1383675"/>
                <a:gd name="connsiteX27" fmla="*/ 433137 w 950495"/>
                <a:gd name="connsiteY27" fmla="*/ 72233 h 1383675"/>
                <a:gd name="connsiteX28" fmla="*/ 324852 w 950495"/>
                <a:gd name="connsiteY28" fmla="*/ 48169 h 1383675"/>
                <a:gd name="connsiteX29" fmla="*/ 288758 w 950495"/>
                <a:gd name="connsiteY29" fmla="*/ 36138 h 1383675"/>
                <a:gd name="connsiteX30" fmla="*/ 132347 w 950495"/>
                <a:gd name="connsiteY30" fmla="*/ 12075 h 1383675"/>
                <a:gd name="connsiteX31" fmla="*/ 72189 w 950495"/>
                <a:gd name="connsiteY31" fmla="*/ 36138 h 1383675"/>
                <a:gd name="connsiteX32" fmla="*/ 36095 w 950495"/>
                <a:gd name="connsiteY32" fmla="*/ 360991 h 1383675"/>
                <a:gd name="connsiteX33" fmla="*/ 12031 w 950495"/>
                <a:gd name="connsiteY33" fmla="*/ 385054 h 1383675"/>
                <a:gd name="connsiteX34" fmla="*/ 0 w 950495"/>
                <a:gd name="connsiteY34" fmla="*/ 421148 h 1383675"/>
                <a:gd name="connsiteX35" fmla="*/ 36095 w 950495"/>
                <a:gd name="connsiteY35" fmla="*/ 601622 h 1383675"/>
                <a:gd name="connsiteX36" fmla="*/ 60158 w 950495"/>
                <a:gd name="connsiteY36" fmla="*/ 637717 h 1383675"/>
                <a:gd name="connsiteX37" fmla="*/ 24063 w 950495"/>
                <a:gd name="connsiteY37" fmla="*/ 1215233 h 138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950495" h="1383675">
                  <a:moveTo>
                    <a:pt x="24063" y="1215233"/>
                  </a:moveTo>
                  <a:cubicBezTo>
                    <a:pt x="42110" y="1315496"/>
                    <a:pt x="121432" y="1226238"/>
                    <a:pt x="168442" y="1239296"/>
                  </a:cubicBezTo>
                  <a:cubicBezTo>
                    <a:pt x="194364" y="1246497"/>
                    <a:pt x="216139" y="1264258"/>
                    <a:pt x="240631" y="1275391"/>
                  </a:cubicBezTo>
                  <a:cubicBezTo>
                    <a:pt x="260292" y="1284328"/>
                    <a:pt x="280736" y="1291433"/>
                    <a:pt x="300789" y="1299454"/>
                  </a:cubicBezTo>
                  <a:cubicBezTo>
                    <a:pt x="369213" y="1367876"/>
                    <a:pt x="303330" y="1312755"/>
                    <a:pt x="372979" y="1347580"/>
                  </a:cubicBezTo>
                  <a:cubicBezTo>
                    <a:pt x="466276" y="1394229"/>
                    <a:pt x="354442" y="1353431"/>
                    <a:pt x="445168" y="1383675"/>
                  </a:cubicBezTo>
                  <a:cubicBezTo>
                    <a:pt x="501315" y="1379664"/>
                    <a:pt x="557705" y="1378220"/>
                    <a:pt x="613610" y="1371643"/>
                  </a:cubicBezTo>
                  <a:cubicBezTo>
                    <a:pt x="626206" y="1370161"/>
                    <a:pt x="637195" y="1361697"/>
                    <a:pt x="649705" y="1359612"/>
                  </a:cubicBezTo>
                  <a:cubicBezTo>
                    <a:pt x="685528" y="1353642"/>
                    <a:pt x="721894" y="1351591"/>
                    <a:pt x="757989" y="1347580"/>
                  </a:cubicBezTo>
                  <a:cubicBezTo>
                    <a:pt x="774031" y="1343569"/>
                    <a:pt x="797608" y="1349728"/>
                    <a:pt x="806116" y="1335548"/>
                  </a:cubicBezTo>
                  <a:cubicBezTo>
                    <a:pt x="836791" y="1284424"/>
                    <a:pt x="833202" y="1216714"/>
                    <a:pt x="866274" y="1167106"/>
                  </a:cubicBezTo>
                  <a:cubicBezTo>
                    <a:pt x="945498" y="1048269"/>
                    <a:pt x="924745" y="1099976"/>
                    <a:pt x="950495" y="1022727"/>
                  </a:cubicBezTo>
                  <a:cubicBezTo>
                    <a:pt x="946484" y="954548"/>
                    <a:pt x="944938" y="886180"/>
                    <a:pt x="938463" y="818191"/>
                  </a:cubicBezTo>
                  <a:cubicBezTo>
                    <a:pt x="936895" y="801729"/>
                    <a:pt x="930018" y="786206"/>
                    <a:pt x="926431" y="770064"/>
                  </a:cubicBezTo>
                  <a:cubicBezTo>
                    <a:pt x="907073" y="682950"/>
                    <a:pt x="923869" y="738311"/>
                    <a:pt x="902368" y="673812"/>
                  </a:cubicBezTo>
                  <a:cubicBezTo>
                    <a:pt x="898358" y="649749"/>
                    <a:pt x="895629" y="625436"/>
                    <a:pt x="890337" y="601622"/>
                  </a:cubicBezTo>
                  <a:cubicBezTo>
                    <a:pt x="884202" y="574014"/>
                    <a:pt x="867616" y="540806"/>
                    <a:pt x="854242" y="517401"/>
                  </a:cubicBezTo>
                  <a:cubicBezTo>
                    <a:pt x="847068" y="504846"/>
                    <a:pt x="840404" y="491531"/>
                    <a:pt x="830179" y="481306"/>
                  </a:cubicBezTo>
                  <a:cubicBezTo>
                    <a:pt x="819954" y="471081"/>
                    <a:pt x="806116" y="465264"/>
                    <a:pt x="794084" y="457243"/>
                  </a:cubicBezTo>
                  <a:cubicBezTo>
                    <a:pt x="786063" y="445211"/>
                    <a:pt x="781130" y="430405"/>
                    <a:pt x="770021" y="421148"/>
                  </a:cubicBezTo>
                  <a:cubicBezTo>
                    <a:pt x="711636" y="372494"/>
                    <a:pt x="734649" y="422112"/>
                    <a:pt x="697831" y="373022"/>
                  </a:cubicBezTo>
                  <a:cubicBezTo>
                    <a:pt x="697824" y="373013"/>
                    <a:pt x="637677" y="282790"/>
                    <a:pt x="625642" y="264738"/>
                  </a:cubicBezTo>
                  <a:cubicBezTo>
                    <a:pt x="617621" y="252706"/>
                    <a:pt x="606152" y="242361"/>
                    <a:pt x="601579" y="228643"/>
                  </a:cubicBezTo>
                  <a:cubicBezTo>
                    <a:pt x="597568" y="216611"/>
                    <a:pt x="597470" y="202451"/>
                    <a:pt x="589547" y="192548"/>
                  </a:cubicBezTo>
                  <a:cubicBezTo>
                    <a:pt x="580514" y="181257"/>
                    <a:pt x="565484" y="176506"/>
                    <a:pt x="553452" y="168485"/>
                  </a:cubicBezTo>
                  <a:cubicBezTo>
                    <a:pt x="542524" y="152094"/>
                    <a:pt x="524373" y="119755"/>
                    <a:pt x="505326" y="108327"/>
                  </a:cubicBezTo>
                  <a:cubicBezTo>
                    <a:pt x="494451" y="101802"/>
                    <a:pt x="481263" y="100306"/>
                    <a:pt x="469231" y="96296"/>
                  </a:cubicBezTo>
                  <a:cubicBezTo>
                    <a:pt x="457200" y="88275"/>
                    <a:pt x="446070" y="78700"/>
                    <a:pt x="433137" y="72233"/>
                  </a:cubicBezTo>
                  <a:cubicBezTo>
                    <a:pt x="400635" y="55982"/>
                    <a:pt x="358124" y="55563"/>
                    <a:pt x="324852" y="48169"/>
                  </a:cubicBezTo>
                  <a:cubicBezTo>
                    <a:pt x="312472" y="45418"/>
                    <a:pt x="301223" y="38475"/>
                    <a:pt x="288758" y="36138"/>
                  </a:cubicBezTo>
                  <a:cubicBezTo>
                    <a:pt x="236911" y="26417"/>
                    <a:pt x="184484" y="20096"/>
                    <a:pt x="132347" y="12075"/>
                  </a:cubicBezTo>
                  <a:cubicBezTo>
                    <a:pt x="104039" y="2639"/>
                    <a:pt x="78767" y="-18683"/>
                    <a:pt x="72189" y="36138"/>
                  </a:cubicBezTo>
                  <a:cubicBezTo>
                    <a:pt x="58659" y="148892"/>
                    <a:pt x="93087" y="261257"/>
                    <a:pt x="36095" y="360991"/>
                  </a:cubicBezTo>
                  <a:cubicBezTo>
                    <a:pt x="30467" y="370840"/>
                    <a:pt x="20052" y="377033"/>
                    <a:pt x="12031" y="385054"/>
                  </a:cubicBezTo>
                  <a:cubicBezTo>
                    <a:pt x="8021" y="397085"/>
                    <a:pt x="0" y="408466"/>
                    <a:pt x="0" y="421148"/>
                  </a:cubicBezTo>
                  <a:cubicBezTo>
                    <a:pt x="0" y="456054"/>
                    <a:pt x="10905" y="563837"/>
                    <a:pt x="36095" y="601622"/>
                  </a:cubicBezTo>
                  <a:lnTo>
                    <a:pt x="60158" y="637717"/>
                  </a:lnTo>
                  <a:cubicBezTo>
                    <a:pt x="76196" y="1022644"/>
                    <a:pt x="6016" y="1114970"/>
                    <a:pt x="24063" y="1215233"/>
                  </a:cubicBezTo>
                  <a:close/>
                </a:path>
              </a:pathLst>
            </a:custGeom>
            <a:pattFill prst="trellis">
              <a:fgClr>
                <a:srgbClr val="FFCC99"/>
              </a:fgClr>
              <a:bgClr>
                <a:srgbClr val="FFFF00"/>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96" name="Oval 95"/>
            <p:cNvSpPr/>
            <p:nvPr/>
          </p:nvSpPr>
          <p:spPr>
            <a:xfrm>
              <a:off x="8404324" y="2906218"/>
              <a:ext cx="476083" cy="409074"/>
            </a:xfrm>
            <a:prstGeom prst="ellipse">
              <a:avLst/>
            </a:prstGeom>
            <a:solidFill>
              <a:srgbClr val="FFE89F"/>
            </a:solidFill>
            <a:ln w="19050" cap="flat" cmpd="sng" algn="ctr">
              <a:solidFill>
                <a:srgbClr val="FF0000"/>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97" name="Oval 96"/>
            <p:cNvSpPr/>
            <p:nvPr/>
          </p:nvSpPr>
          <p:spPr>
            <a:xfrm>
              <a:off x="9142370" y="2755627"/>
              <a:ext cx="168442" cy="259760"/>
            </a:xfrm>
            <a:prstGeom prst="ellipse">
              <a:avLst/>
            </a:prstGeom>
            <a:pattFill prst="pct20">
              <a:fgClr>
                <a:srgbClr val="FF9966"/>
              </a:fgClr>
              <a:bgClr>
                <a:srgbClr val="FF0000"/>
              </a:bgClr>
            </a:pattFill>
            <a:ln w="127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98" name="Oval 97"/>
            <p:cNvSpPr/>
            <p:nvPr/>
          </p:nvSpPr>
          <p:spPr>
            <a:xfrm>
              <a:off x="9694084" y="2748193"/>
              <a:ext cx="365713" cy="289522"/>
            </a:xfrm>
            <a:prstGeom prst="ellipse">
              <a:avLst/>
            </a:prstGeom>
            <a:pattFill prst="pct20">
              <a:fgClr>
                <a:srgbClr val="FF9966"/>
              </a:fgClr>
              <a:bgClr>
                <a:srgbClr val="FF0000"/>
              </a:bgClr>
            </a:pattFill>
            <a:ln w="127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99" name="Oval 98"/>
            <p:cNvSpPr/>
            <p:nvPr/>
          </p:nvSpPr>
          <p:spPr>
            <a:xfrm>
              <a:off x="9452807" y="3155224"/>
              <a:ext cx="168442" cy="259760"/>
            </a:xfrm>
            <a:prstGeom prst="ellipse">
              <a:avLst/>
            </a:prstGeom>
            <a:pattFill prst="pct20">
              <a:fgClr>
                <a:srgbClr val="FF9966"/>
              </a:fgClr>
              <a:bgClr>
                <a:srgbClr val="FF0000"/>
              </a:bgClr>
            </a:pattFill>
            <a:ln w="127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100" name="Oval 99"/>
            <p:cNvSpPr/>
            <p:nvPr/>
          </p:nvSpPr>
          <p:spPr>
            <a:xfrm>
              <a:off x="8988641" y="3185412"/>
              <a:ext cx="359947" cy="344286"/>
            </a:xfrm>
            <a:prstGeom prst="ellipse">
              <a:avLst/>
            </a:prstGeom>
            <a:pattFill prst="pct20">
              <a:fgClr>
                <a:srgbClr val="FF9966"/>
              </a:fgClr>
              <a:bgClr>
                <a:srgbClr val="FF0000"/>
              </a:bgClr>
            </a:pattFill>
            <a:ln w="127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101" name="Oval 100"/>
            <p:cNvSpPr/>
            <p:nvPr/>
          </p:nvSpPr>
          <p:spPr>
            <a:xfrm>
              <a:off x="9949612" y="3185412"/>
              <a:ext cx="168442" cy="259760"/>
            </a:xfrm>
            <a:prstGeom prst="ellipse">
              <a:avLst/>
            </a:prstGeom>
            <a:pattFill prst="pct20">
              <a:fgClr>
                <a:srgbClr val="FF9966"/>
              </a:fgClr>
              <a:bgClr>
                <a:srgbClr val="FF0000"/>
              </a:bgClr>
            </a:pattFill>
            <a:ln w="127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grpSp>
      <p:sp>
        <p:nvSpPr>
          <p:cNvPr id="66" name="TextBox 65"/>
          <p:cNvSpPr txBox="1"/>
          <p:nvPr/>
        </p:nvSpPr>
        <p:spPr>
          <a:xfrm>
            <a:off x="331039" y="2787320"/>
            <a:ext cx="990169" cy="369332"/>
          </a:xfrm>
          <a:prstGeom prst="rect">
            <a:avLst/>
          </a:prstGeom>
          <a:solidFill>
            <a:srgbClr val="F79646">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Primary</a:t>
            </a:r>
            <a:r>
              <a:rPr kumimoji="0" lang="en-US" sz="900" b="1" i="0" u="none" strike="noStrike" kern="0" cap="none" spc="0" normalizeH="0" noProof="0" dirty="0" smtClean="0">
                <a:ln>
                  <a:noFill/>
                </a:ln>
                <a:solidFill>
                  <a:prstClr val="black"/>
                </a:solidFill>
                <a:effectLst/>
                <a:uLnTx/>
                <a:uFillTx/>
                <a:latin typeface="Arial" panose="020B0604020202020204" pitchFamily="34" charset="0"/>
                <a:cs typeface="Arial" panose="020B0604020202020204" pitchFamily="34" charset="0"/>
              </a:rPr>
              <a:t> </a:t>
            </a:r>
            <a:r>
              <a:rPr lang="en-US" sz="900" b="1" kern="0" dirty="0">
                <a:solidFill>
                  <a:prstClr val="black"/>
                </a:solidFill>
                <a:latin typeface="Arial" panose="020B0604020202020204" pitchFamily="34" charset="0"/>
                <a:cs typeface="Arial" panose="020B0604020202020204" pitchFamily="34" charset="0"/>
              </a:rPr>
              <a:t>t</a:t>
            </a:r>
            <a:r>
              <a:rPr kumimoji="0" lang="en-US" sz="900" b="1" i="0" u="none" strike="noStrike" kern="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umor</a:t>
            </a:r>
            <a:endPar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lang="en-US" sz="900" b="1" kern="0" dirty="0">
                <a:solidFill>
                  <a:prstClr val="black"/>
                </a:solidFill>
                <a:latin typeface="Arial" panose="020B0604020202020204" pitchFamily="34" charset="0"/>
                <a:cs typeface="Arial" panose="020B0604020202020204" pitchFamily="34" charset="0"/>
              </a:rPr>
              <a:t>i</a:t>
            </a: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n brain</a:t>
            </a:r>
          </a:p>
        </p:txBody>
      </p:sp>
      <p:sp>
        <p:nvSpPr>
          <p:cNvPr id="67" name="TextBox 66"/>
          <p:cNvSpPr txBox="1"/>
          <p:nvPr/>
        </p:nvSpPr>
        <p:spPr>
          <a:xfrm>
            <a:off x="4831446" y="2841424"/>
            <a:ext cx="1832554" cy="230832"/>
          </a:xfrm>
          <a:prstGeom prst="rect">
            <a:avLst/>
          </a:prstGeom>
          <a:solidFill>
            <a:srgbClr val="4BACC6">
              <a:lumMod val="20000"/>
              <a:lumOff val="80000"/>
            </a:srgb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Tumor recurrence and Spread</a:t>
            </a:r>
          </a:p>
        </p:txBody>
      </p:sp>
      <p:sp>
        <p:nvSpPr>
          <p:cNvPr id="68" name="TextBox 67"/>
          <p:cNvSpPr txBox="1"/>
          <p:nvPr/>
        </p:nvSpPr>
        <p:spPr>
          <a:xfrm>
            <a:off x="4102372" y="1416580"/>
            <a:ext cx="2512227" cy="369332"/>
          </a:xfrm>
          <a:prstGeom prst="rect">
            <a:avLst/>
          </a:prstGeom>
          <a:solidFill>
            <a:srgbClr val="4BACC6">
              <a:lumMod val="20000"/>
              <a:lumOff val="80000"/>
            </a:srgbClr>
          </a:solidFill>
          <a:ln w="19050">
            <a:no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Residual Tumor cell migration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&amp; tumor cell/ tumor- stem cell proliferation</a:t>
            </a:r>
          </a:p>
        </p:txBody>
      </p:sp>
      <p:sp>
        <p:nvSpPr>
          <p:cNvPr id="69" name="Right Arrow 68"/>
          <p:cNvSpPr/>
          <p:nvPr/>
        </p:nvSpPr>
        <p:spPr>
          <a:xfrm>
            <a:off x="1662189" y="2261612"/>
            <a:ext cx="254756" cy="135898"/>
          </a:xfrm>
          <a:prstGeom prst="rightArrow">
            <a:avLst/>
          </a:prstGeom>
          <a:solidFill>
            <a:srgbClr val="4F81BD">
              <a:lumMod val="75000"/>
            </a:srgbClr>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70" name="Right Arrow 69"/>
          <p:cNvSpPr/>
          <p:nvPr/>
        </p:nvSpPr>
        <p:spPr>
          <a:xfrm>
            <a:off x="3180442" y="2270591"/>
            <a:ext cx="254756" cy="135898"/>
          </a:xfrm>
          <a:prstGeom prst="rightArrow">
            <a:avLst/>
          </a:prstGeom>
          <a:solidFill>
            <a:srgbClr val="4F81BD">
              <a:lumMod val="75000"/>
            </a:srgbClr>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71" name="Right Arrow 70"/>
          <p:cNvSpPr/>
          <p:nvPr/>
        </p:nvSpPr>
        <p:spPr>
          <a:xfrm>
            <a:off x="4680634" y="2261612"/>
            <a:ext cx="254756" cy="135898"/>
          </a:xfrm>
          <a:prstGeom prst="rightArrow">
            <a:avLst/>
          </a:prstGeom>
          <a:solidFill>
            <a:srgbClr val="4F81BD">
              <a:lumMod val="75000"/>
            </a:srgbClr>
          </a:solidFill>
          <a:ln w="25400" cap="flat" cmpd="sng" algn="ctr">
            <a:solidFill>
              <a:srgbClr val="4F81B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grpSp>
        <p:nvGrpSpPr>
          <p:cNvPr id="72" name="Group 71"/>
          <p:cNvGrpSpPr/>
          <p:nvPr/>
        </p:nvGrpSpPr>
        <p:grpSpPr>
          <a:xfrm>
            <a:off x="2605864" y="2851173"/>
            <a:ext cx="1638184" cy="1565864"/>
            <a:chOff x="3345415" y="3110100"/>
            <a:chExt cx="2136801" cy="2042468"/>
          </a:xfrm>
        </p:grpSpPr>
        <p:sp>
          <p:nvSpPr>
            <p:cNvPr id="92" name="TextBox 91"/>
            <p:cNvSpPr txBox="1"/>
            <p:nvPr/>
          </p:nvSpPr>
          <p:spPr>
            <a:xfrm>
              <a:off x="3352569" y="3767548"/>
              <a:ext cx="2129647" cy="1385020"/>
            </a:xfrm>
            <a:prstGeom prst="rect">
              <a:avLst/>
            </a:prstGeom>
            <a:solidFill>
              <a:srgbClr val="4BACC6">
                <a:lumMod val="20000"/>
                <a:lumOff val="80000"/>
              </a:srgbClr>
            </a:solidFill>
            <a:ln w="19050">
              <a:noFill/>
            </a:ln>
          </p:spPr>
          <p:txBody>
            <a:bodyPr wrap="square" rtlCol="0">
              <a:spAutoFit/>
            </a:bodyP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Reduced antioxidants (GSH, ASC)</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Rise in energy carriers (GTP, ATP)</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Neuro-inflammation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Other changes: ECM remodeling etc.</a:t>
              </a:r>
            </a:p>
          </p:txBody>
        </p:sp>
        <p:sp>
          <p:nvSpPr>
            <p:cNvPr id="93" name="TextBox 92"/>
            <p:cNvSpPr txBox="1"/>
            <p:nvPr/>
          </p:nvSpPr>
          <p:spPr>
            <a:xfrm>
              <a:off x="3345415" y="3110100"/>
              <a:ext cx="2136801" cy="662401"/>
            </a:xfrm>
            <a:prstGeom prst="rect">
              <a:avLst/>
            </a:prstGeom>
            <a:solidFill>
              <a:srgbClr val="4BACC6">
                <a:lumMod val="75000"/>
              </a:srgb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Metabolic changes &amp; alteration in pre-</a:t>
              </a:r>
              <a:r>
                <a:rPr lang="en-US" sz="900" b="1" kern="0" dirty="0" smtClean="0">
                  <a:solidFill>
                    <a:prstClr val="white"/>
                  </a:solidFill>
                  <a:latin typeface="Arial" panose="020B0604020202020204" pitchFamily="34" charset="0"/>
                  <a:cs typeface="Arial" panose="020B0604020202020204" pitchFamily="34" charset="0"/>
                </a:rPr>
                <a:t>radiated </a:t>
              </a:r>
              <a:r>
                <a:rPr kumimoji="0" lang="en-US" sz="900" b="1"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brain</a:t>
              </a:r>
              <a:r>
                <a:rPr kumimoji="0" lang="en-US" sz="900" b="1" i="0" u="none" strike="noStrike" kern="0" cap="none" spc="0" normalizeH="0" noProof="0" dirty="0" smtClean="0">
                  <a:ln>
                    <a:noFill/>
                  </a:ln>
                  <a:solidFill>
                    <a:prstClr val="white"/>
                  </a:solidFill>
                  <a:effectLst/>
                  <a:uLnTx/>
                  <a:uFillTx/>
                  <a:latin typeface="Arial" panose="020B0604020202020204" pitchFamily="34" charset="0"/>
                  <a:cs typeface="Arial" panose="020B0604020202020204" pitchFamily="34" charset="0"/>
                </a:rPr>
                <a:t> or tumor </a:t>
              </a:r>
              <a:r>
                <a:rPr kumimoji="0" lang="en-US" sz="900" b="1"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stroma</a:t>
              </a:r>
            </a:p>
          </p:txBody>
        </p:sp>
      </p:grpSp>
      <p:sp>
        <p:nvSpPr>
          <p:cNvPr id="73" name="TextBox 72"/>
          <p:cNvSpPr txBox="1"/>
          <p:nvPr/>
        </p:nvSpPr>
        <p:spPr>
          <a:xfrm>
            <a:off x="1882367" y="1291572"/>
            <a:ext cx="2483794" cy="507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Radiation induced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alterations in STROMA &amp;</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extracellular microenvironment </a:t>
            </a:r>
          </a:p>
        </p:txBody>
      </p:sp>
      <p:sp>
        <p:nvSpPr>
          <p:cNvPr id="74" name="TextBox 73"/>
          <p:cNvSpPr txBox="1"/>
          <p:nvPr/>
        </p:nvSpPr>
        <p:spPr>
          <a:xfrm>
            <a:off x="3435200" y="1037206"/>
            <a:ext cx="2997111" cy="369332"/>
          </a:xfrm>
          <a:prstGeom prst="rect">
            <a:avLst/>
          </a:prstGeom>
          <a:solidFill>
            <a:srgbClr val="4BACC6">
              <a:lumMod val="75000"/>
            </a:srgbClr>
          </a:solidFill>
          <a:ln>
            <a:solidFill>
              <a:srgbClr val="4BACC6">
                <a:lumMod val="75000"/>
              </a:srgbClr>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TUMOR PERMISSIVE CHANGES IN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PRE-RADIATED BRAIN</a:t>
            </a:r>
          </a:p>
        </p:txBody>
      </p:sp>
      <p:cxnSp>
        <p:nvCxnSpPr>
          <p:cNvPr id="75" name="Straight Arrow Connector 74"/>
          <p:cNvCxnSpPr/>
          <p:nvPr/>
        </p:nvCxnSpPr>
        <p:spPr>
          <a:xfrm flipV="1">
            <a:off x="2494688" y="1763647"/>
            <a:ext cx="0" cy="257212"/>
          </a:xfrm>
          <a:prstGeom prst="straightConnector1">
            <a:avLst/>
          </a:prstGeom>
          <a:noFill/>
          <a:ln w="28575" cap="flat" cmpd="sng" algn="ctr">
            <a:solidFill>
              <a:sysClr val="windowText" lastClr="000000"/>
            </a:solidFill>
            <a:prstDash val="solid"/>
            <a:headEnd type="none" w="med" len="med"/>
            <a:tailEnd type="triangle" w="med" len="med"/>
          </a:ln>
          <a:effectLst/>
        </p:spPr>
      </p:cxnSp>
      <p:cxnSp>
        <p:nvCxnSpPr>
          <p:cNvPr id="76" name="Straight Arrow Connector 75"/>
          <p:cNvCxnSpPr/>
          <p:nvPr/>
        </p:nvCxnSpPr>
        <p:spPr>
          <a:xfrm flipV="1">
            <a:off x="3973845" y="1438423"/>
            <a:ext cx="0" cy="507848"/>
          </a:xfrm>
          <a:prstGeom prst="straightConnector1">
            <a:avLst/>
          </a:prstGeom>
          <a:noFill/>
          <a:ln w="38100" cap="flat" cmpd="sng" algn="ctr">
            <a:solidFill>
              <a:sysClr val="windowText" lastClr="000000"/>
            </a:solidFill>
            <a:prstDash val="solid"/>
            <a:headEnd type="none" w="med" len="med"/>
            <a:tailEnd type="triangle" w="med" len="med"/>
          </a:ln>
          <a:effectLst/>
        </p:spPr>
      </p:cxnSp>
      <p:sp>
        <p:nvSpPr>
          <p:cNvPr id="77" name="Bent Arrow 76"/>
          <p:cNvSpPr/>
          <p:nvPr/>
        </p:nvSpPr>
        <p:spPr>
          <a:xfrm>
            <a:off x="5191133" y="2054140"/>
            <a:ext cx="605019" cy="139265"/>
          </a:xfrm>
          <a:prstGeom prst="bentArrow">
            <a:avLst>
              <a:gd name="adj1" fmla="val 12516"/>
              <a:gd name="adj2" fmla="val 28774"/>
              <a:gd name="adj3" fmla="val 25000"/>
              <a:gd name="adj4" fmla="val 81258"/>
            </a:avLst>
          </a:prstGeom>
          <a:solidFill>
            <a:srgbClr val="FF0000"/>
          </a:soli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smtClean="0">
              <a:ln>
                <a:noFill/>
              </a:ln>
              <a:solidFill>
                <a:prstClr val="black"/>
              </a:solidFill>
              <a:effectLst/>
              <a:uLnTx/>
              <a:uFillTx/>
              <a:latin typeface="Arial" panose="020B0604020202020204" pitchFamily="34" charset="0"/>
              <a:cs typeface="Arial" panose="020B0604020202020204" pitchFamily="34" charset="0"/>
            </a:endParaRPr>
          </a:p>
        </p:txBody>
      </p:sp>
      <p:sp>
        <p:nvSpPr>
          <p:cNvPr id="78" name="Block Arc 77"/>
          <p:cNvSpPr/>
          <p:nvPr/>
        </p:nvSpPr>
        <p:spPr>
          <a:xfrm rot="5400000">
            <a:off x="5045357" y="2216034"/>
            <a:ext cx="389056" cy="288721"/>
          </a:xfrm>
          <a:prstGeom prst="blockArc">
            <a:avLst>
              <a:gd name="adj1" fmla="val 9367766"/>
              <a:gd name="adj2" fmla="val 1398822"/>
              <a:gd name="adj3" fmla="val 8199"/>
            </a:avLst>
          </a:prstGeom>
          <a:pattFill prst="trellis">
            <a:fgClr>
              <a:srgbClr val="FF0000"/>
            </a:fgClr>
            <a:bgClr>
              <a:srgbClr val="FFFF00"/>
            </a:bgClr>
          </a:pattFill>
          <a:ln w="25400" cap="flat" cmpd="sng" algn="ctr">
            <a:no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black"/>
              </a:solidFill>
              <a:effectLst/>
              <a:uLnTx/>
              <a:uFillTx/>
              <a:latin typeface="Arial" panose="020B0604020202020204" pitchFamily="34" charset="0"/>
              <a:cs typeface="Arial" panose="020B0604020202020204" pitchFamily="34" charset="0"/>
            </a:endParaRPr>
          </a:p>
        </p:txBody>
      </p:sp>
      <p:cxnSp>
        <p:nvCxnSpPr>
          <p:cNvPr id="79" name="Elbow Connector 78"/>
          <p:cNvCxnSpPr/>
          <p:nvPr/>
        </p:nvCxnSpPr>
        <p:spPr>
          <a:xfrm rot="5400000">
            <a:off x="1863072" y="2439297"/>
            <a:ext cx="320987" cy="317607"/>
          </a:xfrm>
          <a:prstGeom prst="bentConnector3">
            <a:avLst>
              <a:gd name="adj1" fmla="val 32205"/>
            </a:avLst>
          </a:prstGeom>
          <a:noFill/>
          <a:ln w="19050" cap="flat" cmpd="sng" algn="ctr">
            <a:solidFill>
              <a:sysClr val="windowText" lastClr="000000"/>
            </a:solidFill>
            <a:prstDash val="solid"/>
            <a:headEnd type="none" w="med" len="med"/>
            <a:tailEnd type="triangle" w="med" len="med"/>
          </a:ln>
          <a:effectLst/>
        </p:spPr>
      </p:cxnSp>
      <p:sp>
        <p:nvSpPr>
          <p:cNvPr id="80" name="TextBox 79"/>
          <p:cNvSpPr txBox="1"/>
          <p:nvPr/>
        </p:nvSpPr>
        <p:spPr>
          <a:xfrm>
            <a:off x="317691" y="1036721"/>
            <a:ext cx="1422184" cy="369332"/>
          </a:xfrm>
          <a:prstGeom prst="rect">
            <a:avLst/>
          </a:prstGeom>
          <a:solidFill>
            <a:srgbClr val="4BACC6">
              <a:lumMod val="20000"/>
              <a:lumOff val="80000"/>
            </a:srgbClr>
          </a:solidFill>
          <a:ln w="19050">
            <a:no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900" b="1" kern="0" dirty="0" smtClean="0">
                <a:solidFill>
                  <a:prstClr val="black"/>
                </a:solidFill>
                <a:latin typeface="Arial" panose="020B0604020202020204" pitchFamily="34" charset="0"/>
                <a:cs typeface="Arial" panose="020B0604020202020204" pitchFamily="34" charset="0"/>
              </a:rPr>
              <a:t>GBM s</a:t>
            </a:r>
            <a:r>
              <a:rPr kumimoji="0" lang="en-US" sz="900" b="1" i="0" u="none" strike="noStrike" kern="0" cap="none" spc="0" normalizeH="0" noProof="0" dirty="0" err="1" smtClean="0">
                <a:ln>
                  <a:noFill/>
                </a:ln>
                <a:solidFill>
                  <a:prstClr val="black"/>
                </a:solidFill>
                <a:effectLst/>
                <a:uLnTx/>
                <a:uFillTx/>
                <a:latin typeface="Arial" panose="020B0604020202020204" pitchFamily="34" charset="0"/>
                <a:cs typeface="Arial" panose="020B0604020202020204" pitchFamily="34" charset="0"/>
              </a:rPr>
              <a:t>tandard</a:t>
            </a:r>
            <a:r>
              <a:rPr lang="en-US" sz="900" b="1" kern="0" dirty="0" smtClean="0">
                <a:solidFill>
                  <a:prstClr val="black"/>
                </a:solidFill>
                <a:latin typeface="Arial" panose="020B0604020202020204" pitchFamily="34" charset="0"/>
                <a:cs typeface="Arial" panose="020B0604020202020204" pitchFamily="34" charset="0"/>
              </a:rPr>
              <a:t> </a:t>
            </a:r>
            <a:r>
              <a:rPr kumimoji="0" lang="en-US" sz="900" b="1" i="0" u="none" strike="noStrike" kern="0" cap="none" spc="0" normalizeH="0" noProof="0" dirty="0" smtClean="0">
                <a:ln>
                  <a:noFill/>
                </a:ln>
                <a:solidFill>
                  <a:prstClr val="black"/>
                </a:solidFill>
                <a:effectLst/>
                <a:uLnTx/>
                <a:uFillTx/>
                <a:latin typeface="Arial" panose="020B0604020202020204" pitchFamily="34" charset="0"/>
                <a:cs typeface="Arial" panose="020B0604020202020204" pitchFamily="34" charset="0"/>
              </a:rPr>
              <a:t>of care: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Primary</a:t>
            </a:r>
            <a:r>
              <a:rPr kumimoji="0" lang="en-US" sz="900" b="1" i="0" u="none" strike="noStrike" kern="0" cap="none" spc="0" normalizeH="0" noProof="0" dirty="0" smtClean="0">
                <a:ln>
                  <a:noFill/>
                </a:ln>
                <a:solidFill>
                  <a:prstClr val="black"/>
                </a:solidFill>
                <a:effectLst/>
                <a:uLnTx/>
                <a:uFillTx/>
                <a:latin typeface="Arial" panose="020B0604020202020204" pitchFamily="34" charset="0"/>
                <a:cs typeface="Arial" panose="020B0604020202020204" pitchFamily="34" charset="0"/>
              </a:rPr>
              <a:t> t</a:t>
            </a: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reatment</a:t>
            </a:r>
          </a:p>
        </p:txBody>
      </p:sp>
      <p:grpSp>
        <p:nvGrpSpPr>
          <p:cNvPr id="81" name="Group 80"/>
          <p:cNvGrpSpPr/>
          <p:nvPr/>
        </p:nvGrpSpPr>
        <p:grpSpPr>
          <a:xfrm>
            <a:off x="178639" y="1383679"/>
            <a:ext cx="1710726" cy="507831"/>
            <a:chOff x="179411" y="1195942"/>
            <a:chExt cx="2231423" cy="662400"/>
          </a:xfrm>
        </p:grpSpPr>
        <p:sp>
          <p:nvSpPr>
            <p:cNvPr id="90" name="Rounded Rectangle 89"/>
            <p:cNvSpPr/>
            <p:nvPr/>
          </p:nvSpPr>
          <p:spPr>
            <a:xfrm>
              <a:off x="623468" y="1412088"/>
              <a:ext cx="1694986" cy="232063"/>
            </a:xfrm>
            <a:prstGeom prst="roundRect">
              <a:avLst/>
            </a:prstGeom>
            <a:solidFill>
              <a:srgbClr val="FFFF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91" name="TextBox 90"/>
            <p:cNvSpPr txBox="1"/>
            <p:nvPr/>
          </p:nvSpPr>
          <p:spPr>
            <a:xfrm>
              <a:off x="179411" y="1195942"/>
              <a:ext cx="2231423" cy="662400"/>
            </a:xfrm>
            <a:prstGeom prst="rect">
              <a:avLst/>
            </a:prstGeom>
            <a:noFill/>
          </p:spPr>
          <p:txBody>
            <a:bodyPr wrap="none" rtlCol="0">
              <a:spAutoFit/>
            </a:bodyPr>
            <a:lstStyle/>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Tumor resection</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Radiation therapy (RT)</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900" b="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Chemotherapy (TMZ)</a:t>
              </a:r>
            </a:p>
          </p:txBody>
        </p:sp>
      </p:grpSp>
      <p:cxnSp>
        <p:nvCxnSpPr>
          <p:cNvPr id="82" name="Straight Arrow Connector 81"/>
          <p:cNvCxnSpPr>
            <a:stCxn id="108" idx="4"/>
          </p:cNvCxnSpPr>
          <p:nvPr/>
        </p:nvCxnSpPr>
        <p:spPr>
          <a:xfrm>
            <a:off x="451684" y="2427425"/>
            <a:ext cx="140083" cy="359896"/>
          </a:xfrm>
          <a:prstGeom prst="straightConnector1">
            <a:avLst/>
          </a:prstGeom>
          <a:noFill/>
          <a:ln w="19050" cap="flat" cmpd="sng" algn="ctr">
            <a:solidFill>
              <a:sysClr val="windowText" lastClr="000000"/>
            </a:solidFill>
            <a:prstDash val="solid"/>
            <a:headEnd type="none" w="med" len="med"/>
            <a:tailEnd type="triangle" w="med" len="med"/>
          </a:ln>
          <a:effectLst/>
        </p:spPr>
      </p:cxnSp>
      <p:sp>
        <p:nvSpPr>
          <p:cNvPr id="83" name="Down Arrow 82"/>
          <p:cNvSpPr/>
          <p:nvPr/>
        </p:nvSpPr>
        <p:spPr>
          <a:xfrm>
            <a:off x="3139985" y="2577523"/>
            <a:ext cx="416148" cy="249660"/>
          </a:xfrm>
          <a:prstGeom prst="downArrow">
            <a:avLst/>
          </a:prstGeom>
          <a:solidFill>
            <a:sysClr val="windowText" lastClr="0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smtClean="0">
              <a:ln>
                <a:noFill/>
              </a:ln>
              <a:solidFill>
                <a:prstClr val="white"/>
              </a:solidFill>
              <a:effectLst/>
              <a:uLnTx/>
              <a:uFillTx/>
              <a:latin typeface="Arial" panose="020B0604020202020204" pitchFamily="34" charset="0"/>
              <a:cs typeface="Arial" panose="020B0604020202020204" pitchFamily="34" charset="0"/>
            </a:endParaRPr>
          </a:p>
        </p:txBody>
      </p:sp>
      <p:sp>
        <p:nvSpPr>
          <p:cNvPr id="89" name="TextBox 88"/>
          <p:cNvSpPr txBox="1"/>
          <p:nvPr/>
        </p:nvSpPr>
        <p:spPr>
          <a:xfrm>
            <a:off x="2400112" y="5147870"/>
            <a:ext cx="3761321" cy="923330"/>
          </a:xfrm>
          <a:prstGeom prst="rect">
            <a:avLst/>
          </a:prstGeom>
          <a:noFill/>
          <a:ln>
            <a:solidFill>
              <a:srgbClr val="8064A2">
                <a:lumMod val="75000"/>
              </a:srgbClr>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Combination therapy using:</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Cell proliferation inhibitors</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Cell migration inhibitors</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900" b="1"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METABOLIC MODULATORS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(e.g. antioxidant supplementation)</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i="0" u="none" strike="noStrike" kern="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p:txBody>
      </p:sp>
      <p:sp>
        <p:nvSpPr>
          <p:cNvPr id="87" name="TextBox 86"/>
          <p:cNvSpPr txBox="1"/>
          <p:nvPr/>
        </p:nvSpPr>
        <p:spPr>
          <a:xfrm>
            <a:off x="2406553" y="4915676"/>
            <a:ext cx="3763845" cy="230832"/>
          </a:xfrm>
          <a:prstGeom prst="rect">
            <a:avLst/>
          </a:prstGeom>
          <a:solidFill>
            <a:srgbClr val="8064A2">
              <a:lumMod val="75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FUTURISTIC THERAPEUTIC INTERVENTION</a:t>
            </a:r>
          </a:p>
        </p:txBody>
      </p:sp>
      <p:pic>
        <p:nvPicPr>
          <p:cNvPr id="85" name="Picture 2" descr="Image result for radiation therapy  symbol"/>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1702729" y="1840968"/>
            <a:ext cx="231626" cy="202672"/>
          </a:xfrm>
          <a:prstGeom prst="rect">
            <a:avLst/>
          </a:prstGeom>
          <a:noFill/>
          <a:extLst>
            <a:ext uri="{909E8E84-426E-40DD-AFC4-6F175D3DCCD1}">
              <a14:hiddenFill xmlns:a14="http://schemas.microsoft.com/office/drawing/2010/main">
                <a:solidFill>
                  <a:srgbClr val="FFFFFF"/>
                </a:solidFill>
              </a14:hiddenFill>
            </a:ext>
          </a:extLst>
        </p:spPr>
      </p:pic>
      <p:sp>
        <p:nvSpPr>
          <p:cNvPr id="118" name="TextBox 117"/>
          <p:cNvSpPr txBox="1"/>
          <p:nvPr/>
        </p:nvSpPr>
        <p:spPr>
          <a:xfrm>
            <a:off x="521725" y="616230"/>
            <a:ext cx="3472682" cy="276999"/>
          </a:xfrm>
          <a:prstGeom prst="rect">
            <a:avLst/>
          </a:prstGeom>
          <a:noFill/>
        </p:spPr>
        <p:txBody>
          <a:bodyPr wrap="none" rtlCol="0">
            <a:spAutoFit/>
          </a:bodyPr>
          <a:lstStyle/>
          <a:p>
            <a:r>
              <a:rPr lang="en-US" sz="1200" b="1" dirty="0" smtClean="0">
                <a:latin typeface="Arial" panose="020B0604020202020204" pitchFamily="34" charset="0"/>
                <a:cs typeface="Arial" panose="020B0604020202020204" pitchFamily="34" charset="0"/>
              </a:rPr>
              <a:t>TRANSLATION NEURO-ONCOLOGY MODEL:</a:t>
            </a:r>
            <a:endParaRPr lang="en-US" sz="1200" b="1" dirty="0">
              <a:latin typeface="Arial" panose="020B0604020202020204" pitchFamily="34" charset="0"/>
              <a:cs typeface="Arial" panose="020B0604020202020204" pitchFamily="34" charset="0"/>
            </a:endParaRPr>
          </a:p>
        </p:txBody>
      </p:sp>
      <p:sp>
        <p:nvSpPr>
          <p:cNvPr id="120" name="TextBox 119">
            <a:extLst>
              <a:ext uri="{FF2B5EF4-FFF2-40B4-BE49-F238E27FC236}">
                <a16:creationId xmlns:a16="http://schemas.microsoft.com/office/drawing/2014/main" xmlns="" id="{0B1A744C-EF09-4760-99D6-DF9CC0574FF5}"/>
              </a:ext>
            </a:extLst>
          </p:cNvPr>
          <p:cNvSpPr txBox="1"/>
          <p:nvPr/>
        </p:nvSpPr>
        <p:spPr>
          <a:xfrm>
            <a:off x="130868" y="7631215"/>
            <a:ext cx="6551062" cy="4278094"/>
          </a:xfrm>
          <a:prstGeom prst="rect">
            <a:avLst/>
          </a:prstGeom>
          <a:noFill/>
        </p:spPr>
        <p:txBody>
          <a:bodyPr wrap="square" rtlCol="0">
            <a:spAutoFit/>
          </a:bodyPr>
          <a:lstStyle/>
          <a:p>
            <a:r>
              <a:rPr lang="en-US" sz="1600" b="1" dirty="0"/>
              <a:t>Supplementary Figure 5</a:t>
            </a:r>
            <a:r>
              <a:rPr lang="en-US" sz="1600" b="1" dirty="0" smtClean="0"/>
              <a:t>:</a:t>
            </a:r>
            <a:r>
              <a:rPr lang="en-US" sz="1600" dirty="0" smtClean="0"/>
              <a:t> </a:t>
            </a:r>
            <a:r>
              <a:rPr lang="en-US" sz="1600" b="1" dirty="0" smtClean="0"/>
              <a:t>Translational Neuro-Oncology Model</a:t>
            </a:r>
            <a:r>
              <a:rPr lang="en-US" sz="1600" dirty="0" smtClean="0"/>
              <a:t>: </a:t>
            </a:r>
            <a:r>
              <a:rPr lang="en-US" sz="1600" dirty="0"/>
              <a:t>The model </a:t>
            </a:r>
            <a:r>
              <a:rPr lang="en-US" sz="1600" dirty="0" smtClean="0"/>
              <a:t>illustrates </a:t>
            </a:r>
            <a:r>
              <a:rPr lang="en-US" sz="1600" dirty="0"/>
              <a:t>sequential alterations that may contribute to tumor recurrence post- primary treatment regime</a:t>
            </a:r>
            <a:r>
              <a:rPr lang="en-US" sz="1600" dirty="0" smtClean="0"/>
              <a:t>. </a:t>
            </a:r>
            <a:r>
              <a:rPr lang="en-US" sz="1600" dirty="0"/>
              <a:t>. Standard of care for GBM involves tumor resection, radiation therapy (RT) and Chemotherapy (Temozolomide, TMZ). Residual tumor cells or glioblastoma stem cells (after primary treatment regime) have the ability to migrate away from initial site, if their </a:t>
            </a:r>
            <a:r>
              <a:rPr lang="en-US" sz="1600" dirty="0" smtClean="0"/>
              <a:t>surrounding </a:t>
            </a:r>
            <a:r>
              <a:rPr lang="en-US" sz="1600" dirty="0"/>
              <a:t>microenvironment becomes liberal for it. Radiation induced alterations in brain parenchyma and its extracellular microenvironment (or tumor stromal compartment), include metabolic changes such as reduced anti-oxidants, increase in energy carriers, neuroinflamation, and others. These changes can dramatically remodel the pre-radiated brain stroma, making it permissive for tumor cells to re-grow &amp; migrate to distant sites forming new foci, thereby causing tumor recurrence and spread. Future therapeutic interventions to prevent secondary tumor growth may harness these insights </a:t>
            </a:r>
            <a:r>
              <a:rPr lang="en-US" sz="1600" dirty="0" smtClean="0"/>
              <a:t>to </a:t>
            </a:r>
            <a:r>
              <a:rPr lang="en-US" sz="1600" dirty="0"/>
              <a:t>leverage the potential of radiation therapy, and </a:t>
            </a:r>
            <a:r>
              <a:rPr lang="en-US" sz="1600" dirty="0" smtClean="0"/>
              <a:t>better treatment with </a:t>
            </a:r>
            <a:r>
              <a:rPr lang="en-US" sz="1600" dirty="0"/>
              <a:t>use of cell proliferation &amp; migration inhibitors, and, metabolic modulators to </a:t>
            </a:r>
            <a:r>
              <a:rPr lang="en-US" sz="1600" dirty="0" smtClean="0"/>
              <a:t>advance </a:t>
            </a:r>
            <a:r>
              <a:rPr lang="en-US" sz="1600" dirty="0"/>
              <a:t>GBM care.</a:t>
            </a:r>
          </a:p>
        </p:txBody>
      </p:sp>
      <p:sp>
        <p:nvSpPr>
          <p:cNvPr id="2052" name="TextBox 2051"/>
          <p:cNvSpPr txBox="1"/>
          <p:nvPr/>
        </p:nvSpPr>
        <p:spPr>
          <a:xfrm>
            <a:off x="704432" y="3295337"/>
            <a:ext cx="278008" cy="253916"/>
          </a:xfrm>
          <a:prstGeom prst="rect">
            <a:avLst/>
          </a:prstGeom>
          <a:solidFill>
            <a:schemeClr val="bg2">
              <a:lumMod val="90000"/>
            </a:schemeClr>
          </a:solidFill>
          <a:ln>
            <a:solidFill>
              <a:schemeClr val="tx1"/>
            </a:solidFill>
          </a:ln>
        </p:spPr>
        <p:txBody>
          <a:bodyPr wrap="square" rtlCol="0">
            <a:spAutoFit/>
          </a:bodyPr>
          <a:lstStyle/>
          <a:p>
            <a:r>
              <a:rPr lang="en-US" sz="1050" b="1" dirty="0" smtClean="0">
                <a:latin typeface="Arial" panose="020B0604020202020204" pitchFamily="34" charset="0"/>
                <a:cs typeface="Arial" panose="020B0604020202020204" pitchFamily="34" charset="0"/>
              </a:rPr>
              <a:t>1</a:t>
            </a:r>
            <a:endParaRPr lang="en-US" sz="1050" b="1" dirty="0">
              <a:latin typeface="Arial" panose="020B0604020202020204" pitchFamily="34" charset="0"/>
              <a:cs typeface="Arial" panose="020B0604020202020204" pitchFamily="34" charset="0"/>
            </a:endParaRPr>
          </a:p>
        </p:txBody>
      </p:sp>
      <p:sp>
        <p:nvSpPr>
          <p:cNvPr id="124" name="TextBox 123"/>
          <p:cNvSpPr txBox="1"/>
          <p:nvPr/>
        </p:nvSpPr>
        <p:spPr>
          <a:xfrm>
            <a:off x="1702729" y="3300644"/>
            <a:ext cx="278008" cy="253916"/>
          </a:xfrm>
          <a:prstGeom prst="rect">
            <a:avLst/>
          </a:prstGeom>
          <a:solidFill>
            <a:schemeClr val="bg2">
              <a:lumMod val="90000"/>
            </a:schemeClr>
          </a:solidFill>
          <a:ln>
            <a:solidFill>
              <a:schemeClr val="tx1"/>
            </a:solidFill>
          </a:ln>
        </p:spPr>
        <p:txBody>
          <a:bodyPr wrap="square" rtlCol="0">
            <a:spAutoFit/>
          </a:bodyPr>
          <a:lstStyle/>
          <a:p>
            <a:r>
              <a:rPr lang="en-US" sz="1050" b="1" dirty="0" smtClean="0">
                <a:latin typeface="Arial" panose="020B0604020202020204" pitchFamily="34" charset="0"/>
                <a:cs typeface="Arial" panose="020B0604020202020204" pitchFamily="34" charset="0"/>
              </a:rPr>
              <a:t>2</a:t>
            </a:r>
            <a:endParaRPr lang="en-US" sz="1050" b="1" dirty="0">
              <a:latin typeface="Arial" panose="020B0604020202020204" pitchFamily="34" charset="0"/>
              <a:cs typeface="Arial" panose="020B0604020202020204" pitchFamily="34" charset="0"/>
            </a:endParaRPr>
          </a:p>
        </p:txBody>
      </p:sp>
      <p:sp>
        <p:nvSpPr>
          <p:cNvPr id="125" name="TextBox 124"/>
          <p:cNvSpPr txBox="1"/>
          <p:nvPr/>
        </p:nvSpPr>
        <p:spPr>
          <a:xfrm>
            <a:off x="2401203" y="1069091"/>
            <a:ext cx="278008" cy="253916"/>
          </a:xfrm>
          <a:prstGeom prst="rect">
            <a:avLst/>
          </a:prstGeom>
          <a:solidFill>
            <a:schemeClr val="bg2">
              <a:lumMod val="90000"/>
            </a:schemeClr>
          </a:solidFill>
          <a:ln>
            <a:solidFill>
              <a:schemeClr val="tx1"/>
            </a:solidFill>
          </a:ln>
        </p:spPr>
        <p:txBody>
          <a:bodyPr wrap="square" rtlCol="0">
            <a:spAutoFit/>
          </a:bodyPr>
          <a:lstStyle/>
          <a:p>
            <a:r>
              <a:rPr lang="en-US" sz="1050" b="1" dirty="0" smtClean="0">
                <a:latin typeface="Arial" panose="020B0604020202020204" pitchFamily="34" charset="0"/>
                <a:cs typeface="Arial" panose="020B0604020202020204" pitchFamily="34" charset="0"/>
              </a:rPr>
              <a:t>3</a:t>
            </a:r>
            <a:endParaRPr lang="en-US" sz="1050" b="1" dirty="0">
              <a:latin typeface="Arial" panose="020B0604020202020204" pitchFamily="34" charset="0"/>
              <a:cs typeface="Arial" panose="020B0604020202020204" pitchFamily="34" charset="0"/>
            </a:endParaRPr>
          </a:p>
        </p:txBody>
      </p:sp>
      <p:sp>
        <p:nvSpPr>
          <p:cNvPr id="127" name="TextBox 126"/>
          <p:cNvSpPr txBox="1"/>
          <p:nvPr/>
        </p:nvSpPr>
        <p:spPr>
          <a:xfrm>
            <a:off x="4728321" y="1857751"/>
            <a:ext cx="278008" cy="253916"/>
          </a:xfrm>
          <a:prstGeom prst="rect">
            <a:avLst/>
          </a:prstGeom>
          <a:solidFill>
            <a:schemeClr val="bg2">
              <a:lumMod val="90000"/>
            </a:schemeClr>
          </a:solidFill>
          <a:ln>
            <a:solidFill>
              <a:schemeClr val="tx1"/>
            </a:solidFill>
          </a:ln>
        </p:spPr>
        <p:txBody>
          <a:bodyPr wrap="square" rtlCol="0">
            <a:spAutoFit/>
          </a:bodyPr>
          <a:lstStyle/>
          <a:p>
            <a:r>
              <a:rPr lang="en-US" sz="1050" b="1" dirty="0" smtClean="0">
                <a:latin typeface="Arial" panose="020B0604020202020204" pitchFamily="34" charset="0"/>
                <a:cs typeface="Arial" panose="020B0604020202020204" pitchFamily="34" charset="0"/>
              </a:rPr>
              <a:t>4</a:t>
            </a:r>
            <a:endParaRPr lang="en-US" sz="1050" b="1" dirty="0">
              <a:latin typeface="Arial" panose="020B0604020202020204" pitchFamily="34" charset="0"/>
              <a:cs typeface="Arial" panose="020B0604020202020204" pitchFamily="34" charset="0"/>
            </a:endParaRPr>
          </a:p>
        </p:txBody>
      </p:sp>
      <p:sp>
        <p:nvSpPr>
          <p:cNvPr id="128" name="TextBox 127"/>
          <p:cNvSpPr txBox="1"/>
          <p:nvPr/>
        </p:nvSpPr>
        <p:spPr>
          <a:xfrm>
            <a:off x="5484339" y="3114658"/>
            <a:ext cx="278008" cy="253916"/>
          </a:xfrm>
          <a:prstGeom prst="rect">
            <a:avLst/>
          </a:prstGeom>
          <a:solidFill>
            <a:schemeClr val="bg2">
              <a:lumMod val="90000"/>
            </a:schemeClr>
          </a:solidFill>
          <a:ln>
            <a:solidFill>
              <a:schemeClr val="tx1"/>
            </a:solidFill>
          </a:ln>
        </p:spPr>
        <p:txBody>
          <a:bodyPr wrap="square" rtlCol="0">
            <a:spAutoFit/>
          </a:bodyPr>
          <a:lstStyle/>
          <a:p>
            <a:r>
              <a:rPr lang="en-US" sz="1050" b="1" dirty="0" smtClean="0">
                <a:latin typeface="Arial" panose="020B0604020202020204" pitchFamily="34" charset="0"/>
                <a:cs typeface="Arial" panose="020B0604020202020204" pitchFamily="34" charset="0"/>
              </a:rPr>
              <a:t>5</a:t>
            </a:r>
            <a:endParaRPr lang="en-US" sz="1050" b="1" dirty="0">
              <a:latin typeface="Arial" panose="020B0604020202020204" pitchFamily="34" charset="0"/>
              <a:cs typeface="Arial" panose="020B0604020202020204" pitchFamily="34" charset="0"/>
            </a:endParaRPr>
          </a:p>
        </p:txBody>
      </p:sp>
      <p:sp>
        <p:nvSpPr>
          <p:cNvPr id="2" name="Right Arrow 1"/>
          <p:cNvSpPr/>
          <p:nvPr/>
        </p:nvSpPr>
        <p:spPr>
          <a:xfrm>
            <a:off x="2401203" y="4521022"/>
            <a:ext cx="3782902" cy="228606"/>
          </a:xfrm>
          <a:prstGeom prst="rightArrow">
            <a:avLst>
              <a:gd name="adj1" fmla="val 50000"/>
              <a:gd name="adj2" fmla="val 143959"/>
            </a:avLst>
          </a:prstGeom>
          <a:solidFill>
            <a:srgbClr val="604A7B"/>
          </a:solidFill>
          <a:ln>
            <a:solidFill>
              <a:srgbClr val="403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2365725" y="2841423"/>
            <a:ext cx="0" cy="3223521"/>
          </a:xfrm>
          <a:prstGeom prst="line">
            <a:avLst/>
          </a:prstGeom>
          <a:ln w="19050">
            <a:solidFill>
              <a:srgbClr val="403152"/>
            </a:solidFill>
            <a:prstDash val="sysDot"/>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6184105" y="3105088"/>
            <a:ext cx="0" cy="2959856"/>
          </a:xfrm>
          <a:prstGeom prst="line">
            <a:avLst/>
          </a:prstGeom>
          <a:ln w="19050">
            <a:solidFill>
              <a:srgbClr val="403152"/>
            </a:solidFill>
            <a:prstDash val="sysDot"/>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408751" y="5172113"/>
            <a:ext cx="1752683" cy="400110"/>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To prevent secondary tumor growth and spread</a:t>
            </a:r>
          </a:p>
        </p:txBody>
      </p:sp>
      <p:sp>
        <p:nvSpPr>
          <p:cNvPr id="9" name="Right Brace 8"/>
          <p:cNvSpPr/>
          <p:nvPr/>
        </p:nvSpPr>
        <p:spPr>
          <a:xfrm>
            <a:off x="4236577" y="5293026"/>
            <a:ext cx="141498" cy="587802"/>
          </a:xfrm>
          <a:prstGeom prst="rightBrace">
            <a:avLst>
              <a:gd name="adj1" fmla="val 12720"/>
              <a:gd name="adj2" fmla="val 22585"/>
            </a:avLst>
          </a:prstGeom>
          <a:ln w="19050">
            <a:solidFill>
              <a:srgbClr val="40315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ight Brace 9"/>
          <p:cNvSpPr/>
          <p:nvPr/>
        </p:nvSpPr>
        <p:spPr>
          <a:xfrm>
            <a:off x="4340289" y="5587337"/>
            <a:ext cx="121811" cy="307784"/>
          </a:xfrm>
          <a:prstGeom prst="rightBrace">
            <a:avLst/>
          </a:prstGeom>
          <a:ln w="19050">
            <a:solidFill>
              <a:srgbClr val="40315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TextBox 121"/>
          <p:cNvSpPr txBox="1"/>
          <p:nvPr/>
        </p:nvSpPr>
        <p:spPr>
          <a:xfrm>
            <a:off x="4503836" y="5510946"/>
            <a:ext cx="1753388" cy="553998"/>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To prevent progressive deleterious alterations in brain stroma post-RT</a:t>
            </a:r>
          </a:p>
        </p:txBody>
      </p:sp>
      <p:sp>
        <p:nvSpPr>
          <p:cNvPr id="15" name="TextBox 14"/>
          <p:cNvSpPr txBox="1"/>
          <p:nvPr/>
        </p:nvSpPr>
        <p:spPr>
          <a:xfrm>
            <a:off x="590175" y="6303725"/>
            <a:ext cx="5622224" cy="1015663"/>
          </a:xfrm>
          <a:prstGeom prst="rect">
            <a:avLst/>
          </a:prstGeom>
          <a:noFill/>
          <a:ln>
            <a:solidFill>
              <a:schemeClr val="tx1"/>
            </a:solidFill>
          </a:ln>
        </p:spPr>
        <p:txBody>
          <a:bodyPr wrap="square" rtlCol="0">
            <a:spAutoFit/>
          </a:bodyPr>
          <a:lstStyle/>
          <a:p>
            <a:r>
              <a:rPr lang="en-US" sz="1000" b="1" dirty="0" smtClean="0">
                <a:latin typeface="Arial" panose="020B0604020202020204" pitchFamily="34" charset="0"/>
                <a:cs typeface="Arial" panose="020B0604020202020204" pitchFamily="34" charset="0"/>
              </a:rPr>
              <a:t>NEXT STEPS (in preclinical and clinical studies): </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Optimization of dosage and time of administration for metabolic modulators</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and validate their effects on GBM outcome post-RT (i.e. after primary treatment).</a:t>
            </a:r>
          </a:p>
          <a:p>
            <a:pPr marL="171450" indent="-171450">
              <a:buFont typeface="Arial" panose="020B0604020202020204" pitchFamily="34" charset="0"/>
              <a:buChar char="•"/>
            </a:pPr>
            <a:r>
              <a:rPr lang="en-US" sz="1000" dirty="0">
                <a:latin typeface="Arial" panose="020B0604020202020204" pitchFamily="34" charset="0"/>
                <a:cs typeface="Arial" panose="020B0604020202020204" pitchFamily="34" charset="0"/>
              </a:rPr>
              <a:t>T</a:t>
            </a:r>
            <a:r>
              <a:rPr lang="en-US" sz="1000" dirty="0" smtClean="0">
                <a:latin typeface="Arial" panose="020B0604020202020204" pitchFamily="34" charset="0"/>
                <a:cs typeface="Arial" panose="020B0604020202020204" pitchFamily="34" charset="0"/>
              </a:rPr>
              <a:t>esting combinatorial targeted therapies involving proliferation and migration inhibitors (along with metabolic supplements) to prevent tumor recurrence and spread post-RT (i.e. after primary treatment).</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70605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832676129"/>
              </p:ext>
            </p:extLst>
          </p:nvPr>
        </p:nvGraphicFramePr>
        <p:xfrm>
          <a:off x="335611" y="993316"/>
          <a:ext cx="6186778" cy="5791200"/>
        </p:xfrm>
        <a:graphic>
          <a:graphicData uri="http://schemas.openxmlformats.org/drawingml/2006/table">
            <a:tbl>
              <a:tblPr firstRow="1" bandRow="1">
                <a:tableStyleId>{5940675A-B579-460E-94D1-54222C63F5DA}</a:tableStyleId>
              </a:tblPr>
              <a:tblGrid>
                <a:gridCol w="546531">
                  <a:extLst>
                    <a:ext uri="{9D8B030D-6E8A-4147-A177-3AD203B41FA5}">
                      <a16:colId xmlns:a16="http://schemas.microsoft.com/office/drawing/2014/main" xmlns="" val="20000"/>
                    </a:ext>
                  </a:extLst>
                </a:gridCol>
                <a:gridCol w="1431558">
                  <a:extLst>
                    <a:ext uri="{9D8B030D-6E8A-4147-A177-3AD203B41FA5}">
                      <a16:colId xmlns:a16="http://schemas.microsoft.com/office/drawing/2014/main" xmlns="" val="20001"/>
                    </a:ext>
                  </a:extLst>
                </a:gridCol>
                <a:gridCol w="778681">
                  <a:extLst>
                    <a:ext uri="{9D8B030D-6E8A-4147-A177-3AD203B41FA5}">
                      <a16:colId xmlns:a16="http://schemas.microsoft.com/office/drawing/2014/main" xmlns="" val="20002"/>
                    </a:ext>
                  </a:extLst>
                </a:gridCol>
                <a:gridCol w="611890">
                  <a:extLst>
                    <a:ext uri="{9D8B030D-6E8A-4147-A177-3AD203B41FA5}">
                      <a16:colId xmlns:a16="http://schemas.microsoft.com/office/drawing/2014/main" xmlns="" val="20003"/>
                    </a:ext>
                  </a:extLst>
                </a:gridCol>
                <a:gridCol w="460013">
                  <a:extLst>
                    <a:ext uri="{9D8B030D-6E8A-4147-A177-3AD203B41FA5}">
                      <a16:colId xmlns:a16="http://schemas.microsoft.com/office/drawing/2014/main" xmlns="" val="20004"/>
                    </a:ext>
                  </a:extLst>
                </a:gridCol>
                <a:gridCol w="834105">
                  <a:extLst>
                    <a:ext uri="{9D8B030D-6E8A-4147-A177-3AD203B41FA5}">
                      <a16:colId xmlns:a16="http://schemas.microsoft.com/office/drawing/2014/main" xmlns="" val="20005"/>
                    </a:ext>
                  </a:extLst>
                </a:gridCol>
                <a:gridCol w="787400">
                  <a:extLst>
                    <a:ext uri="{9D8B030D-6E8A-4147-A177-3AD203B41FA5}">
                      <a16:colId xmlns:a16="http://schemas.microsoft.com/office/drawing/2014/main" xmlns="" val="20006"/>
                    </a:ext>
                  </a:extLst>
                </a:gridCol>
                <a:gridCol w="736600">
                  <a:extLst>
                    <a:ext uri="{9D8B030D-6E8A-4147-A177-3AD203B41FA5}">
                      <a16:colId xmlns:a16="http://schemas.microsoft.com/office/drawing/2014/main" xmlns="" val="20007"/>
                    </a:ext>
                  </a:extLst>
                </a:gridCol>
              </a:tblGrid>
              <a:tr h="234035">
                <a:tc gridSpan="8">
                  <a:txBody>
                    <a:bodyPr/>
                    <a:lstStyle/>
                    <a:p>
                      <a:r>
                        <a:rPr lang="en-US" sz="1000" b="1" dirty="0">
                          <a:latin typeface="Arial" panose="020B0604020202020204" pitchFamily="34" charset="0"/>
                          <a:cs typeface="Arial" panose="020B0604020202020204" pitchFamily="34" charset="0"/>
                        </a:rPr>
                        <a:t>Model</a:t>
                      </a:r>
                      <a:r>
                        <a:rPr lang="en-US" sz="1000" b="1" baseline="0" dirty="0">
                          <a:latin typeface="Arial" panose="020B0604020202020204" pitchFamily="34" charset="0"/>
                          <a:cs typeface="Arial" panose="020B0604020202020204" pitchFamily="34" charset="0"/>
                        </a:rPr>
                        <a:t> parameters for multivariate analysis of </a:t>
                      </a:r>
                      <a:r>
                        <a:rPr lang="en-US" sz="1000" b="1" baseline="30000" dirty="0">
                          <a:latin typeface="Arial" panose="020B0604020202020204" pitchFamily="34" charset="0"/>
                          <a:cs typeface="Arial" panose="020B0604020202020204" pitchFamily="34" charset="0"/>
                        </a:rPr>
                        <a:t>1</a:t>
                      </a:r>
                      <a:r>
                        <a:rPr lang="en-US" sz="1000" b="1" baseline="0" dirty="0">
                          <a:latin typeface="Arial" panose="020B0604020202020204" pitchFamily="34" charset="0"/>
                          <a:cs typeface="Arial" panose="020B0604020202020204" pitchFamily="34" charset="0"/>
                        </a:rPr>
                        <a:t>H-NMR data</a:t>
                      </a:r>
                      <a:r>
                        <a:rPr lang="en-US" sz="1000" b="1" dirty="0">
                          <a:latin typeface="Arial" panose="020B0604020202020204" pitchFamily="34" charset="0"/>
                          <a:cs typeface="Arial" panose="020B0604020202020204" pitchFamily="34" charset="0"/>
                        </a:rPr>
                        <a:t>:</a:t>
                      </a:r>
                    </a:p>
                  </a:txBody>
                  <a:tcPr/>
                </a:tc>
                <a:tc hMerge="1">
                  <a:txBody>
                    <a:bodyPr/>
                    <a:lstStyle/>
                    <a:p>
                      <a:endParaRPr lang="en-US"/>
                    </a:p>
                  </a:txBody>
                  <a:tcPr/>
                </a:tc>
                <a:tc hMerge="1">
                  <a:txBody>
                    <a:bodyPr/>
                    <a:lstStyle/>
                    <a:p>
                      <a:endParaRPr lang="en-US"/>
                    </a:p>
                  </a:txBody>
                  <a:tcPr/>
                </a:tc>
                <a:tc hMerge="1">
                  <a:txBody>
                    <a:bodyPr/>
                    <a:lstStyle/>
                    <a:p>
                      <a:endParaRPr lang="en-US" sz="1000" dirty="0">
                        <a:latin typeface="Arial" panose="020B0604020202020204" pitchFamily="34" charset="0"/>
                        <a:cs typeface="Arial" panose="020B0604020202020204" pitchFamily="34" charset="0"/>
                      </a:endParaRPr>
                    </a:p>
                  </a:txBody>
                  <a:tcPr/>
                </a:tc>
                <a:tc hMerge="1">
                  <a:txBody>
                    <a:bodyPr/>
                    <a:lstStyle/>
                    <a:p>
                      <a:endParaRPr lang="en-US" sz="1000" dirty="0">
                        <a:latin typeface="Arial" panose="020B0604020202020204" pitchFamily="34" charset="0"/>
                        <a:cs typeface="Arial" panose="020B0604020202020204" pitchFamily="34" charset="0"/>
                      </a:endParaRPr>
                    </a:p>
                  </a:txBody>
                  <a:tcPr/>
                </a:tc>
                <a:tc hMerge="1">
                  <a:txBody>
                    <a:bodyPr/>
                    <a:lstStyle/>
                    <a:p>
                      <a:endParaRPr lang="en-US" sz="10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234035">
                <a:tc gridSpan="8">
                  <a:txBody>
                    <a:bodyPr/>
                    <a:lstStyle/>
                    <a:p>
                      <a:r>
                        <a:rPr lang="en-US" sz="1000" b="1" dirty="0">
                          <a:latin typeface="Arial" panose="020B0604020202020204" pitchFamily="34" charset="0"/>
                          <a:cs typeface="Arial" panose="020B0604020202020204" pitchFamily="34" charset="0"/>
                        </a:rPr>
                        <a:t>Model</a:t>
                      </a:r>
                      <a:r>
                        <a:rPr lang="en-US" sz="1000" b="1" baseline="0" dirty="0">
                          <a:latin typeface="Arial" panose="020B0604020202020204" pitchFamily="34" charset="0"/>
                          <a:cs typeface="Arial" panose="020B0604020202020204" pitchFamily="34" charset="0"/>
                        </a:rPr>
                        <a:t> parameters for F</a:t>
                      </a:r>
                      <a:r>
                        <a:rPr lang="en-US" sz="1000" b="1" dirty="0">
                          <a:latin typeface="Arial" panose="020B0604020202020204" pitchFamily="34" charset="0"/>
                          <a:cs typeface="Arial" panose="020B0604020202020204" pitchFamily="34" charset="0"/>
                        </a:rPr>
                        <a:t>igure</a:t>
                      </a:r>
                      <a:r>
                        <a:rPr lang="en-US" sz="1000" b="1" baseline="0" dirty="0">
                          <a:latin typeface="Arial" panose="020B0604020202020204" pitchFamily="34" charset="0"/>
                          <a:cs typeface="Arial" panose="020B0604020202020204" pitchFamily="34" charset="0"/>
                        </a:rPr>
                        <a:t> 2</a:t>
                      </a:r>
                      <a:r>
                        <a:rPr lang="en-US" sz="1000" b="1" dirty="0">
                          <a:latin typeface="Arial" panose="020B0604020202020204" pitchFamily="34" charset="0"/>
                          <a:cs typeface="Arial" panose="020B0604020202020204" pitchFamily="34" charset="0"/>
                        </a:rPr>
                        <a:t>:</a:t>
                      </a:r>
                    </a:p>
                  </a:txBody>
                  <a:tcPr/>
                </a:tc>
                <a:tc hMerge="1">
                  <a:txBody>
                    <a:bodyPr/>
                    <a:lstStyle/>
                    <a:p>
                      <a:endParaRPr lang="en-US"/>
                    </a:p>
                  </a:txBody>
                  <a:tcPr/>
                </a:tc>
                <a:tc hMerge="1">
                  <a:txBody>
                    <a:bodyPr/>
                    <a:lstStyle/>
                    <a:p>
                      <a:endParaRPr lang="en-US"/>
                    </a:p>
                  </a:txBody>
                  <a:tcPr/>
                </a:tc>
                <a:tc hMerge="1">
                  <a:txBody>
                    <a:bodyPr/>
                    <a:lstStyle/>
                    <a:p>
                      <a:endParaRPr lang="en-US" sz="1000" dirty="0">
                        <a:latin typeface="Arial" panose="020B0604020202020204" pitchFamily="34" charset="0"/>
                        <a:cs typeface="Arial" panose="020B0604020202020204" pitchFamily="34" charset="0"/>
                      </a:endParaRPr>
                    </a:p>
                  </a:txBody>
                  <a:tcPr/>
                </a:tc>
                <a:tc hMerge="1">
                  <a:txBody>
                    <a:bodyPr/>
                    <a:lstStyle/>
                    <a:p>
                      <a:endParaRPr lang="en-US" sz="1000" dirty="0">
                        <a:latin typeface="Arial" panose="020B0604020202020204" pitchFamily="34" charset="0"/>
                        <a:cs typeface="Arial" panose="020B0604020202020204" pitchFamily="34" charset="0"/>
                      </a:endParaRPr>
                    </a:p>
                  </a:txBody>
                  <a:tcPr/>
                </a:tc>
                <a:tc hMerge="1">
                  <a:txBody>
                    <a:bodyPr/>
                    <a:lstStyle/>
                    <a:p>
                      <a:endParaRPr lang="en-US" sz="1000" dirty="0">
                        <a:latin typeface="Arial" panose="020B0604020202020204" pitchFamily="34" charset="0"/>
                        <a:cs typeface="Arial" panose="020B0604020202020204" pitchFamily="34" charset="0"/>
                      </a:endParaRP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234035">
                <a:tc>
                  <a:txBody>
                    <a:bodyPr/>
                    <a:lstStyle/>
                    <a:p>
                      <a:r>
                        <a:rPr lang="en-US" sz="1000" dirty="0">
                          <a:latin typeface="Arial" panose="020B0604020202020204" pitchFamily="34" charset="0"/>
                          <a:cs typeface="Arial" panose="020B0604020202020204" pitchFamily="34" charset="0"/>
                        </a:rPr>
                        <a:t>Model</a:t>
                      </a:r>
                    </a:p>
                  </a:txBody>
                  <a:tcPr/>
                </a:tc>
                <a:tc>
                  <a:txBody>
                    <a:bodyPr/>
                    <a:lstStyle/>
                    <a:p>
                      <a:r>
                        <a:rPr lang="en-US" sz="1000" dirty="0">
                          <a:latin typeface="Arial" panose="020B0604020202020204" pitchFamily="34" charset="0"/>
                          <a:cs typeface="Arial" panose="020B0604020202020204" pitchFamily="34" charset="0"/>
                        </a:rPr>
                        <a:t>Mice Groups</a:t>
                      </a:r>
                    </a:p>
                  </a:txBody>
                  <a:tcPr/>
                </a:tc>
                <a:tc>
                  <a:txBody>
                    <a:bodyPr/>
                    <a:lstStyle/>
                    <a:p>
                      <a:r>
                        <a:rPr lang="en-US" sz="1000" dirty="0">
                          <a:latin typeface="Arial" panose="020B0604020202020204" pitchFamily="34" charset="0"/>
                          <a:cs typeface="Arial" panose="020B0604020202020204" pitchFamily="34" charset="0"/>
                        </a:rPr>
                        <a:t>Type</a:t>
                      </a:r>
                    </a:p>
                  </a:txBody>
                  <a:tcPr/>
                </a:tc>
                <a:tc>
                  <a:txBody>
                    <a:bodyPr/>
                    <a:lstStyle/>
                    <a:p>
                      <a:r>
                        <a:rPr lang="en-US" sz="1000" dirty="0">
                          <a:latin typeface="Arial" panose="020B0604020202020204" pitchFamily="34" charset="0"/>
                          <a:cs typeface="Arial" panose="020B0604020202020204" pitchFamily="34" charset="0"/>
                        </a:rPr>
                        <a:t>A</a:t>
                      </a:r>
                    </a:p>
                  </a:txBody>
                  <a:tcPr/>
                </a:tc>
                <a:tc>
                  <a:txBody>
                    <a:bodyPr/>
                    <a:lstStyle/>
                    <a:p>
                      <a:r>
                        <a:rPr lang="en-US" sz="1000" dirty="0">
                          <a:latin typeface="Arial" panose="020B0604020202020204" pitchFamily="34" charset="0"/>
                          <a:cs typeface="Arial" panose="020B0604020202020204" pitchFamily="34" charset="0"/>
                        </a:rPr>
                        <a:t>N</a:t>
                      </a:r>
                    </a:p>
                  </a:txBody>
                  <a:tcPr/>
                </a:tc>
                <a:tc>
                  <a:txBody>
                    <a:bodyPr/>
                    <a:lstStyle/>
                    <a:p>
                      <a:r>
                        <a:rPr lang="en-US" sz="1000" dirty="0">
                          <a:latin typeface="Arial" panose="020B0604020202020204" pitchFamily="34" charset="0"/>
                          <a:cs typeface="Arial" panose="020B0604020202020204" pitchFamily="34" charset="0"/>
                        </a:rPr>
                        <a:t>R2X(cum)</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R2Y(cum)</a:t>
                      </a:r>
                    </a:p>
                  </a:txBody>
                  <a:tcPr/>
                </a:tc>
                <a:tc>
                  <a:txBody>
                    <a:bodyPr/>
                    <a:lstStyle/>
                    <a:p>
                      <a:r>
                        <a:rPr lang="en-US" sz="1000" dirty="0">
                          <a:latin typeface="Arial" panose="020B0604020202020204" pitchFamily="34" charset="0"/>
                          <a:cs typeface="Arial" panose="020B0604020202020204" pitchFamily="34" charset="0"/>
                        </a:rPr>
                        <a:t>Q2(cum)</a:t>
                      </a:r>
                    </a:p>
                  </a:txBody>
                  <a:tcPr/>
                </a:tc>
                <a:extLst>
                  <a:ext uri="{0D108BD9-81ED-4DB2-BD59-A6C34878D82A}">
                    <a16:rowId xmlns:a16="http://schemas.microsoft.com/office/drawing/2014/main" xmlns="" val="10002"/>
                  </a:ext>
                </a:extLst>
              </a:tr>
              <a:tr h="234035">
                <a:tc>
                  <a:txBody>
                    <a:bodyPr/>
                    <a:lstStyle/>
                    <a:p>
                      <a:r>
                        <a:rPr lang="en-US" sz="1000" dirty="0">
                          <a:latin typeface="Arial" panose="020B0604020202020204" pitchFamily="34" charset="0"/>
                          <a:cs typeface="Arial" panose="020B0604020202020204" pitchFamily="34" charset="0"/>
                        </a:rPr>
                        <a:t>M1</a:t>
                      </a:r>
                    </a:p>
                  </a:txBody>
                  <a:tcPr/>
                </a:tc>
                <a:tc>
                  <a:txBody>
                    <a:bodyPr/>
                    <a:lstStyle/>
                    <a:p>
                      <a:r>
                        <a:rPr lang="en-US" sz="1000" dirty="0">
                          <a:latin typeface="Arial" panose="020B0604020202020204" pitchFamily="34" charset="0"/>
                          <a:cs typeface="Arial" panose="020B0604020202020204" pitchFamily="34" charset="0"/>
                        </a:rPr>
                        <a:t>Athymic</a:t>
                      </a:r>
                      <a:r>
                        <a:rPr lang="en-US" sz="1000" baseline="0"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Nudes </a:t>
                      </a:r>
                    </a:p>
                    <a:p>
                      <a:r>
                        <a:rPr lang="en-US" sz="1000" dirty="0">
                          <a:latin typeface="Arial" panose="020B0604020202020204" pitchFamily="34" charset="0"/>
                          <a:cs typeface="Arial" panose="020B0604020202020204" pitchFamily="34" charset="0"/>
                        </a:rPr>
                        <a:t>(0Gy,</a:t>
                      </a:r>
                      <a:r>
                        <a:rPr lang="en-US" sz="1000" baseline="0" dirty="0">
                          <a:latin typeface="Arial" panose="020B0604020202020204" pitchFamily="34" charset="0"/>
                          <a:cs typeface="Arial" panose="020B0604020202020204" pitchFamily="34" charset="0"/>
                        </a:rPr>
                        <a:t> 20Gy</a:t>
                      </a:r>
                      <a:r>
                        <a:rPr lang="en-US" sz="1000" dirty="0">
                          <a:latin typeface="Arial" panose="020B0604020202020204" pitchFamily="34" charset="0"/>
                          <a:cs typeface="Arial" panose="020B0604020202020204" pitchFamily="34" charset="0"/>
                        </a:rPr>
                        <a:t>)</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PCA</a:t>
                      </a:r>
                    </a:p>
                  </a:txBody>
                  <a:tcPr/>
                </a:tc>
                <a:tc>
                  <a:txBody>
                    <a:bodyPr/>
                    <a:lstStyle/>
                    <a:p>
                      <a:r>
                        <a:rPr lang="en-US" sz="1000" dirty="0">
                          <a:latin typeface="Arial" panose="020B0604020202020204" pitchFamily="34" charset="0"/>
                          <a:cs typeface="Arial" panose="020B0604020202020204" pitchFamily="34" charset="0"/>
                        </a:rPr>
                        <a:t>3</a:t>
                      </a:r>
                    </a:p>
                  </a:txBody>
                  <a:tcPr/>
                </a:tc>
                <a:tc>
                  <a:txBody>
                    <a:bodyPr/>
                    <a:lstStyle/>
                    <a:p>
                      <a:r>
                        <a:rPr lang="en-US" sz="1000" dirty="0">
                          <a:latin typeface="Arial" panose="020B0604020202020204" pitchFamily="34" charset="0"/>
                          <a:cs typeface="Arial" panose="020B0604020202020204" pitchFamily="34" charset="0"/>
                        </a:rPr>
                        <a:t>20</a:t>
                      </a:r>
                    </a:p>
                  </a:txBody>
                  <a:tcPr/>
                </a:tc>
                <a:tc>
                  <a:txBody>
                    <a:bodyPr/>
                    <a:lstStyle/>
                    <a:p>
                      <a:r>
                        <a:rPr lang="en-US" sz="1000" dirty="0">
                          <a:latin typeface="Arial" panose="020B0604020202020204" pitchFamily="34" charset="0"/>
                          <a:cs typeface="Arial" panose="020B0604020202020204" pitchFamily="34" charset="0"/>
                        </a:rPr>
                        <a:t>0.647</a:t>
                      </a:r>
                    </a:p>
                  </a:txBody>
                  <a:tcPr/>
                </a:tc>
                <a:tc>
                  <a:txBody>
                    <a:bodyPr/>
                    <a:lstStyle/>
                    <a:p>
                      <a:endParaRPr lang="en-US"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0.35</a:t>
                      </a:r>
                    </a:p>
                  </a:txBody>
                  <a:tcPr/>
                </a:tc>
                <a:extLst>
                  <a:ext uri="{0D108BD9-81ED-4DB2-BD59-A6C34878D82A}">
                    <a16:rowId xmlns:a16="http://schemas.microsoft.com/office/drawing/2014/main" xmlns="" val="10003"/>
                  </a:ext>
                </a:extLst>
              </a:tr>
              <a:tr h="234035">
                <a:tc>
                  <a:txBody>
                    <a:bodyPr/>
                    <a:lstStyle/>
                    <a:p>
                      <a:r>
                        <a:rPr lang="en-US" sz="1000" dirty="0">
                          <a:latin typeface="Arial" panose="020B0604020202020204" pitchFamily="34" charset="0"/>
                          <a:cs typeface="Arial" panose="020B0604020202020204" pitchFamily="34" charset="0"/>
                        </a:rPr>
                        <a:t>M2</a:t>
                      </a:r>
                    </a:p>
                  </a:txBody>
                  <a:tcPr/>
                </a:tc>
                <a:tc>
                  <a:txBody>
                    <a:bodyPr/>
                    <a:lstStyle/>
                    <a:p>
                      <a:r>
                        <a:rPr lang="en-US" sz="1000" dirty="0">
                          <a:latin typeface="Arial" panose="020B0604020202020204" pitchFamily="34" charset="0"/>
                          <a:cs typeface="Arial" panose="020B0604020202020204" pitchFamily="34" charset="0"/>
                        </a:rPr>
                        <a:t>Athymic</a:t>
                      </a:r>
                      <a:r>
                        <a:rPr lang="en-US" sz="1000" baseline="0"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Nudes </a:t>
                      </a:r>
                    </a:p>
                    <a:p>
                      <a:r>
                        <a:rPr lang="en-US" sz="1000" dirty="0">
                          <a:latin typeface="Arial" panose="020B0604020202020204" pitchFamily="34" charset="0"/>
                          <a:cs typeface="Arial" panose="020B0604020202020204" pitchFamily="34" charset="0"/>
                        </a:rPr>
                        <a:t>(0Gy,</a:t>
                      </a:r>
                      <a:r>
                        <a:rPr lang="en-US" sz="1000" baseline="0" dirty="0">
                          <a:latin typeface="Arial" panose="020B0604020202020204" pitchFamily="34" charset="0"/>
                          <a:cs typeface="Arial" panose="020B0604020202020204" pitchFamily="34" charset="0"/>
                        </a:rPr>
                        <a:t> 20Gy</a:t>
                      </a:r>
                      <a:r>
                        <a:rPr lang="en-US" sz="1000" dirty="0">
                          <a:latin typeface="Arial" panose="020B0604020202020204" pitchFamily="34" charset="0"/>
                          <a:cs typeface="Arial" panose="020B0604020202020204" pitchFamily="34" charset="0"/>
                        </a:rPr>
                        <a:t>)</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OPLS-DA</a:t>
                      </a:r>
                    </a:p>
                  </a:txBody>
                  <a:tcPr/>
                </a:tc>
                <a:tc>
                  <a:txBody>
                    <a:bodyPr/>
                    <a:lstStyle/>
                    <a:p>
                      <a:r>
                        <a:rPr lang="en-US" sz="1000" dirty="0">
                          <a:latin typeface="Arial" panose="020B0604020202020204" pitchFamily="34" charset="0"/>
                          <a:cs typeface="Arial" panose="020B0604020202020204" pitchFamily="34" charset="0"/>
                        </a:rPr>
                        <a:t>1+1+0</a:t>
                      </a:r>
                    </a:p>
                  </a:txBody>
                  <a:tcPr/>
                </a:tc>
                <a:tc>
                  <a:txBody>
                    <a:bodyPr/>
                    <a:lstStyle/>
                    <a:p>
                      <a:r>
                        <a:rPr lang="en-US" sz="1000" dirty="0">
                          <a:latin typeface="Arial" panose="020B0604020202020204" pitchFamily="34" charset="0"/>
                          <a:cs typeface="Arial" panose="020B0604020202020204" pitchFamily="34" charset="0"/>
                        </a:rPr>
                        <a:t>20</a:t>
                      </a:r>
                    </a:p>
                  </a:txBody>
                  <a:tcPr/>
                </a:tc>
                <a:tc>
                  <a:txBody>
                    <a:bodyPr/>
                    <a:lstStyle/>
                    <a:p>
                      <a:r>
                        <a:rPr lang="en-US" sz="1000" dirty="0">
                          <a:latin typeface="Arial" panose="020B0604020202020204" pitchFamily="34" charset="0"/>
                          <a:cs typeface="Arial" panose="020B0604020202020204" pitchFamily="34" charset="0"/>
                        </a:rPr>
                        <a:t>0.535</a:t>
                      </a:r>
                    </a:p>
                  </a:txBody>
                  <a:tcPr/>
                </a:tc>
                <a:tc>
                  <a:txBody>
                    <a:bodyPr/>
                    <a:lstStyle/>
                    <a:p>
                      <a:r>
                        <a:rPr lang="en-US" sz="1000" dirty="0">
                          <a:latin typeface="Arial" panose="020B0604020202020204" pitchFamily="34" charset="0"/>
                          <a:cs typeface="Arial" panose="020B0604020202020204" pitchFamily="34" charset="0"/>
                        </a:rPr>
                        <a:t>0.732</a:t>
                      </a:r>
                    </a:p>
                  </a:txBody>
                  <a:tcPr/>
                </a:tc>
                <a:tc>
                  <a:txBody>
                    <a:bodyPr/>
                    <a:lstStyle/>
                    <a:p>
                      <a:r>
                        <a:rPr lang="en-US" sz="1000" dirty="0">
                          <a:latin typeface="Arial" panose="020B0604020202020204" pitchFamily="34" charset="0"/>
                          <a:cs typeface="Arial" panose="020B0604020202020204" pitchFamily="34" charset="0"/>
                        </a:rPr>
                        <a:t>0.469</a:t>
                      </a:r>
                    </a:p>
                  </a:txBody>
                  <a:tcPr/>
                </a:tc>
                <a:extLst>
                  <a:ext uri="{0D108BD9-81ED-4DB2-BD59-A6C34878D82A}">
                    <a16:rowId xmlns:a16="http://schemas.microsoft.com/office/drawing/2014/main" xmlns="" val="10004"/>
                  </a:ext>
                </a:extLst>
              </a:tr>
              <a:tr h="234035">
                <a:tc gridSpan="2">
                  <a:txBody>
                    <a:bodyPr/>
                    <a:lstStyle/>
                    <a:p>
                      <a:r>
                        <a:rPr lang="en-US" sz="1000" dirty="0">
                          <a:latin typeface="Arial" panose="020B0604020202020204" pitchFamily="34" charset="0"/>
                          <a:cs typeface="Arial" panose="020B0604020202020204" pitchFamily="34" charset="0"/>
                        </a:rPr>
                        <a:t>M3</a:t>
                      </a:r>
                      <a:r>
                        <a:rPr lang="en-US" sz="1000" baseline="0"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(Figure</a:t>
                      </a:r>
                      <a:r>
                        <a:rPr lang="en-US" sz="1000" baseline="0" dirty="0">
                          <a:latin typeface="Arial" panose="020B0604020202020204" pitchFamily="34" charset="0"/>
                          <a:cs typeface="Arial" panose="020B0604020202020204" pitchFamily="34" charset="0"/>
                        </a:rPr>
                        <a:t> not shown)</a:t>
                      </a:r>
                      <a:endParaRPr lang="en-US" sz="1000" dirty="0">
                        <a:latin typeface="Arial" panose="020B0604020202020204" pitchFamily="34" charset="0"/>
                        <a:cs typeface="Arial" panose="020B0604020202020204" pitchFamily="34" charset="0"/>
                      </a:endParaRPr>
                    </a:p>
                  </a:txBody>
                  <a:tcPr/>
                </a:tc>
                <a:tc hMerge="1">
                  <a:txBody>
                    <a:bodyPr/>
                    <a:lstStyle/>
                    <a:p>
                      <a:endParaRPr lang="en-US" sz="1000" dirty="0">
                        <a:latin typeface="Arial" panose="020B0604020202020204" pitchFamily="34" charset="0"/>
                        <a:cs typeface="Arial" panose="020B0604020202020204" pitchFamily="34" charset="0"/>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PLS-DA</a:t>
                      </a:r>
                    </a:p>
                  </a:txBody>
                  <a:tcPr/>
                </a:tc>
                <a:tc>
                  <a:txBody>
                    <a:bodyPr/>
                    <a:lstStyle/>
                    <a:p>
                      <a:r>
                        <a:rPr lang="en-US" sz="1000" dirty="0">
                          <a:latin typeface="Arial" panose="020B0604020202020204" pitchFamily="34" charset="0"/>
                          <a:cs typeface="Arial" panose="020B0604020202020204" pitchFamily="34" charset="0"/>
                        </a:rPr>
                        <a:t>1+1+0</a:t>
                      </a:r>
                    </a:p>
                  </a:txBody>
                  <a:tcPr/>
                </a:tc>
                <a:tc>
                  <a:txBody>
                    <a:bodyPr/>
                    <a:lstStyle/>
                    <a:p>
                      <a:r>
                        <a:rPr lang="en-US" sz="1000" dirty="0">
                          <a:latin typeface="Arial" panose="020B0604020202020204" pitchFamily="34" charset="0"/>
                          <a:cs typeface="Arial" panose="020B0604020202020204" pitchFamily="34" charset="0"/>
                        </a:rPr>
                        <a:t>20</a:t>
                      </a:r>
                    </a:p>
                  </a:txBody>
                  <a:tcPr/>
                </a:tc>
                <a:tc>
                  <a:txBody>
                    <a:bodyPr/>
                    <a:lstStyle/>
                    <a:p>
                      <a:r>
                        <a:rPr lang="en-US" sz="1000" dirty="0">
                          <a:latin typeface="Arial" panose="020B0604020202020204" pitchFamily="34" charset="0"/>
                          <a:cs typeface="Arial" panose="020B0604020202020204" pitchFamily="34" charset="0"/>
                        </a:rPr>
                        <a:t>0.535</a:t>
                      </a:r>
                    </a:p>
                  </a:txBody>
                  <a:tcPr/>
                </a:tc>
                <a:tc>
                  <a:txBody>
                    <a:bodyPr/>
                    <a:lstStyle/>
                    <a:p>
                      <a:r>
                        <a:rPr lang="en-US" sz="1000" dirty="0">
                          <a:latin typeface="Arial" panose="020B0604020202020204" pitchFamily="34" charset="0"/>
                          <a:cs typeface="Arial" panose="020B0604020202020204" pitchFamily="34" charset="0"/>
                        </a:rPr>
                        <a:t>0.732</a:t>
                      </a:r>
                    </a:p>
                  </a:txBody>
                  <a:tcPr/>
                </a:tc>
                <a:tc>
                  <a:txBody>
                    <a:bodyPr/>
                    <a:lstStyle/>
                    <a:p>
                      <a:r>
                        <a:rPr lang="en-US" sz="1000" dirty="0">
                          <a:latin typeface="Arial" panose="020B0604020202020204" pitchFamily="34" charset="0"/>
                          <a:cs typeface="Arial" panose="020B0604020202020204" pitchFamily="34" charset="0"/>
                        </a:rPr>
                        <a:t>0.482</a:t>
                      </a:r>
                    </a:p>
                  </a:txBody>
                  <a:tcPr/>
                </a:tc>
                <a:extLst>
                  <a:ext uri="{0D108BD9-81ED-4DB2-BD59-A6C34878D82A}">
                    <a16:rowId xmlns:a16="http://schemas.microsoft.com/office/drawing/2014/main" xmlns="" val="10005"/>
                  </a:ext>
                </a:extLst>
              </a:tr>
              <a:tr h="234035">
                <a:tc gridSpan="8">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b="1" dirty="0">
                          <a:latin typeface="Arial" panose="020B0604020202020204" pitchFamily="34" charset="0"/>
                          <a:cs typeface="Arial" panose="020B0604020202020204" pitchFamily="34" charset="0"/>
                        </a:rPr>
                        <a:t>Model</a:t>
                      </a:r>
                      <a:r>
                        <a:rPr lang="en-US" sz="1000" b="1" baseline="0" dirty="0">
                          <a:latin typeface="Arial" panose="020B0604020202020204" pitchFamily="34" charset="0"/>
                          <a:cs typeface="Arial" panose="020B0604020202020204" pitchFamily="34" charset="0"/>
                        </a:rPr>
                        <a:t> parameters for S</a:t>
                      </a:r>
                      <a:r>
                        <a:rPr lang="en-US" sz="1000" b="1" dirty="0">
                          <a:latin typeface="Arial" panose="020B0604020202020204" pitchFamily="34" charset="0"/>
                          <a:cs typeface="Arial" panose="020B0604020202020204" pitchFamily="34" charset="0"/>
                        </a:rPr>
                        <a:t>upplementary figure</a:t>
                      </a:r>
                      <a:r>
                        <a:rPr lang="en-US" sz="1000" b="1" baseline="0"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3:</a:t>
                      </a:r>
                    </a:p>
                  </a:txBody>
                  <a:tcPr/>
                </a:tc>
                <a:tc hMerge="1">
                  <a:txBody>
                    <a:bodyPr/>
                    <a:lstStyle/>
                    <a:p>
                      <a:endParaRPr lang="en-US" sz="1000" dirty="0">
                        <a:latin typeface="Arial" panose="020B0604020202020204" pitchFamily="34" charset="0"/>
                        <a:cs typeface="Arial" panose="020B0604020202020204" pitchFamily="34" charset="0"/>
                      </a:endParaRPr>
                    </a:p>
                  </a:txBody>
                  <a:tcPr/>
                </a:tc>
                <a:tc hMerge="1">
                  <a:txBody>
                    <a:bodyPr/>
                    <a:lstStyle/>
                    <a:p>
                      <a:endParaRPr lang="en-US" sz="1000" dirty="0">
                        <a:latin typeface="Arial" panose="020B0604020202020204" pitchFamily="34" charset="0"/>
                        <a:cs typeface="Arial" panose="020B0604020202020204" pitchFamily="34" charset="0"/>
                      </a:endParaRPr>
                    </a:p>
                  </a:txBody>
                  <a:tcPr/>
                </a:tc>
                <a:tc hMerge="1">
                  <a:txBody>
                    <a:bodyPr/>
                    <a:lstStyle/>
                    <a:p>
                      <a:endParaRPr lang="en-US" sz="1000" dirty="0">
                        <a:latin typeface="Arial" panose="020B0604020202020204" pitchFamily="34" charset="0"/>
                        <a:cs typeface="Arial" panose="020B0604020202020204" pitchFamily="34" charset="0"/>
                      </a:endParaRPr>
                    </a:p>
                  </a:txBody>
                  <a:tcPr/>
                </a:tc>
                <a:tc hMerge="1">
                  <a:txBody>
                    <a:bodyPr/>
                    <a:lstStyle/>
                    <a:p>
                      <a:endParaRPr lang="en-US" sz="1000" dirty="0">
                        <a:latin typeface="Arial" panose="020B0604020202020204" pitchFamily="34" charset="0"/>
                        <a:cs typeface="Arial" panose="020B0604020202020204" pitchFamily="34" charset="0"/>
                      </a:endParaRPr>
                    </a:p>
                  </a:txBody>
                  <a:tcPr/>
                </a:tc>
                <a:tc hMerge="1">
                  <a:txBody>
                    <a:bodyPr/>
                    <a:lstStyle/>
                    <a:p>
                      <a:endParaRPr lang="en-US" sz="1000" dirty="0">
                        <a:latin typeface="Arial" panose="020B0604020202020204" pitchFamily="34" charset="0"/>
                        <a:cs typeface="Arial" panose="020B0604020202020204" pitchFamily="34" charset="0"/>
                      </a:endParaRPr>
                    </a:p>
                  </a:txBody>
                  <a:tcPr/>
                </a:tc>
                <a:tc hMerge="1">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lang="en-US" sz="1000" dirty="0">
                        <a:latin typeface="Arial" panose="020B0604020202020204" pitchFamily="34" charset="0"/>
                        <a:cs typeface="Arial" panose="020B0604020202020204" pitchFamily="34" charset="0"/>
                      </a:endParaRPr>
                    </a:p>
                  </a:txBody>
                  <a:tcPr/>
                </a:tc>
                <a:tc hMerge="1">
                  <a:txBody>
                    <a:bodyPr/>
                    <a:lstStyle/>
                    <a:p>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xmlns="" val="10006"/>
                  </a:ext>
                </a:extLst>
              </a:tr>
              <a:tr h="234035">
                <a:tc>
                  <a:txBody>
                    <a:bodyPr/>
                    <a:lstStyle/>
                    <a:p>
                      <a:r>
                        <a:rPr lang="en-US" sz="1000" dirty="0">
                          <a:latin typeface="Arial" panose="020B0604020202020204" pitchFamily="34" charset="0"/>
                          <a:cs typeface="Arial" panose="020B0604020202020204" pitchFamily="34" charset="0"/>
                        </a:rPr>
                        <a:t>Model</a:t>
                      </a:r>
                    </a:p>
                  </a:txBody>
                  <a:tcPr/>
                </a:tc>
                <a:tc>
                  <a:txBody>
                    <a:bodyPr/>
                    <a:lstStyle/>
                    <a:p>
                      <a:r>
                        <a:rPr lang="en-US" sz="1000" dirty="0">
                          <a:latin typeface="Arial" panose="020B0604020202020204" pitchFamily="34" charset="0"/>
                          <a:cs typeface="Arial" panose="020B0604020202020204" pitchFamily="34" charset="0"/>
                        </a:rPr>
                        <a:t>Mice Groups</a:t>
                      </a:r>
                    </a:p>
                  </a:txBody>
                  <a:tcPr/>
                </a:tc>
                <a:tc>
                  <a:txBody>
                    <a:bodyPr/>
                    <a:lstStyle/>
                    <a:p>
                      <a:r>
                        <a:rPr lang="en-US" sz="1000" dirty="0">
                          <a:latin typeface="Arial" panose="020B0604020202020204" pitchFamily="34" charset="0"/>
                          <a:cs typeface="Arial" panose="020B0604020202020204" pitchFamily="34" charset="0"/>
                        </a:rPr>
                        <a:t>Type</a:t>
                      </a:r>
                    </a:p>
                  </a:txBody>
                  <a:tcPr/>
                </a:tc>
                <a:tc>
                  <a:txBody>
                    <a:bodyPr/>
                    <a:lstStyle/>
                    <a:p>
                      <a:r>
                        <a:rPr lang="en-US" sz="1000" dirty="0">
                          <a:latin typeface="Arial" panose="020B0604020202020204" pitchFamily="34" charset="0"/>
                          <a:cs typeface="Arial" panose="020B0604020202020204" pitchFamily="34" charset="0"/>
                        </a:rPr>
                        <a:t>A</a:t>
                      </a:r>
                    </a:p>
                  </a:txBody>
                  <a:tcPr/>
                </a:tc>
                <a:tc>
                  <a:txBody>
                    <a:bodyPr/>
                    <a:lstStyle/>
                    <a:p>
                      <a:r>
                        <a:rPr lang="en-US" sz="1000" dirty="0">
                          <a:latin typeface="Arial" panose="020B0604020202020204" pitchFamily="34" charset="0"/>
                          <a:cs typeface="Arial" panose="020B0604020202020204" pitchFamily="34" charset="0"/>
                        </a:rPr>
                        <a:t>N</a:t>
                      </a:r>
                    </a:p>
                  </a:txBody>
                  <a:tcPr/>
                </a:tc>
                <a:tc>
                  <a:txBody>
                    <a:bodyPr/>
                    <a:lstStyle/>
                    <a:p>
                      <a:r>
                        <a:rPr lang="en-US" sz="1000" dirty="0">
                          <a:latin typeface="Arial" panose="020B0604020202020204" pitchFamily="34" charset="0"/>
                          <a:cs typeface="Arial" panose="020B0604020202020204" pitchFamily="34" charset="0"/>
                        </a:rPr>
                        <a:t>R2X(cum)</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R2Y(cum)</a:t>
                      </a:r>
                    </a:p>
                  </a:txBody>
                  <a:tcPr/>
                </a:tc>
                <a:tc>
                  <a:txBody>
                    <a:bodyPr/>
                    <a:lstStyle/>
                    <a:p>
                      <a:r>
                        <a:rPr lang="en-US" sz="1000" dirty="0">
                          <a:latin typeface="Arial" panose="020B0604020202020204" pitchFamily="34" charset="0"/>
                          <a:cs typeface="Arial" panose="020B0604020202020204" pitchFamily="34" charset="0"/>
                        </a:rPr>
                        <a:t>Q2(cum)</a:t>
                      </a:r>
                    </a:p>
                  </a:txBody>
                  <a:tcPr/>
                </a:tc>
                <a:extLst>
                  <a:ext uri="{0D108BD9-81ED-4DB2-BD59-A6C34878D82A}">
                    <a16:rowId xmlns:a16="http://schemas.microsoft.com/office/drawing/2014/main" xmlns="" val="10007"/>
                  </a:ext>
                </a:extLst>
              </a:tr>
              <a:tr h="234035">
                <a:tc>
                  <a:txBody>
                    <a:bodyPr/>
                    <a:lstStyle/>
                    <a:p>
                      <a:r>
                        <a:rPr lang="en-US" sz="1000" dirty="0">
                          <a:latin typeface="Arial" panose="020B0604020202020204" pitchFamily="34" charset="0"/>
                          <a:cs typeface="Arial" panose="020B0604020202020204" pitchFamily="34" charset="0"/>
                        </a:rPr>
                        <a:t>M1</a:t>
                      </a:r>
                    </a:p>
                  </a:txBody>
                  <a:tcPr/>
                </a:tc>
                <a:tc>
                  <a:txBody>
                    <a:bodyPr/>
                    <a:lstStyle/>
                    <a:p>
                      <a:r>
                        <a:rPr lang="en-US" sz="1000" dirty="0">
                          <a:latin typeface="Arial" panose="020B0604020202020204" pitchFamily="34" charset="0"/>
                          <a:cs typeface="Arial" panose="020B0604020202020204" pitchFamily="34" charset="0"/>
                        </a:rPr>
                        <a:t>C57BL6:</a:t>
                      </a:r>
                      <a:r>
                        <a:rPr lang="en-US" sz="1000" baseline="0"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all groups</a:t>
                      </a:r>
                    </a:p>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(Aged, Aged-Ob,</a:t>
                      </a:r>
                      <a:r>
                        <a:rPr lang="en-US" sz="1000" baseline="0" dirty="0">
                          <a:latin typeface="Arial" panose="020B0604020202020204" pitchFamily="34" charset="0"/>
                          <a:cs typeface="Arial" panose="020B0604020202020204" pitchFamily="34" charset="0"/>
                        </a:rPr>
                        <a:t> 0Gy, 20Gy, 4Gyx10)</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PCA</a:t>
                      </a:r>
                    </a:p>
                  </a:txBody>
                  <a:tcPr/>
                </a:tc>
                <a:tc>
                  <a:txBody>
                    <a:bodyPr/>
                    <a:lstStyle/>
                    <a:p>
                      <a:r>
                        <a:rPr lang="en-US" sz="1000" dirty="0">
                          <a:latin typeface="Arial" panose="020B0604020202020204" pitchFamily="34" charset="0"/>
                          <a:cs typeface="Arial" panose="020B0604020202020204" pitchFamily="34" charset="0"/>
                        </a:rPr>
                        <a:t>4</a:t>
                      </a:r>
                    </a:p>
                  </a:txBody>
                  <a:tcPr/>
                </a:tc>
                <a:tc>
                  <a:txBody>
                    <a:bodyPr/>
                    <a:lstStyle/>
                    <a:p>
                      <a:r>
                        <a:rPr lang="en-US" sz="1000" dirty="0">
                          <a:latin typeface="Arial" panose="020B0604020202020204" pitchFamily="34" charset="0"/>
                          <a:cs typeface="Arial" panose="020B0604020202020204" pitchFamily="34" charset="0"/>
                        </a:rPr>
                        <a:t>24</a:t>
                      </a:r>
                    </a:p>
                  </a:txBody>
                  <a:tcPr/>
                </a:tc>
                <a:tc>
                  <a:txBody>
                    <a:bodyPr/>
                    <a:lstStyle/>
                    <a:p>
                      <a:r>
                        <a:rPr lang="en-US" sz="1000" dirty="0">
                          <a:latin typeface="Arial" panose="020B0604020202020204" pitchFamily="34" charset="0"/>
                          <a:cs typeface="Arial" panose="020B0604020202020204" pitchFamily="34" charset="0"/>
                        </a:rPr>
                        <a:t>0.619</a:t>
                      </a:r>
                    </a:p>
                  </a:txBody>
                  <a:tcPr/>
                </a:tc>
                <a:tc>
                  <a:txBody>
                    <a:bodyPr/>
                    <a:lstStyle/>
                    <a:p>
                      <a:endParaRPr lang="en-US">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0.00289</a:t>
                      </a:r>
                    </a:p>
                  </a:txBody>
                  <a:tcPr/>
                </a:tc>
                <a:extLst>
                  <a:ext uri="{0D108BD9-81ED-4DB2-BD59-A6C34878D82A}">
                    <a16:rowId xmlns:a16="http://schemas.microsoft.com/office/drawing/2014/main" xmlns="" val="10008"/>
                  </a:ext>
                </a:extLst>
              </a:tr>
              <a:tr h="234035">
                <a:tc>
                  <a:txBody>
                    <a:bodyPr/>
                    <a:lstStyle/>
                    <a:p>
                      <a:r>
                        <a:rPr lang="en-US" sz="1000" dirty="0">
                          <a:latin typeface="Arial" panose="020B0604020202020204" pitchFamily="34" charset="0"/>
                          <a:cs typeface="Arial" panose="020B0604020202020204" pitchFamily="34" charset="0"/>
                        </a:rPr>
                        <a:t>M2</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C57BL6:</a:t>
                      </a:r>
                      <a:r>
                        <a:rPr lang="en-US" sz="1000" baseline="0"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all</a:t>
                      </a:r>
                      <a:r>
                        <a:rPr lang="en-US" sz="1000" baseline="0" dirty="0">
                          <a:latin typeface="Arial" panose="020B0604020202020204" pitchFamily="34" charset="0"/>
                          <a:cs typeface="Arial" panose="020B0604020202020204" pitchFamily="34" charset="0"/>
                        </a:rPr>
                        <a:t> groups</a:t>
                      </a:r>
                    </a:p>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(Aged, Aged-Ob,</a:t>
                      </a:r>
                      <a:r>
                        <a:rPr lang="en-US" sz="1000" baseline="0" dirty="0">
                          <a:latin typeface="Arial" panose="020B0604020202020204" pitchFamily="34" charset="0"/>
                          <a:cs typeface="Arial" panose="020B0604020202020204" pitchFamily="34" charset="0"/>
                        </a:rPr>
                        <a:t> 0Gy, 20Gy, 4Gyx10)</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PLS-DA</a:t>
                      </a:r>
                    </a:p>
                  </a:txBody>
                  <a:tcPr/>
                </a:tc>
                <a:tc>
                  <a:txBody>
                    <a:bodyPr/>
                    <a:lstStyle/>
                    <a:p>
                      <a:r>
                        <a:rPr lang="en-US" sz="1000" dirty="0">
                          <a:latin typeface="Arial" panose="020B0604020202020204" pitchFamily="34" charset="0"/>
                          <a:cs typeface="Arial" panose="020B0604020202020204" pitchFamily="34" charset="0"/>
                        </a:rPr>
                        <a:t>2</a:t>
                      </a:r>
                    </a:p>
                  </a:txBody>
                  <a:tcPr/>
                </a:tc>
                <a:tc>
                  <a:txBody>
                    <a:bodyPr/>
                    <a:lstStyle/>
                    <a:p>
                      <a:r>
                        <a:rPr lang="en-US" sz="1000" dirty="0">
                          <a:latin typeface="Arial" panose="020B0604020202020204" pitchFamily="34" charset="0"/>
                          <a:cs typeface="Arial" panose="020B0604020202020204" pitchFamily="34" charset="0"/>
                        </a:rPr>
                        <a:t>24</a:t>
                      </a:r>
                    </a:p>
                  </a:txBody>
                  <a:tcPr/>
                </a:tc>
                <a:tc>
                  <a:txBody>
                    <a:bodyPr/>
                    <a:lstStyle/>
                    <a:p>
                      <a:r>
                        <a:rPr lang="en-US" sz="1000" dirty="0">
                          <a:latin typeface="Arial" panose="020B0604020202020204" pitchFamily="34" charset="0"/>
                          <a:cs typeface="Arial" panose="020B0604020202020204" pitchFamily="34" charset="0"/>
                        </a:rPr>
                        <a:t>0.331</a:t>
                      </a:r>
                    </a:p>
                  </a:txBody>
                  <a:tcPr/>
                </a:tc>
                <a:tc>
                  <a:txBody>
                    <a:bodyPr/>
                    <a:lstStyle/>
                    <a:p>
                      <a:r>
                        <a:rPr lang="en-US" sz="1000" dirty="0">
                          <a:latin typeface="Arial" panose="020B0604020202020204" pitchFamily="34" charset="0"/>
                          <a:cs typeface="Arial" panose="020B0604020202020204" pitchFamily="34" charset="0"/>
                        </a:rPr>
                        <a:t>0.428</a:t>
                      </a:r>
                    </a:p>
                  </a:txBody>
                  <a:tcPr/>
                </a:tc>
                <a:tc>
                  <a:txBody>
                    <a:bodyPr/>
                    <a:lstStyle/>
                    <a:p>
                      <a:r>
                        <a:rPr lang="en-US" sz="1000" dirty="0">
                          <a:latin typeface="Arial" panose="020B0604020202020204" pitchFamily="34" charset="0"/>
                          <a:cs typeface="Arial" panose="020B0604020202020204" pitchFamily="34" charset="0"/>
                        </a:rPr>
                        <a:t>0.212</a:t>
                      </a:r>
                    </a:p>
                  </a:txBody>
                  <a:tcPr/>
                </a:tc>
                <a:extLst>
                  <a:ext uri="{0D108BD9-81ED-4DB2-BD59-A6C34878D82A}">
                    <a16:rowId xmlns:a16="http://schemas.microsoft.com/office/drawing/2014/main" xmlns="" val="10009"/>
                  </a:ext>
                </a:extLst>
              </a:tr>
              <a:tr h="234035">
                <a:tc>
                  <a:txBody>
                    <a:bodyPr/>
                    <a:lstStyle/>
                    <a:p>
                      <a:r>
                        <a:rPr lang="en-US" sz="1000" dirty="0" smtClean="0">
                          <a:latin typeface="Arial" panose="020B0604020202020204" pitchFamily="34" charset="0"/>
                          <a:cs typeface="Arial" panose="020B0604020202020204" pitchFamily="34" charset="0"/>
                        </a:rPr>
                        <a:t>M3</a:t>
                      </a:r>
                      <a:endParaRPr lang="en-US" sz="1000" dirty="0">
                        <a:latin typeface="Arial" panose="020B0604020202020204" pitchFamily="34" charset="0"/>
                        <a:cs typeface="Arial" panose="020B0604020202020204" pitchFamily="34" charset="0"/>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C57BL6 </a:t>
                      </a:r>
                    </a:p>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(Aged,</a:t>
                      </a:r>
                      <a:r>
                        <a:rPr lang="en-US" sz="1000" baseline="0" dirty="0">
                          <a:latin typeface="Arial" panose="020B0604020202020204" pitchFamily="34" charset="0"/>
                          <a:cs typeface="Arial" panose="020B0604020202020204" pitchFamily="34" charset="0"/>
                        </a:rPr>
                        <a:t> 0Gy, 20Gy, 4Gyx10)</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PLS-DA</a:t>
                      </a:r>
                    </a:p>
                  </a:txBody>
                  <a:tcPr/>
                </a:tc>
                <a:tc>
                  <a:txBody>
                    <a:bodyPr/>
                    <a:lstStyle/>
                    <a:p>
                      <a:r>
                        <a:rPr lang="en-US" sz="1000" dirty="0">
                          <a:latin typeface="Arial" panose="020B0604020202020204" pitchFamily="34" charset="0"/>
                          <a:cs typeface="Arial" panose="020B0604020202020204" pitchFamily="34" charset="0"/>
                        </a:rPr>
                        <a:t>2</a:t>
                      </a:r>
                    </a:p>
                  </a:txBody>
                  <a:tcPr/>
                </a:tc>
                <a:tc>
                  <a:txBody>
                    <a:bodyPr/>
                    <a:lstStyle/>
                    <a:p>
                      <a:r>
                        <a:rPr lang="en-US" sz="1000" dirty="0">
                          <a:latin typeface="Arial" panose="020B0604020202020204" pitchFamily="34" charset="0"/>
                          <a:cs typeface="Arial" panose="020B0604020202020204" pitchFamily="34" charset="0"/>
                        </a:rPr>
                        <a:t>19</a:t>
                      </a:r>
                    </a:p>
                  </a:txBody>
                  <a:tcPr/>
                </a:tc>
                <a:tc>
                  <a:txBody>
                    <a:bodyPr/>
                    <a:lstStyle/>
                    <a:p>
                      <a:r>
                        <a:rPr lang="en-US" sz="1000" dirty="0">
                          <a:latin typeface="Arial" panose="020B0604020202020204" pitchFamily="34" charset="0"/>
                          <a:cs typeface="Arial" panose="020B0604020202020204" pitchFamily="34" charset="0"/>
                        </a:rPr>
                        <a:t>0.38</a:t>
                      </a:r>
                    </a:p>
                  </a:txBody>
                  <a:tcPr/>
                </a:tc>
                <a:tc>
                  <a:txBody>
                    <a:bodyPr/>
                    <a:lstStyle/>
                    <a:p>
                      <a:r>
                        <a:rPr lang="en-US" sz="1000" dirty="0">
                          <a:latin typeface="Arial" panose="020B0604020202020204" pitchFamily="34" charset="0"/>
                          <a:cs typeface="Arial" panose="020B0604020202020204" pitchFamily="34" charset="0"/>
                        </a:rPr>
                        <a:t>0.451</a:t>
                      </a:r>
                    </a:p>
                  </a:txBody>
                  <a:tcPr/>
                </a:tc>
                <a:tc>
                  <a:txBody>
                    <a:bodyPr/>
                    <a:lstStyle/>
                    <a:p>
                      <a:r>
                        <a:rPr lang="en-US" sz="1000" dirty="0">
                          <a:latin typeface="Arial" panose="020B0604020202020204" pitchFamily="34" charset="0"/>
                          <a:cs typeface="Arial" panose="020B0604020202020204" pitchFamily="34" charset="0"/>
                        </a:rPr>
                        <a:t>0.151</a:t>
                      </a:r>
                    </a:p>
                  </a:txBody>
                  <a:tcPr/>
                </a:tc>
                <a:extLst>
                  <a:ext uri="{0D108BD9-81ED-4DB2-BD59-A6C34878D82A}">
                    <a16:rowId xmlns:a16="http://schemas.microsoft.com/office/drawing/2014/main" xmlns="" val="10010"/>
                  </a:ext>
                </a:extLst>
              </a:tr>
              <a:tr h="234035">
                <a:tc>
                  <a:txBody>
                    <a:bodyPr/>
                    <a:lstStyle/>
                    <a:p>
                      <a:r>
                        <a:rPr lang="en-US" sz="1000" dirty="0">
                          <a:latin typeface="Arial" panose="020B0604020202020204" pitchFamily="34" charset="0"/>
                          <a:cs typeface="Arial" panose="020B0604020202020204" pitchFamily="34" charset="0"/>
                        </a:rPr>
                        <a:t>M4</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C57BL6 </a:t>
                      </a:r>
                    </a:p>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(Aged,</a:t>
                      </a:r>
                      <a:r>
                        <a:rPr lang="en-US" sz="1000" baseline="0" dirty="0">
                          <a:latin typeface="Arial" panose="020B0604020202020204" pitchFamily="34" charset="0"/>
                          <a:cs typeface="Arial" panose="020B0604020202020204" pitchFamily="34" charset="0"/>
                        </a:rPr>
                        <a:t> 0Gy, 20Gy)</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PLS-DA</a:t>
                      </a:r>
                    </a:p>
                  </a:txBody>
                  <a:tcPr/>
                </a:tc>
                <a:tc>
                  <a:txBody>
                    <a:bodyPr/>
                    <a:lstStyle/>
                    <a:p>
                      <a:r>
                        <a:rPr lang="en-US" sz="1000" dirty="0">
                          <a:latin typeface="Arial" panose="020B0604020202020204" pitchFamily="34" charset="0"/>
                          <a:cs typeface="Arial" panose="020B0604020202020204" pitchFamily="34" charset="0"/>
                        </a:rPr>
                        <a:t>2</a:t>
                      </a:r>
                    </a:p>
                  </a:txBody>
                  <a:tcPr/>
                </a:tc>
                <a:tc>
                  <a:txBody>
                    <a:bodyPr/>
                    <a:lstStyle/>
                    <a:p>
                      <a:r>
                        <a:rPr lang="en-US" sz="1000" dirty="0">
                          <a:latin typeface="Arial" panose="020B0604020202020204" pitchFamily="34" charset="0"/>
                          <a:cs typeface="Arial" panose="020B0604020202020204" pitchFamily="34" charset="0"/>
                        </a:rPr>
                        <a:t>15</a:t>
                      </a:r>
                    </a:p>
                  </a:txBody>
                  <a:tcPr/>
                </a:tc>
                <a:tc>
                  <a:txBody>
                    <a:bodyPr/>
                    <a:lstStyle/>
                    <a:p>
                      <a:r>
                        <a:rPr lang="en-US" sz="1000" dirty="0">
                          <a:latin typeface="Arial" panose="020B0604020202020204" pitchFamily="34" charset="0"/>
                          <a:cs typeface="Arial" panose="020B0604020202020204" pitchFamily="34" charset="0"/>
                        </a:rPr>
                        <a:t>0.403</a:t>
                      </a:r>
                    </a:p>
                  </a:txBody>
                  <a:tcPr/>
                </a:tc>
                <a:tc>
                  <a:txBody>
                    <a:bodyPr/>
                    <a:lstStyle/>
                    <a:p>
                      <a:r>
                        <a:rPr lang="en-US" sz="1000" dirty="0">
                          <a:latin typeface="Arial" panose="020B0604020202020204" pitchFamily="34" charset="0"/>
                          <a:cs typeface="Arial" panose="020B0604020202020204" pitchFamily="34" charset="0"/>
                        </a:rPr>
                        <a:t>0.693</a:t>
                      </a:r>
                    </a:p>
                  </a:txBody>
                  <a:tcPr/>
                </a:tc>
                <a:tc>
                  <a:txBody>
                    <a:bodyPr/>
                    <a:lstStyle/>
                    <a:p>
                      <a:r>
                        <a:rPr lang="en-US" sz="1000" dirty="0">
                          <a:latin typeface="Arial" panose="020B0604020202020204" pitchFamily="34" charset="0"/>
                          <a:cs typeface="Arial" panose="020B0604020202020204" pitchFamily="34" charset="0"/>
                        </a:rPr>
                        <a:t>0.297</a:t>
                      </a:r>
                    </a:p>
                  </a:txBody>
                  <a:tcPr/>
                </a:tc>
                <a:extLst>
                  <a:ext uri="{0D108BD9-81ED-4DB2-BD59-A6C34878D82A}">
                    <a16:rowId xmlns:a16="http://schemas.microsoft.com/office/drawing/2014/main" xmlns="" val="10011"/>
                  </a:ext>
                </a:extLst>
              </a:tr>
              <a:tr h="234035">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smtClean="0">
                          <a:latin typeface="Arial" panose="020B0604020202020204" pitchFamily="34" charset="0"/>
                          <a:cs typeface="Arial" panose="020B0604020202020204" pitchFamily="34" charset="0"/>
                        </a:rPr>
                        <a:t>M5</a:t>
                      </a:r>
                    </a:p>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smtClean="0">
                          <a:latin typeface="Arial" panose="020B0604020202020204" pitchFamily="34" charset="0"/>
                          <a:cs typeface="Arial" panose="020B0604020202020204" pitchFamily="34" charset="0"/>
                        </a:rPr>
                        <a:t>(Fig2)</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C57BL6 </a:t>
                      </a:r>
                    </a:p>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(0Gy,</a:t>
                      </a:r>
                      <a:r>
                        <a:rPr lang="en-US" sz="1000" baseline="0" dirty="0">
                          <a:latin typeface="Arial" panose="020B0604020202020204" pitchFamily="34" charset="0"/>
                          <a:cs typeface="Arial" panose="020B0604020202020204" pitchFamily="34" charset="0"/>
                        </a:rPr>
                        <a:t> 20Gy, 4Gyx10</a:t>
                      </a:r>
                      <a:r>
                        <a:rPr lang="en-US" sz="1000" dirty="0">
                          <a:latin typeface="Arial" panose="020B0604020202020204" pitchFamily="34" charset="0"/>
                          <a:cs typeface="Arial" panose="020B0604020202020204" pitchFamily="34" charset="0"/>
                        </a:rPr>
                        <a:t>)</a:t>
                      </a:r>
                    </a:p>
                  </a:txBody>
                  <a:tcPr/>
                </a:tc>
                <a:tc>
                  <a:txBody>
                    <a:bodyPr/>
                    <a:lstStyle/>
                    <a:p>
                      <a:r>
                        <a:rPr lang="en-US" sz="1000" dirty="0">
                          <a:latin typeface="Arial" panose="020B0604020202020204" pitchFamily="34" charset="0"/>
                          <a:cs typeface="Arial" panose="020B0604020202020204" pitchFamily="34" charset="0"/>
                        </a:rPr>
                        <a:t>PLS-DA</a:t>
                      </a:r>
                    </a:p>
                  </a:txBody>
                  <a:tcPr/>
                </a:tc>
                <a:tc>
                  <a:txBody>
                    <a:bodyPr/>
                    <a:lstStyle/>
                    <a:p>
                      <a:r>
                        <a:rPr lang="en-US" sz="1000" dirty="0">
                          <a:latin typeface="Arial" panose="020B0604020202020204" pitchFamily="34" charset="0"/>
                          <a:cs typeface="Arial" panose="020B0604020202020204" pitchFamily="34" charset="0"/>
                        </a:rPr>
                        <a:t>2</a:t>
                      </a:r>
                    </a:p>
                  </a:txBody>
                  <a:tcPr/>
                </a:tc>
                <a:tc>
                  <a:txBody>
                    <a:bodyPr/>
                    <a:lstStyle/>
                    <a:p>
                      <a:r>
                        <a:rPr lang="en-US" sz="1000" dirty="0">
                          <a:latin typeface="Arial" panose="020B0604020202020204" pitchFamily="34" charset="0"/>
                          <a:cs typeface="Arial" panose="020B0604020202020204" pitchFamily="34" charset="0"/>
                        </a:rPr>
                        <a:t>14</a:t>
                      </a:r>
                    </a:p>
                  </a:txBody>
                  <a:tcPr/>
                </a:tc>
                <a:tc>
                  <a:txBody>
                    <a:bodyPr/>
                    <a:lstStyle/>
                    <a:p>
                      <a:r>
                        <a:rPr lang="en-US" sz="1000" dirty="0">
                          <a:latin typeface="Arial" panose="020B0604020202020204" pitchFamily="34" charset="0"/>
                          <a:cs typeface="Arial" panose="020B0604020202020204" pitchFamily="34" charset="0"/>
                        </a:rPr>
                        <a:t>0.265</a:t>
                      </a:r>
                    </a:p>
                  </a:txBody>
                  <a:tcPr/>
                </a:tc>
                <a:tc>
                  <a:txBody>
                    <a:bodyPr/>
                    <a:lstStyle/>
                    <a:p>
                      <a:r>
                        <a:rPr lang="en-US" sz="1000" dirty="0">
                          <a:latin typeface="Arial" panose="020B0604020202020204" pitchFamily="34" charset="0"/>
                          <a:cs typeface="Arial" panose="020B0604020202020204" pitchFamily="34" charset="0"/>
                        </a:rPr>
                        <a:t>0.554</a:t>
                      </a:r>
                    </a:p>
                  </a:txBody>
                  <a:tcPr/>
                </a:tc>
                <a:tc>
                  <a:txBody>
                    <a:bodyPr/>
                    <a:lstStyle/>
                    <a:p>
                      <a:r>
                        <a:rPr lang="en-US" sz="1000" dirty="0">
                          <a:latin typeface="Arial" panose="020B0604020202020204" pitchFamily="34" charset="0"/>
                          <a:cs typeface="Arial" panose="020B0604020202020204" pitchFamily="34" charset="0"/>
                        </a:rPr>
                        <a:t>-0.21</a:t>
                      </a:r>
                    </a:p>
                  </a:txBody>
                  <a:tcPr/>
                </a:tc>
                <a:extLst>
                  <a:ext uri="{0D108BD9-81ED-4DB2-BD59-A6C34878D82A}">
                    <a16:rowId xmlns:a16="http://schemas.microsoft.com/office/drawing/2014/main" xmlns="" val="10012"/>
                  </a:ext>
                </a:extLst>
              </a:tr>
              <a:tr h="234035">
                <a:tc>
                  <a:txBody>
                    <a:bodyPr/>
                    <a:lstStyle/>
                    <a:p>
                      <a:r>
                        <a:rPr lang="en-US" sz="1000" dirty="0">
                          <a:latin typeface="Arial" panose="020B0604020202020204" pitchFamily="34" charset="0"/>
                          <a:cs typeface="Arial" panose="020B0604020202020204" pitchFamily="34" charset="0"/>
                        </a:rPr>
                        <a:t>M6</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C57BL6 </a:t>
                      </a:r>
                    </a:p>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(0Gy, IR:20Gy</a:t>
                      </a:r>
                      <a:r>
                        <a:rPr lang="en-US" sz="1000" baseline="0" dirty="0">
                          <a:latin typeface="Arial" panose="020B0604020202020204" pitchFamily="34" charset="0"/>
                          <a:cs typeface="Arial" panose="020B0604020202020204" pitchFamily="34" charset="0"/>
                        </a:rPr>
                        <a:t>, 4Gyx10</a:t>
                      </a:r>
                      <a:r>
                        <a:rPr lang="en-US" sz="1000" dirty="0">
                          <a:latin typeface="Arial" panose="020B0604020202020204" pitchFamily="34" charset="0"/>
                          <a:cs typeface="Arial" panose="020B0604020202020204" pitchFamily="34" charset="0"/>
                        </a:rPr>
                        <a:t>)</a:t>
                      </a:r>
                    </a:p>
                  </a:txBody>
                  <a:tcPr/>
                </a:tc>
                <a:tc>
                  <a:txBody>
                    <a:bodyPr/>
                    <a:lstStyle/>
                    <a:p>
                      <a:r>
                        <a:rPr lang="en-US" sz="1000" dirty="0">
                          <a:latin typeface="Arial" panose="020B0604020202020204" pitchFamily="34" charset="0"/>
                          <a:cs typeface="Arial" panose="020B0604020202020204" pitchFamily="34" charset="0"/>
                        </a:rPr>
                        <a:t>PLS-DA</a:t>
                      </a:r>
                    </a:p>
                  </a:txBody>
                  <a:tcPr/>
                </a:tc>
                <a:tc>
                  <a:txBody>
                    <a:bodyPr/>
                    <a:lstStyle/>
                    <a:p>
                      <a:r>
                        <a:rPr lang="en-US" sz="1000" dirty="0">
                          <a:latin typeface="Arial" panose="020B0604020202020204" pitchFamily="34" charset="0"/>
                          <a:cs typeface="Arial" panose="020B0604020202020204" pitchFamily="34" charset="0"/>
                        </a:rPr>
                        <a:t>2</a:t>
                      </a:r>
                    </a:p>
                  </a:txBody>
                  <a:tcPr/>
                </a:tc>
                <a:tc>
                  <a:txBody>
                    <a:bodyPr/>
                    <a:lstStyle/>
                    <a:p>
                      <a:r>
                        <a:rPr lang="en-US" sz="1000" dirty="0">
                          <a:latin typeface="Arial" panose="020B0604020202020204" pitchFamily="34" charset="0"/>
                          <a:cs typeface="Arial" panose="020B0604020202020204" pitchFamily="34" charset="0"/>
                        </a:rPr>
                        <a:t>14</a:t>
                      </a:r>
                    </a:p>
                  </a:txBody>
                  <a:tcPr/>
                </a:tc>
                <a:tc>
                  <a:txBody>
                    <a:bodyPr/>
                    <a:lstStyle/>
                    <a:p>
                      <a:r>
                        <a:rPr lang="en-US" sz="1000" dirty="0">
                          <a:latin typeface="Arial" panose="020B0604020202020204" pitchFamily="34" charset="0"/>
                          <a:cs typeface="Arial" panose="020B0604020202020204" pitchFamily="34" charset="0"/>
                        </a:rPr>
                        <a:t>0.246</a:t>
                      </a:r>
                    </a:p>
                  </a:txBody>
                  <a:tcPr/>
                </a:tc>
                <a:tc>
                  <a:txBody>
                    <a:bodyPr/>
                    <a:lstStyle/>
                    <a:p>
                      <a:r>
                        <a:rPr lang="en-US" sz="1000" dirty="0">
                          <a:latin typeface="Arial" panose="020B0604020202020204" pitchFamily="34" charset="0"/>
                          <a:cs typeface="Arial" panose="020B0604020202020204" pitchFamily="34" charset="0"/>
                        </a:rPr>
                        <a:t>0.855</a:t>
                      </a:r>
                    </a:p>
                  </a:txBody>
                  <a:tcPr/>
                </a:tc>
                <a:tc>
                  <a:txBody>
                    <a:bodyPr/>
                    <a:lstStyle/>
                    <a:p>
                      <a:r>
                        <a:rPr lang="en-US" sz="1000" dirty="0">
                          <a:latin typeface="Arial" panose="020B0604020202020204" pitchFamily="34" charset="0"/>
                          <a:cs typeface="Arial" panose="020B0604020202020204" pitchFamily="34" charset="0"/>
                        </a:rPr>
                        <a:t>-0.14</a:t>
                      </a:r>
                    </a:p>
                  </a:txBody>
                  <a:tcPr/>
                </a:tc>
                <a:extLst>
                  <a:ext uri="{0D108BD9-81ED-4DB2-BD59-A6C34878D82A}">
                    <a16:rowId xmlns:a16="http://schemas.microsoft.com/office/drawing/2014/main" xmlns="" val="10013"/>
                  </a:ext>
                </a:extLst>
              </a:tr>
              <a:tr h="234035">
                <a:tc>
                  <a:txBody>
                    <a:bodyPr/>
                    <a:lstStyle/>
                    <a:p>
                      <a:r>
                        <a:rPr lang="en-US" sz="1000" dirty="0">
                          <a:latin typeface="Arial" panose="020B0604020202020204" pitchFamily="34" charset="0"/>
                          <a:cs typeface="Arial" panose="020B0604020202020204" pitchFamily="34" charset="0"/>
                        </a:rPr>
                        <a:t>M7</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C57BL6 </a:t>
                      </a:r>
                    </a:p>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(0Gy, IR:20Gy</a:t>
                      </a:r>
                      <a:r>
                        <a:rPr lang="en-US" sz="1000" baseline="0" dirty="0">
                          <a:latin typeface="Arial" panose="020B0604020202020204" pitchFamily="34" charset="0"/>
                          <a:cs typeface="Arial" panose="020B0604020202020204" pitchFamily="34" charset="0"/>
                        </a:rPr>
                        <a:t>, 4Gyx10</a:t>
                      </a:r>
                      <a:r>
                        <a:rPr lang="en-US" sz="1000" dirty="0">
                          <a:latin typeface="Arial" panose="020B0604020202020204" pitchFamily="34" charset="0"/>
                          <a:cs typeface="Arial" panose="020B0604020202020204" pitchFamily="34" charset="0"/>
                        </a:rPr>
                        <a:t>)</a:t>
                      </a:r>
                    </a:p>
                  </a:txBody>
                  <a:tcPr/>
                </a:tc>
                <a:tc>
                  <a:txBody>
                    <a:bodyPr/>
                    <a:lstStyle/>
                    <a:p>
                      <a:r>
                        <a:rPr lang="en-US" sz="1000" dirty="0">
                          <a:latin typeface="Arial" panose="020B0604020202020204" pitchFamily="34" charset="0"/>
                          <a:cs typeface="Arial" panose="020B0604020202020204" pitchFamily="34" charset="0"/>
                        </a:rPr>
                        <a:t>OPLS-DA</a:t>
                      </a:r>
                    </a:p>
                  </a:txBody>
                  <a:tcPr/>
                </a:tc>
                <a:tc>
                  <a:txBody>
                    <a:bodyPr/>
                    <a:lstStyle/>
                    <a:p>
                      <a:r>
                        <a:rPr lang="en-US" sz="1000" dirty="0">
                          <a:latin typeface="Arial" panose="020B0604020202020204" pitchFamily="34" charset="0"/>
                          <a:cs typeface="Arial" panose="020B0604020202020204" pitchFamily="34" charset="0"/>
                        </a:rPr>
                        <a:t>1+2+0</a:t>
                      </a:r>
                    </a:p>
                  </a:txBody>
                  <a:tcPr/>
                </a:tc>
                <a:tc>
                  <a:txBody>
                    <a:bodyPr/>
                    <a:lstStyle/>
                    <a:p>
                      <a:r>
                        <a:rPr lang="en-US" sz="1000" dirty="0">
                          <a:latin typeface="Arial" panose="020B0604020202020204" pitchFamily="34" charset="0"/>
                          <a:cs typeface="Arial" panose="020B0604020202020204" pitchFamily="34" charset="0"/>
                        </a:rPr>
                        <a:t>14</a:t>
                      </a:r>
                    </a:p>
                  </a:txBody>
                  <a:tcPr/>
                </a:tc>
                <a:tc>
                  <a:txBody>
                    <a:bodyPr/>
                    <a:lstStyle/>
                    <a:p>
                      <a:r>
                        <a:rPr lang="en-US" sz="1000" dirty="0">
                          <a:latin typeface="Arial" panose="020B0604020202020204" pitchFamily="34" charset="0"/>
                          <a:cs typeface="Arial" panose="020B0604020202020204" pitchFamily="34" charset="0"/>
                        </a:rPr>
                        <a:t>0.377</a:t>
                      </a:r>
                    </a:p>
                  </a:txBody>
                  <a:tcPr/>
                </a:tc>
                <a:tc>
                  <a:txBody>
                    <a:bodyPr/>
                    <a:lstStyle/>
                    <a:p>
                      <a:r>
                        <a:rPr lang="en-US" sz="1000" dirty="0">
                          <a:latin typeface="Arial" panose="020B0604020202020204" pitchFamily="34" charset="0"/>
                          <a:cs typeface="Arial" panose="020B0604020202020204" pitchFamily="34" charset="0"/>
                        </a:rPr>
                        <a:t>0.92</a:t>
                      </a:r>
                    </a:p>
                  </a:txBody>
                  <a:tcPr/>
                </a:tc>
                <a:tc>
                  <a:txBody>
                    <a:bodyPr/>
                    <a:lstStyle/>
                    <a:p>
                      <a:r>
                        <a:rPr lang="en-US" sz="1000" dirty="0">
                          <a:latin typeface="Arial" panose="020B0604020202020204" pitchFamily="34" charset="0"/>
                          <a:cs typeface="Arial" panose="020B0604020202020204" pitchFamily="34" charset="0"/>
                        </a:rPr>
                        <a:t>0.121</a:t>
                      </a:r>
                    </a:p>
                  </a:txBody>
                  <a:tcPr/>
                </a:tc>
                <a:extLst>
                  <a:ext uri="{0D108BD9-81ED-4DB2-BD59-A6C34878D82A}">
                    <a16:rowId xmlns:a16="http://schemas.microsoft.com/office/drawing/2014/main" xmlns="" val="10014"/>
                  </a:ext>
                </a:extLst>
              </a:tr>
            </a:tbl>
          </a:graphicData>
        </a:graphic>
      </p:graphicFrame>
      <p:sp>
        <p:nvSpPr>
          <p:cNvPr id="3" name="TextBox 2"/>
          <p:cNvSpPr txBox="1"/>
          <p:nvPr/>
        </p:nvSpPr>
        <p:spPr>
          <a:xfrm>
            <a:off x="335611" y="264308"/>
            <a:ext cx="5627038" cy="584775"/>
          </a:xfrm>
          <a:prstGeom prst="rect">
            <a:avLst/>
          </a:prstGeom>
          <a:noFill/>
        </p:spPr>
        <p:txBody>
          <a:bodyPr wrap="square" rtlCol="0">
            <a:spAutoFit/>
          </a:bodyPr>
          <a:lstStyle/>
          <a:p>
            <a:r>
              <a:rPr lang="en-US" sz="1600" b="1" dirty="0"/>
              <a:t>Supplementary Table 1: </a:t>
            </a:r>
            <a:r>
              <a:rPr lang="en-US" sz="1600" dirty="0"/>
              <a:t>Model parameters used for multivariate analysis of </a:t>
            </a:r>
            <a:r>
              <a:rPr lang="en-US" sz="1600" baseline="30000" dirty="0"/>
              <a:t>1</a:t>
            </a:r>
            <a:r>
              <a:rPr lang="en-US" sz="1600" dirty="0"/>
              <a:t>H-NMR data.</a:t>
            </a:r>
            <a:endParaRPr lang="en-US"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0469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105780</TotalTime>
  <Words>1855</Words>
  <Application>Microsoft Office PowerPoint</Application>
  <PresentationFormat>Custom</PresentationFormat>
  <Paragraphs>304</Paragraphs>
  <Slides>8</Slides>
  <Notes>4</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Kshama Gupta</dc:creator>
  <cp:lastModifiedBy>Gupta, Kshama, Ph.D.</cp:lastModifiedBy>
  <cp:revision>729</cp:revision>
  <dcterms:created xsi:type="dcterms:W3CDTF">2018-10-31T11:31:26Z</dcterms:created>
  <dcterms:modified xsi:type="dcterms:W3CDTF">2020-04-24T01:02:13Z</dcterms:modified>
</cp:coreProperties>
</file>