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3" r:id="rId3"/>
    <p:sldId id="261" r:id="rId4"/>
    <p:sldId id="265" r:id="rId5"/>
    <p:sldId id="262" r:id="rId6"/>
    <p:sldId id="257" r:id="rId7"/>
    <p:sldId id="264" r:id="rId8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18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496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5E43-A95E-4BF4-A65A-06BFA4EAB252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A6FE-42C3-4F7E-9E35-B6127E40D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3431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5E43-A95E-4BF4-A65A-06BFA4EAB252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A6FE-42C3-4F7E-9E35-B6127E40D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735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5E43-A95E-4BF4-A65A-06BFA4EAB252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A6FE-42C3-4F7E-9E35-B6127E40D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4393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5E43-A95E-4BF4-A65A-06BFA4EAB252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A6FE-42C3-4F7E-9E35-B6127E40D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9011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5E43-A95E-4BF4-A65A-06BFA4EAB252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A6FE-42C3-4F7E-9E35-B6127E40D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7666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5E43-A95E-4BF4-A65A-06BFA4EAB252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A6FE-42C3-4F7E-9E35-B6127E40D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0406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5E43-A95E-4BF4-A65A-06BFA4EAB252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A6FE-42C3-4F7E-9E35-B6127E40D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13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5E43-A95E-4BF4-A65A-06BFA4EAB252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A6FE-42C3-4F7E-9E35-B6127E40D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326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5E43-A95E-4BF4-A65A-06BFA4EAB252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A6FE-42C3-4F7E-9E35-B6127E40D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3889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5E43-A95E-4BF4-A65A-06BFA4EAB252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A6FE-42C3-4F7E-9E35-B6127E40D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9716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05E43-A95E-4BF4-A65A-06BFA4EAB252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9A6FE-42C3-4F7E-9E35-B6127E40D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6120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805E43-A95E-4BF4-A65A-06BFA4EAB252}" type="datetimeFigureOut">
              <a:rPr kumimoji="1" lang="ja-JP" altLang="en-US" smtClean="0"/>
              <a:t>2020/4/29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9A6FE-42C3-4F7E-9E35-B6127E40DFB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609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2004196" y="4389914"/>
            <a:ext cx="81941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A Cultured LuM-1 cells were treated with or without 10 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Gy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 radiation therapy (RT) using the </a:t>
            </a:r>
            <a:r>
              <a:rPr lang="en-US" altLang="ja-JP" sz="1200" kern="0" dirty="0">
                <a:solidFill>
                  <a:srgbClr val="000000"/>
                </a:solidFill>
                <a:latin typeface="Times New Roman" panose="02020603050405020304" pitchFamily="18" charset="0"/>
                <a:ea typeface="游明朝" panose="02020400000000000000" pitchFamily="18" charset="-128"/>
              </a:rPr>
              <a:t>MX-160 </a:t>
            </a:r>
            <a:r>
              <a:rPr lang="en-US" altLang="ja-JP" sz="1200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游明朝" panose="02020400000000000000" pitchFamily="18" charset="-128"/>
              </a:rPr>
              <a:t>Labo</a:t>
            </a:r>
            <a:r>
              <a:rPr lang="en-US" altLang="ja-JP" sz="1200" kern="0" dirty="0">
                <a:solidFill>
                  <a:srgbClr val="000000"/>
                </a:solidFill>
                <a:latin typeface="Times New Roman" panose="02020603050405020304" pitchFamily="18" charset="0"/>
                <a:ea typeface="游明朝" panose="02020400000000000000" pitchFamily="18" charset="-128"/>
              </a:rPr>
              <a:t> (</a:t>
            </a:r>
            <a:r>
              <a:rPr lang="en-US" altLang="ja-JP" sz="1200" kern="0" dirty="0" err="1">
                <a:solidFill>
                  <a:srgbClr val="000000"/>
                </a:solidFill>
                <a:latin typeface="Times New Roman" panose="02020603050405020304" pitchFamily="18" charset="0"/>
                <a:ea typeface="游明朝" panose="02020400000000000000" pitchFamily="18" charset="-128"/>
              </a:rPr>
              <a:t>mediXtec</a:t>
            </a:r>
            <a:r>
              <a:rPr lang="en-US" altLang="ja-JP" sz="1200" kern="0" dirty="0">
                <a:solidFill>
                  <a:srgbClr val="000000"/>
                </a:solidFill>
                <a:latin typeface="Times New Roman" panose="02020603050405020304" pitchFamily="18" charset="0"/>
                <a:ea typeface="游明朝" panose="02020400000000000000" pitchFamily="18" charset="-128"/>
              </a:rPr>
              <a:t>)</a:t>
            </a:r>
            <a:r>
              <a:rPr lang="en-US" altLang="ja-JP" sz="1200" dirty="0">
                <a:solidFill>
                  <a:srgbClr val="000000"/>
                </a:solidFill>
                <a:latin typeface="Times New Roman" panose="02020603050405020304" pitchFamily="18" charset="0"/>
                <a:ea typeface="ＭＳ 明朝" panose="02020609040205080304" pitchFamily="17" charset="-128"/>
              </a:rPr>
              <a:t>, 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and incubated for an additional 24 hours. The cells were stained with anti-CD73 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mAb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 and mean fluorescein intensities (MFI) in the 7-AAD (-) live cell population were examined by FACS. Data in 5 different experiments were expressed. P value was calculated with the Mann-Whitney test and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showed p&lt;0.05.</a:t>
            </a:r>
            <a:endParaRPr lang="en-US" altLang="ja-JP" sz="1200" kern="0" dirty="0">
              <a:latin typeface="Times New Roman" panose="02020603050405020304" pitchFamily="18" charset="0"/>
              <a:ea typeface="游明朝" panose="02020400000000000000" pitchFamily="18" charset="-128"/>
            </a:endParaRPr>
          </a:p>
          <a:p>
            <a:endParaRPr lang="en-US" altLang="ja-JP" sz="1200" kern="0" dirty="0">
              <a:latin typeface="Times New Roman" panose="02020603050405020304" pitchFamily="18" charset="0"/>
              <a:ea typeface="游明朝" panose="02020400000000000000" pitchFamily="18" charset="-128"/>
            </a:endParaRPr>
          </a:p>
          <a:p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B Two fractions of 4 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Gy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 RT were delivered selectively to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subcutaneous 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tumors of LuM-1 with the remainder of 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Balb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/c mice shielded by a lead plate. Two days later, tumors were resected and single cell suspensions obtained using a Tumor Dissociation Kit (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Miltenyi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 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Biotec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). The cells were stained with 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mAbs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 to CD73 and CD45, and MFI for CD73 were analyzed in live tumor cells defined by 7AAD (-) CD45 (+) gated area. P value was calculated with one-way ANOVA followed by Tukey test. </a:t>
            </a:r>
            <a:endParaRPr lang="ja-JP" altLang="en-US" sz="1200" dirty="0"/>
          </a:p>
          <a:p>
            <a:endParaRPr lang="ja-JP" altLang="en-US" sz="1200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2353113" y="939581"/>
            <a:ext cx="7537325" cy="3304103"/>
            <a:chOff x="1498868" y="1156864"/>
            <a:chExt cx="7537325" cy="3304103"/>
          </a:xfrm>
        </p:grpSpPr>
        <p:graphicFrame>
          <p:nvGraphicFramePr>
            <p:cNvPr id="2" name="オブジェクト 1"/>
            <p:cNvGraphicFramePr>
              <a:graphicFrameLocks noChangeAspect="1"/>
            </p:cNvGraphicFramePr>
            <p:nvPr/>
          </p:nvGraphicFramePr>
          <p:xfrm>
            <a:off x="1755509" y="1341530"/>
            <a:ext cx="2776537" cy="31194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8" name="Prism 8" r:id="rId3" imgW="2776286" imgH="3119294" progId="Prism8.Document">
                    <p:embed/>
                  </p:oleObj>
                </mc:Choice>
                <mc:Fallback>
                  <p:oleObj name="Prism 8" r:id="rId3" imgW="2776286" imgH="3119294" progId="Prism8.Document">
                    <p:embed/>
                    <p:pic>
                      <p:nvPicPr>
                        <p:cNvPr id="2" name="オブジェクト 1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1755509" y="1341530"/>
                          <a:ext cx="2776537" cy="31194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6" name="オブジェクト 5"/>
            <p:cNvGraphicFramePr>
              <a:graphicFrameLocks noChangeAspect="1"/>
            </p:cNvGraphicFramePr>
            <p:nvPr/>
          </p:nvGraphicFramePr>
          <p:xfrm>
            <a:off x="5527818" y="1276442"/>
            <a:ext cx="3508375" cy="3184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9" name="Prism 8" r:id="rId5" imgW="3508082" imgH="3184842" progId="Prism8.Document">
                    <p:embed/>
                  </p:oleObj>
                </mc:Choice>
                <mc:Fallback>
                  <p:oleObj name="Prism 8" r:id="rId5" imgW="3508082" imgH="3184842" progId="Prism8.Document">
                    <p:embed/>
                    <p:pic>
                      <p:nvPicPr>
                        <p:cNvPr id="6" name="オブジェクト 5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527818" y="1276442"/>
                          <a:ext cx="3508375" cy="318452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テキスト ボックス 6"/>
            <p:cNvSpPr txBox="1"/>
            <p:nvPr/>
          </p:nvSpPr>
          <p:spPr>
            <a:xfrm>
              <a:off x="1498868" y="1156864"/>
              <a:ext cx="333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A</a:t>
              </a:r>
              <a:endParaRPr kumimoji="1" lang="ja-JP" altLang="en-US" dirty="0"/>
            </a:p>
          </p:txBody>
        </p:sp>
        <p:sp>
          <p:nvSpPr>
            <p:cNvPr id="8" name="テキスト ボックス 7"/>
            <p:cNvSpPr txBox="1"/>
            <p:nvPr/>
          </p:nvSpPr>
          <p:spPr>
            <a:xfrm>
              <a:off x="5336029" y="1156864"/>
              <a:ext cx="3417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B</a:t>
              </a:r>
              <a:endParaRPr kumimoji="1" lang="ja-JP" altLang="en-US" dirty="0"/>
            </a:p>
          </p:txBody>
        </p:sp>
      </p:grpSp>
      <p:sp>
        <p:nvSpPr>
          <p:cNvPr id="10" name="タイトル 1">
            <a:extLst>
              <a:ext uri="{FF2B5EF4-FFF2-40B4-BE49-F238E27FC236}">
                <a16:creationId xmlns:a16="http://schemas.microsoft.com/office/drawing/2014/main" id="{779D9DA3-5B63-AC48-AC5F-4E1DB29BDC03}"/>
              </a:ext>
            </a:extLst>
          </p:cNvPr>
          <p:cNvSpPr txBox="1">
            <a:spLocks/>
          </p:cNvSpPr>
          <p:nvPr/>
        </p:nvSpPr>
        <p:spPr>
          <a:xfrm>
            <a:off x="1605153" y="213306"/>
            <a:ext cx="2779379" cy="435440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1600" b="1" dirty="0">
                <a:latin typeface="+mn-lt"/>
                <a:ea typeface="MS Mincho" panose="02020609040205080304" pitchFamily="49" charset="-128"/>
              </a:rPr>
              <a:t>Fig.  S1</a:t>
            </a:r>
            <a:endParaRPr lang="ja-JP" altLang="en-US" sz="1600" b="1" dirty="0">
              <a:latin typeface="+mn-lt"/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0502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6416708"/>
              </p:ext>
            </p:extLst>
          </p:nvPr>
        </p:nvGraphicFramePr>
        <p:xfrm>
          <a:off x="2111376" y="1003300"/>
          <a:ext cx="3613150" cy="46525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4" name="Prism 8" r:id="rId3" imgW="3928721" imgH="5058724" progId="Prism8.Document">
                  <p:embed/>
                </p:oleObj>
              </mc:Choice>
              <mc:Fallback>
                <p:oleObj name="Prism 8" r:id="rId3" imgW="3928721" imgH="5058724" progId="Prism8.Document">
                  <p:embed/>
                  <p:pic>
                    <p:nvPicPr>
                      <p:cNvPr id="2" name="オブジェクト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11376" y="1003300"/>
                        <a:ext cx="3613150" cy="46525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5391355"/>
              </p:ext>
            </p:extLst>
          </p:nvPr>
        </p:nvGraphicFramePr>
        <p:xfrm>
          <a:off x="6222421" y="1436826"/>
          <a:ext cx="3495675" cy="4195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15" name="Prism 8" r:id="rId5" imgW="2892250" imgH="3471525" progId="Prism8.Document">
                  <p:embed/>
                </p:oleObj>
              </mc:Choice>
              <mc:Fallback>
                <p:oleObj name="Prism 8" r:id="rId5" imgW="2892250" imgH="3471525" progId="Prism8.Document">
                  <p:embed/>
                  <p:pic>
                    <p:nvPicPr>
                      <p:cNvPr id="3" name="オブジェクト 2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22421" y="1436826"/>
                        <a:ext cx="3495675" cy="41959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タイトル 1">
            <a:extLst>
              <a:ext uri="{FF2B5EF4-FFF2-40B4-BE49-F238E27FC236}">
                <a16:creationId xmlns:a16="http://schemas.microsoft.com/office/drawing/2014/main" id="{779D9DA3-5B63-AC48-AC5F-4E1DB29BDC03}"/>
              </a:ext>
            </a:extLst>
          </p:cNvPr>
          <p:cNvSpPr txBox="1">
            <a:spLocks/>
          </p:cNvSpPr>
          <p:nvPr/>
        </p:nvSpPr>
        <p:spPr>
          <a:xfrm>
            <a:off x="452702" y="324241"/>
            <a:ext cx="2779379" cy="435440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1600" b="1" dirty="0">
                <a:latin typeface="+mn-lt"/>
                <a:ea typeface="MS Mincho" panose="02020609040205080304" pitchFamily="49" charset="-128"/>
              </a:rPr>
              <a:t>Fig. S2</a:t>
            </a:r>
            <a:endParaRPr lang="ja-JP" altLang="en-US" sz="1600" b="1" dirty="0">
              <a:latin typeface="+mn-lt"/>
              <a:ea typeface="MS Mincho" panose="02020609040205080304" pitchFamily="49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 rot="16200000">
            <a:off x="1079503" y="3019426"/>
            <a:ext cx="17924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+mn-ea"/>
              </a:rPr>
              <a:t>Tumor volume (mm3)</a:t>
            </a:r>
            <a:endParaRPr kumimoji="1" lang="ja-JP" altLang="en-US" sz="1200" b="1" dirty="0">
              <a:latin typeface="+mn-ea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696451" y="5604309"/>
            <a:ext cx="8829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Tumor bearing mice received local radiation therapy (RT) to subcutaneous (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tumors (3 fractions of 4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Gy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on days 14, 16 and/or an intraperitoneal injection of 200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μg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anti-CD73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Rat IgG2a isotype control at days 16, 19, 22 and 25. The growth of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sc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tumors was evaluated by their volume calculated by length×width</a:t>
            </a:r>
            <a:r>
              <a:rPr lang="en-US" altLang="ja-JP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/2. All mice were sacrificed on day 28, and the number of macroscopic metastatic nodules.  P values was calculated with ANOVA with Tukey’s test and * shows p&lt;0.05.</a:t>
            </a:r>
          </a:p>
        </p:txBody>
      </p:sp>
    </p:spTree>
    <p:extLst>
      <p:ext uri="{BB962C8B-B14F-4D97-AF65-F5344CB8AC3E}">
        <p14:creationId xmlns:p14="http://schemas.microsoft.com/office/powerpoint/2010/main" val="1378217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/>
          <p:cNvSpPr/>
          <p:nvPr/>
        </p:nvSpPr>
        <p:spPr>
          <a:xfrm>
            <a:off x="1327840" y="4404681"/>
            <a:ext cx="95363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Tumor bearing mice received local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radiation therapy (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RT) to subcutaneous tumors (3 fractions of 4 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Gy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) as described above on days 12, 14, 16 and intraperitoneal injection of 200 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μg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 anti-CD73 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mAb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 or Rat IgG2a isotype control at days 12, 14 and 16. All of the mice were sacrificed on day 18. Their splenocytes were stained with 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mAbs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 to CD3, CD4, CD8a, CD11b and Ly-6G/Gr-1 with FVS780 and positive cells were calculated in FVS780 (-) live cell population. No significant differences were observed.</a:t>
            </a:r>
            <a:endParaRPr lang="ja-JP" altLang="ja-JP" sz="105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7" name="タイトル 1">
            <a:extLst>
              <a:ext uri="{FF2B5EF4-FFF2-40B4-BE49-F238E27FC236}">
                <a16:creationId xmlns:a16="http://schemas.microsoft.com/office/drawing/2014/main" id="{779D9DA3-5B63-AC48-AC5F-4E1DB29BDC03}"/>
              </a:ext>
            </a:extLst>
          </p:cNvPr>
          <p:cNvSpPr txBox="1">
            <a:spLocks/>
          </p:cNvSpPr>
          <p:nvPr/>
        </p:nvSpPr>
        <p:spPr>
          <a:xfrm>
            <a:off x="557477" y="885516"/>
            <a:ext cx="2779379" cy="435440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1600" b="1" dirty="0">
                <a:latin typeface="+mn-lt"/>
                <a:ea typeface="MS Mincho" panose="02020609040205080304" pitchFamily="49" charset="-128"/>
              </a:rPr>
              <a:t>Fig. S3</a:t>
            </a:r>
            <a:endParaRPr lang="ja-JP" altLang="en-US" sz="1600" b="1" dirty="0">
              <a:latin typeface="+mn-lt"/>
              <a:ea typeface="MS Mincho" panose="02020609040205080304" pitchFamily="49" charset="-128"/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CB076673-EB60-1541-96D1-0AE2035A88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393" y="1622322"/>
            <a:ext cx="10401211" cy="2638311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D970E9D-B5D2-664E-A563-C273156C6E22}"/>
              </a:ext>
            </a:extLst>
          </p:cNvPr>
          <p:cNvSpPr txBox="1"/>
          <p:nvPr/>
        </p:nvSpPr>
        <p:spPr>
          <a:xfrm>
            <a:off x="1870694" y="1954960"/>
            <a:ext cx="1847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b="1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9707334-650A-134F-BCA6-320E93C697DF}"/>
              </a:ext>
            </a:extLst>
          </p:cNvPr>
          <p:cNvSpPr txBox="1"/>
          <p:nvPr/>
        </p:nvSpPr>
        <p:spPr>
          <a:xfrm>
            <a:off x="4609784" y="1732745"/>
            <a:ext cx="34535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b="1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574E56F-E6A8-2C49-8043-D28545B0D52E}"/>
              </a:ext>
            </a:extLst>
          </p:cNvPr>
          <p:cNvSpPr txBox="1"/>
          <p:nvPr/>
        </p:nvSpPr>
        <p:spPr>
          <a:xfrm>
            <a:off x="7509494" y="1972450"/>
            <a:ext cx="1847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kumimoji="1" lang="ja-JP" altLang="en-US" b="1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605475-2DA5-B646-8B4B-BC9BC35DB053}"/>
              </a:ext>
            </a:extLst>
          </p:cNvPr>
          <p:cNvSpPr txBox="1"/>
          <p:nvPr/>
        </p:nvSpPr>
        <p:spPr>
          <a:xfrm>
            <a:off x="7736842" y="1914986"/>
            <a:ext cx="34535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b="1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95763B8-5AC6-D741-BAEC-D664364DFF56}"/>
              </a:ext>
            </a:extLst>
          </p:cNvPr>
          <p:cNvSpPr txBox="1"/>
          <p:nvPr/>
        </p:nvSpPr>
        <p:spPr>
          <a:xfrm>
            <a:off x="8155087" y="1656542"/>
            <a:ext cx="34535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b="1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F29CEBE-E7AE-2E4E-9562-C72A1C10994C}"/>
              </a:ext>
            </a:extLst>
          </p:cNvPr>
          <p:cNvSpPr txBox="1"/>
          <p:nvPr/>
        </p:nvSpPr>
        <p:spPr>
          <a:xfrm>
            <a:off x="1068485" y="1668569"/>
            <a:ext cx="34535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kumimoji="1" lang="ja-JP" altLang="en-US" b="1"/>
          </a:p>
        </p:txBody>
      </p:sp>
    </p:spTree>
    <p:extLst>
      <p:ext uri="{BB962C8B-B14F-4D97-AF65-F5344CB8AC3E}">
        <p14:creationId xmlns:p14="http://schemas.microsoft.com/office/powerpoint/2010/main" val="30912782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68C7514A-9349-A545-8FAC-A3C60BBBCA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2323" y="2012066"/>
            <a:ext cx="8339481" cy="2120599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1781774" y="4603066"/>
            <a:ext cx="862845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Tumor bearing mice received local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radiation therapy (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RT) to subcutaneous (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sc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) tumors (3 fractions of 4 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Gy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) as described above on days 12, 14, 16 and intraperitoneal injection of 200 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μg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 anti-CD73 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mAb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 or Rat IgG2a isotype control at days 12, 14 and 16. All of the mice were sacrificed on day 18 and the 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sc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 tumors were dissociated with cell dissociation kit (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Miltenyi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 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Biotec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) and the cells recovered from each tumor were stained with 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mAbs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 to CD45, CD3, CD4, CD8a, CD11b and Ly-6G/Gr-1 with FVS780 and positive cells were calculated in FVS780 (-) CD45 (+) live cell population.</a:t>
            </a:r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779D9DA3-5B63-AC48-AC5F-4E1DB29BDC03}"/>
              </a:ext>
            </a:extLst>
          </p:cNvPr>
          <p:cNvSpPr txBox="1">
            <a:spLocks/>
          </p:cNvSpPr>
          <p:nvPr/>
        </p:nvSpPr>
        <p:spPr>
          <a:xfrm>
            <a:off x="666988" y="1080473"/>
            <a:ext cx="2779379" cy="435440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1600" b="1" dirty="0">
                <a:latin typeface="+mn-lt"/>
                <a:ea typeface="MS Mincho" panose="02020609040205080304" pitchFamily="49" charset="-128"/>
              </a:rPr>
              <a:t>Fig. S4</a:t>
            </a:r>
            <a:endParaRPr lang="ja-JP" altLang="en-US" sz="1600" b="1" dirty="0">
              <a:latin typeface="+mn-lt"/>
              <a:ea typeface="MS Mincho" panose="02020609040205080304" pitchFamily="49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9A4E2AD-C9AB-C245-8506-F3CCD592D559}"/>
              </a:ext>
            </a:extLst>
          </p:cNvPr>
          <p:cNvSpPr txBox="1"/>
          <p:nvPr/>
        </p:nvSpPr>
        <p:spPr>
          <a:xfrm>
            <a:off x="1735784" y="711141"/>
            <a:ext cx="1847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kumimoji="1" lang="ja-JP" altLang="en-US" b="1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C5AACF6-7966-2E43-8317-7DE5CF81E03A}"/>
              </a:ext>
            </a:extLst>
          </p:cNvPr>
          <p:cNvSpPr txBox="1"/>
          <p:nvPr/>
        </p:nvSpPr>
        <p:spPr>
          <a:xfrm>
            <a:off x="4571424" y="638689"/>
            <a:ext cx="1847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kumimoji="1" lang="ja-JP" altLang="en-US" b="1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C4D8B75-4F0B-1F4E-B628-DF180456ADE2}"/>
              </a:ext>
            </a:extLst>
          </p:cNvPr>
          <p:cNvSpPr txBox="1"/>
          <p:nvPr/>
        </p:nvSpPr>
        <p:spPr>
          <a:xfrm>
            <a:off x="7374584" y="728631"/>
            <a:ext cx="1847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kumimoji="1" lang="ja-JP" altLang="en-US" b="1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911CDDF-A022-5D48-9564-DD53C7DF499D}"/>
              </a:ext>
            </a:extLst>
          </p:cNvPr>
          <p:cNvSpPr txBox="1"/>
          <p:nvPr/>
        </p:nvSpPr>
        <p:spPr>
          <a:xfrm>
            <a:off x="6564321" y="2767284"/>
            <a:ext cx="1847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kumimoji="1" lang="ja-JP" altLang="en-US" b="1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B984E9F-41CB-AC48-A482-E7D78BE370E1}"/>
              </a:ext>
            </a:extLst>
          </p:cNvPr>
          <p:cNvSpPr txBox="1"/>
          <p:nvPr/>
        </p:nvSpPr>
        <p:spPr>
          <a:xfrm>
            <a:off x="3446367" y="2767286"/>
            <a:ext cx="1847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kumimoji="1" lang="ja-JP" altLang="en-US" b="1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AEAF6015-AD2F-F548-B70F-26D6F2DEEAF8}"/>
              </a:ext>
            </a:extLst>
          </p:cNvPr>
          <p:cNvSpPr/>
          <p:nvPr/>
        </p:nvSpPr>
        <p:spPr>
          <a:xfrm>
            <a:off x="1452323" y="1923803"/>
            <a:ext cx="8131064" cy="4512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1644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7581DBA0-BD9E-BC4A-AC21-789DD2654D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0353" y="1886220"/>
            <a:ext cx="5978354" cy="2120598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1676163" y="4440599"/>
            <a:ext cx="862845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Tumor bearing mice received local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radiation therapy (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RT) to subcutaneous (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sc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) tumors (3 fractions of 4 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Gy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) as described above on days 12, 14, 16 and intraperitoneal injection of 200 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μg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 anti-CD73 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mAb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 or Rat IgG2a isotype control at days 12, 14 and 16. All of the mice were sacrificed on day 18 and the 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sc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 tumors were dissociated with cell dissociation kit (</a:t>
            </a:r>
            <a:r>
              <a:rPr lang="en-US" altLang="ja-JP" sz="1200" kern="0" dirty="0" err="1">
                <a:latin typeface="Times New Roman" panose="02020603050405020304" pitchFamily="18" charset="0"/>
                <a:ea typeface="游明朝" panose="02020400000000000000" pitchFamily="18" charset="-128"/>
              </a:rPr>
              <a:t>Miltenyi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)and  the cells were cultured in RPMI-1640 + 10% FCS in the presence of brefeldin A and then fixed, permeabilized and stained with PE-conjugated IFN-</a:t>
            </a:r>
            <a:r>
              <a:rPr lang="en-US" altLang="ja-JP" sz="1200" kern="0" dirty="0">
                <a:latin typeface="Symbol" panose="05050102010706020507" pitchFamily="18" charset="2"/>
                <a:ea typeface="游明朝" panose="02020400000000000000" pitchFamily="18" charset="-128"/>
              </a:rPr>
              <a:t>g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 or isotype control and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APC-conjugated anti-CD3 and BV421-conjugated anti-CD4 </a:t>
            </a:r>
            <a:r>
              <a:rPr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mAb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and FITC-conjugated anti-CD8a 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as well as FVS780 for dead cell exclusion. The ratio of IFN-</a:t>
            </a:r>
            <a:r>
              <a:rPr lang="en-US" altLang="ja-JP" sz="1200" kern="0" dirty="0">
                <a:latin typeface="Symbol" panose="05050102010706020507" pitchFamily="18" charset="2"/>
                <a:ea typeface="游明朝" panose="02020400000000000000" pitchFamily="18" charset="-128"/>
              </a:rPr>
              <a:t>g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positive cells were </a:t>
            </a:r>
            <a:r>
              <a:rPr lang="en-US" altLang="ja-JP" sz="1200" kern="0" dirty="0">
                <a:latin typeface="Times New Roman" panose="02020603050405020304" pitchFamily="18" charset="0"/>
                <a:ea typeface="游明朝" panose="02020400000000000000" pitchFamily="18" charset="-128"/>
              </a:rPr>
              <a:t>calculated in CD3 (+) CD4 (+) or CD3 (+) CD8a (+) gated area. P value was calculated with the Mann-Whitney test and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 shows p&lt;0.01. </a:t>
            </a:r>
            <a:endParaRPr lang="en-US" altLang="ja-JP" sz="1200" kern="0" dirty="0">
              <a:latin typeface="Times New Roman" panose="02020603050405020304" pitchFamily="18" charset="0"/>
              <a:ea typeface="游明朝" panose="02020400000000000000" pitchFamily="18" charset="-128"/>
            </a:endParaRPr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779D9DA3-5B63-AC48-AC5F-4E1DB29BDC03}"/>
              </a:ext>
            </a:extLst>
          </p:cNvPr>
          <p:cNvSpPr txBox="1">
            <a:spLocks/>
          </p:cNvSpPr>
          <p:nvPr/>
        </p:nvSpPr>
        <p:spPr>
          <a:xfrm>
            <a:off x="673648" y="1174865"/>
            <a:ext cx="2779379" cy="435440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1600" b="1" dirty="0">
                <a:latin typeface="+mn-lt"/>
                <a:ea typeface="MS Mincho" panose="02020609040205080304" pitchFamily="49" charset="-128"/>
              </a:rPr>
              <a:t>Fig. S5</a:t>
            </a:r>
            <a:endParaRPr lang="ja-JP" altLang="en-US" sz="1600" b="1" dirty="0">
              <a:latin typeface="+mn-lt"/>
              <a:ea typeface="MS Mincho" panose="02020609040205080304" pitchFamily="49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9A4E2AD-C9AB-C245-8506-F3CCD592D559}"/>
              </a:ext>
            </a:extLst>
          </p:cNvPr>
          <p:cNvSpPr txBox="1"/>
          <p:nvPr/>
        </p:nvSpPr>
        <p:spPr>
          <a:xfrm>
            <a:off x="1735784" y="711141"/>
            <a:ext cx="1847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kumimoji="1" lang="ja-JP" altLang="en-US" b="1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C5AACF6-7966-2E43-8317-7DE5CF81E03A}"/>
              </a:ext>
            </a:extLst>
          </p:cNvPr>
          <p:cNvSpPr txBox="1"/>
          <p:nvPr/>
        </p:nvSpPr>
        <p:spPr>
          <a:xfrm>
            <a:off x="4571424" y="638689"/>
            <a:ext cx="1847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kumimoji="1" lang="ja-JP" altLang="en-US" b="1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C4D8B75-4F0B-1F4E-B628-DF180456ADE2}"/>
              </a:ext>
            </a:extLst>
          </p:cNvPr>
          <p:cNvSpPr txBox="1"/>
          <p:nvPr/>
        </p:nvSpPr>
        <p:spPr>
          <a:xfrm>
            <a:off x="7374584" y="728631"/>
            <a:ext cx="1847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kumimoji="1" lang="ja-JP" altLang="en-US" b="1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911CDDF-A022-5D48-9564-DD53C7DF499D}"/>
              </a:ext>
            </a:extLst>
          </p:cNvPr>
          <p:cNvSpPr txBox="1"/>
          <p:nvPr/>
        </p:nvSpPr>
        <p:spPr>
          <a:xfrm>
            <a:off x="5990389" y="1827193"/>
            <a:ext cx="1847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kumimoji="1" lang="ja-JP" altLang="en-US" b="1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B984E9F-41CB-AC48-A482-E7D78BE370E1}"/>
              </a:ext>
            </a:extLst>
          </p:cNvPr>
          <p:cNvSpPr txBox="1"/>
          <p:nvPr/>
        </p:nvSpPr>
        <p:spPr>
          <a:xfrm>
            <a:off x="2872435" y="1827195"/>
            <a:ext cx="1847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kumimoji="1" lang="ja-JP" altLang="en-US" b="1"/>
          </a:p>
        </p:txBody>
      </p:sp>
    </p:spTree>
    <p:extLst>
      <p:ext uri="{BB962C8B-B14F-4D97-AF65-F5344CB8AC3E}">
        <p14:creationId xmlns:p14="http://schemas.microsoft.com/office/powerpoint/2010/main" val="2212086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>
            <a:extLst>
              <a:ext uri="{FF2B5EF4-FFF2-40B4-BE49-F238E27FC236}">
                <a16:creationId xmlns:a16="http://schemas.microsoft.com/office/drawing/2014/main" id="{AC886F44-44C6-8C4C-B141-BB8AC56120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940" y="1074881"/>
            <a:ext cx="8115860" cy="4308613"/>
          </a:xfrm>
          <a:prstGeom prst="rect">
            <a:avLst/>
          </a:prstGeom>
        </p:spPr>
      </p:pic>
      <p:sp>
        <p:nvSpPr>
          <p:cNvPr id="6" name="タイトル 1">
            <a:extLst>
              <a:ext uri="{FF2B5EF4-FFF2-40B4-BE49-F238E27FC236}">
                <a16:creationId xmlns:a16="http://schemas.microsoft.com/office/drawing/2014/main" id="{779D9DA3-5B63-AC48-AC5F-4E1DB29BDC03}"/>
              </a:ext>
            </a:extLst>
          </p:cNvPr>
          <p:cNvSpPr txBox="1">
            <a:spLocks/>
          </p:cNvSpPr>
          <p:nvPr/>
        </p:nvSpPr>
        <p:spPr>
          <a:xfrm>
            <a:off x="539893" y="533824"/>
            <a:ext cx="2779379" cy="435440"/>
          </a:xfrm>
          <a:prstGeom prst="rect">
            <a:avLst/>
          </a:prstGeom>
          <a:noFill/>
        </p:spPr>
        <p:txBody>
          <a:bodyPr vert="horz" lIns="68580" tIns="34290" rIns="68580" bIns="3429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1600" b="1" dirty="0">
                <a:latin typeface="+mn-lt"/>
                <a:ea typeface="MS Mincho" panose="02020609040205080304" pitchFamily="49" charset="-128"/>
              </a:rPr>
              <a:t>Fig. S6</a:t>
            </a:r>
            <a:endParaRPr lang="ja-JP" altLang="en-US" sz="1600" b="1" dirty="0">
              <a:latin typeface="+mn-lt"/>
              <a:ea typeface="MS Mincho" panose="02020609040205080304" pitchFamily="49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1579881" y="5612389"/>
            <a:ext cx="9038737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of high and low expression of CD73. Staining intensities of CD73 were evaluated in remnant tumor cells or stroma separately by scoring (0, 1+, 2++, 3+++) determined by 2 evaluators and mean scores were calculated in each sample. The tumors were classified into high (mean score 2~3) and low (mean score 0~1.5) groups.</a:t>
            </a:r>
            <a:endParaRPr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925B3AA-8D07-F741-ADAB-0039928308AC}"/>
              </a:ext>
            </a:extLst>
          </p:cNvPr>
          <p:cNvSpPr txBox="1"/>
          <p:nvPr/>
        </p:nvSpPr>
        <p:spPr>
          <a:xfrm>
            <a:off x="2096012" y="1041458"/>
            <a:ext cx="199926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Remnant tumor cells</a:t>
            </a:r>
            <a:endParaRPr kumimoji="1" lang="ja-JP" altLang="en-US" sz="1400" b="1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E16CBB3-6FC0-FC44-9C9A-34508D6A8B29}"/>
              </a:ext>
            </a:extLst>
          </p:cNvPr>
          <p:cNvSpPr txBox="1"/>
          <p:nvPr/>
        </p:nvSpPr>
        <p:spPr>
          <a:xfrm>
            <a:off x="2096012" y="3275111"/>
            <a:ext cx="81624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400" b="1" dirty="0"/>
              <a:t>Stroma</a:t>
            </a:r>
            <a:endParaRPr kumimoji="1" lang="ja-JP" altLang="en-US" sz="1400" b="1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251643A-0953-B648-A76C-8BACD3ECA9CE}"/>
              </a:ext>
            </a:extLst>
          </p:cNvPr>
          <p:cNvSpPr txBox="1"/>
          <p:nvPr/>
        </p:nvSpPr>
        <p:spPr>
          <a:xfrm>
            <a:off x="4092834" y="1389603"/>
            <a:ext cx="199926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/>
              <a:t>1+</a:t>
            </a:r>
            <a:endParaRPr kumimoji="1" lang="ja-JP" altLang="en-US" sz="1400" b="1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9C77F74-D27E-6E41-B150-524262E28093}"/>
              </a:ext>
            </a:extLst>
          </p:cNvPr>
          <p:cNvSpPr txBox="1"/>
          <p:nvPr/>
        </p:nvSpPr>
        <p:spPr>
          <a:xfrm>
            <a:off x="6096000" y="1391689"/>
            <a:ext cx="200855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/>
              <a:t>2++</a:t>
            </a:r>
            <a:endParaRPr kumimoji="1" lang="ja-JP" altLang="en-US" sz="1400" b="1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9FFBC9A-A6E3-6342-BFE1-2B2B5ABE1C0E}"/>
              </a:ext>
            </a:extLst>
          </p:cNvPr>
          <p:cNvSpPr txBox="1"/>
          <p:nvPr/>
        </p:nvSpPr>
        <p:spPr>
          <a:xfrm>
            <a:off x="6092100" y="3505745"/>
            <a:ext cx="200855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/>
              <a:t>2++</a:t>
            </a:r>
            <a:endParaRPr kumimoji="1" lang="ja-JP" altLang="en-US" sz="1400" b="1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398FE1A-28BC-B74D-A8BE-5583ADF11102}"/>
              </a:ext>
            </a:extLst>
          </p:cNvPr>
          <p:cNvSpPr txBox="1"/>
          <p:nvPr/>
        </p:nvSpPr>
        <p:spPr>
          <a:xfrm>
            <a:off x="4088933" y="3505147"/>
            <a:ext cx="199926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/>
              <a:t>1+</a:t>
            </a:r>
            <a:endParaRPr kumimoji="1" lang="ja-JP" altLang="en-US" sz="1400" b="1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7D77E0AB-B7AB-4249-BCC9-BF7545D7BFD1}"/>
              </a:ext>
            </a:extLst>
          </p:cNvPr>
          <p:cNvSpPr txBox="1"/>
          <p:nvPr/>
        </p:nvSpPr>
        <p:spPr>
          <a:xfrm>
            <a:off x="8092831" y="1387785"/>
            <a:ext cx="200855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/>
              <a:t>3+++</a:t>
            </a:r>
            <a:endParaRPr kumimoji="1" lang="ja-JP" altLang="en-US" sz="1400" b="1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28C9CCD-5904-D447-B1B4-64BE7CF1992D}"/>
              </a:ext>
            </a:extLst>
          </p:cNvPr>
          <p:cNvSpPr txBox="1"/>
          <p:nvPr/>
        </p:nvSpPr>
        <p:spPr>
          <a:xfrm>
            <a:off x="8104556" y="3501841"/>
            <a:ext cx="200855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400" b="1" dirty="0"/>
              <a:t>3+++</a:t>
            </a:r>
            <a:endParaRPr kumimoji="1" lang="ja-JP" altLang="en-US" sz="1400" b="1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76784DD-F181-F34B-AFEC-C95EAA4C8037}"/>
              </a:ext>
            </a:extLst>
          </p:cNvPr>
          <p:cNvSpPr txBox="1"/>
          <p:nvPr/>
        </p:nvSpPr>
        <p:spPr>
          <a:xfrm>
            <a:off x="2103821" y="1401330"/>
            <a:ext cx="199926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/>
              <a:t>0</a:t>
            </a:r>
            <a:endParaRPr kumimoji="1" lang="ja-JP" altLang="en-US" sz="1400" b="1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B5780B55-9053-7F41-914B-B3D1D256BD1D}"/>
              </a:ext>
            </a:extLst>
          </p:cNvPr>
          <p:cNvSpPr txBox="1"/>
          <p:nvPr/>
        </p:nvSpPr>
        <p:spPr>
          <a:xfrm>
            <a:off x="2099920" y="3516874"/>
            <a:ext cx="199926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/>
              <a:t>0</a:t>
            </a:r>
            <a:endParaRPr kumimoji="1" lang="ja-JP" altLang="en-US" sz="1400" b="1"/>
          </a:p>
        </p:txBody>
      </p:sp>
    </p:spTree>
    <p:extLst>
      <p:ext uri="{BB962C8B-B14F-4D97-AF65-F5344CB8AC3E}">
        <p14:creationId xmlns:p14="http://schemas.microsoft.com/office/powerpoint/2010/main" val="1525788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>
            <a:extLst>
              <a:ext uri="{FF2B5EF4-FFF2-40B4-BE49-F238E27FC236}">
                <a16:creationId xmlns:a16="http://schemas.microsoft.com/office/drawing/2014/main" id="{DD2F3A7A-12FE-3A4C-AB2F-82985BCD9EEB}"/>
              </a:ext>
            </a:extLst>
          </p:cNvPr>
          <p:cNvSpPr txBox="1">
            <a:spLocks/>
          </p:cNvSpPr>
          <p:nvPr/>
        </p:nvSpPr>
        <p:spPr>
          <a:xfrm>
            <a:off x="167545" y="347861"/>
            <a:ext cx="11767779" cy="295366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S1.  Univariate and Multivariate analyses on the correlation between clinicopathological variables and outcomes. </a:t>
            </a:r>
            <a:endParaRPr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EA17E60D-A42D-2742-B049-78A72834962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5431370"/>
              </p:ext>
            </p:extLst>
          </p:nvPr>
        </p:nvGraphicFramePr>
        <p:xfrm>
          <a:off x="306412" y="763326"/>
          <a:ext cx="11598226" cy="52971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8954">
                  <a:extLst>
                    <a:ext uri="{9D8B030D-6E8A-4147-A177-3AD203B41FA5}">
                      <a16:colId xmlns:a16="http://schemas.microsoft.com/office/drawing/2014/main" val="709658660"/>
                    </a:ext>
                  </a:extLst>
                </a:gridCol>
                <a:gridCol w="1496545">
                  <a:extLst>
                    <a:ext uri="{9D8B030D-6E8A-4147-A177-3AD203B41FA5}">
                      <a16:colId xmlns:a16="http://schemas.microsoft.com/office/drawing/2014/main" val="1763602728"/>
                    </a:ext>
                  </a:extLst>
                </a:gridCol>
                <a:gridCol w="854939">
                  <a:extLst>
                    <a:ext uri="{9D8B030D-6E8A-4147-A177-3AD203B41FA5}">
                      <a16:colId xmlns:a16="http://schemas.microsoft.com/office/drawing/2014/main" val="2225290783"/>
                    </a:ext>
                  </a:extLst>
                </a:gridCol>
                <a:gridCol w="1343112">
                  <a:extLst>
                    <a:ext uri="{9D8B030D-6E8A-4147-A177-3AD203B41FA5}">
                      <a16:colId xmlns:a16="http://schemas.microsoft.com/office/drawing/2014/main" val="566503481"/>
                    </a:ext>
                  </a:extLst>
                </a:gridCol>
                <a:gridCol w="795040">
                  <a:extLst>
                    <a:ext uri="{9D8B030D-6E8A-4147-A177-3AD203B41FA5}">
                      <a16:colId xmlns:a16="http://schemas.microsoft.com/office/drawing/2014/main" val="1957045313"/>
                    </a:ext>
                  </a:extLst>
                </a:gridCol>
                <a:gridCol w="1496545">
                  <a:extLst>
                    <a:ext uri="{9D8B030D-6E8A-4147-A177-3AD203B41FA5}">
                      <a16:colId xmlns:a16="http://schemas.microsoft.com/office/drawing/2014/main" val="2913807259"/>
                    </a:ext>
                  </a:extLst>
                </a:gridCol>
                <a:gridCol w="795040">
                  <a:extLst>
                    <a:ext uri="{9D8B030D-6E8A-4147-A177-3AD203B41FA5}">
                      <a16:colId xmlns:a16="http://schemas.microsoft.com/office/drawing/2014/main" val="3408176038"/>
                    </a:ext>
                  </a:extLst>
                </a:gridCol>
                <a:gridCol w="1403011">
                  <a:extLst>
                    <a:ext uri="{9D8B030D-6E8A-4147-A177-3AD203B41FA5}">
                      <a16:colId xmlns:a16="http://schemas.microsoft.com/office/drawing/2014/main" val="3486195612"/>
                    </a:ext>
                  </a:extLst>
                </a:gridCol>
                <a:gridCol w="795040">
                  <a:extLst>
                    <a:ext uri="{9D8B030D-6E8A-4147-A177-3AD203B41FA5}">
                      <a16:colId xmlns:a16="http://schemas.microsoft.com/office/drawing/2014/main" val="1892201811"/>
                    </a:ext>
                  </a:extLst>
                </a:gridCol>
              </a:tblGrid>
              <a:tr h="340246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Variable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RFS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50292" marB="50292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US" sz="160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OS</a:t>
                      </a:r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50292" marB="50292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5672505"/>
                  </a:ext>
                </a:extLst>
              </a:tr>
              <a:tr h="302480">
                <a:tc vMerge="1">
                  <a:txBody>
                    <a:bodyPr/>
                    <a:lstStyle/>
                    <a:p>
                      <a:pPr algn="l" fontAlgn="ctr"/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Yu Gothic" panose="020B0400000000000000" pitchFamily="34" charset="-128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Univariate analysis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50292" marB="50292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Multivariate analysis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50292" marB="50292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Univariate analysis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50292" marB="50292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Multivariate analysis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50292" marB="50292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4304275"/>
                  </a:ext>
                </a:extLst>
              </a:tr>
              <a:tr h="308464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6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Yu Gothic" panose="020B0400000000000000" pitchFamily="34" charset="-128"/>
                        <a:cs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HR(95% CI)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 (95% CI)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 (95% CI)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 (95% CI)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p-value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3520929"/>
                  </a:ext>
                </a:extLst>
              </a:tr>
              <a:tr h="2684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Age: 62y&lt; vs </a:t>
                      </a:r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≧</a:t>
                      </a:r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62y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1.0(0.45-2.4)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0.94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1.0(0.38-2.9)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0.94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3964552"/>
                  </a:ext>
                </a:extLst>
              </a:tr>
              <a:tr h="2684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Gender: M vs F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0.88(0.32-2.4)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0.81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1.1(0.35-3.5)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0.88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9025991"/>
                  </a:ext>
                </a:extLst>
              </a:tr>
              <a:tr h="4430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Histology: </a:t>
                      </a:r>
                    </a:p>
                    <a:p>
                      <a:pPr algn="l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Differentiated vs Undifferentiated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1.3(0.40-4.5)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0.66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1.3(0.30-5.8)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0.72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6018172"/>
                  </a:ext>
                </a:extLst>
              </a:tr>
              <a:tr h="4232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Lymphatic invasion:</a:t>
                      </a:r>
                      <a:r>
                        <a:rPr lang="en-US" altLang="ja-JP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- vs </a:t>
                      </a:r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1.5(0.62-3.3)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0.39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1.3(0.46-3.5)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0.66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82693525"/>
                  </a:ext>
                </a:extLst>
              </a:tr>
              <a:tr h="42190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Venous invasion:</a:t>
                      </a:r>
                      <a:r>
                        <a:rPr lang="en-US" altLang="ja-JP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- vs </a:t>
                      </a:r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1.2(0.49-3.0)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0.68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0.87(0.31-2.5)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0.79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1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4187827"/>
                  </a:ext>
                </a:extLst>
              </a:tr>
              <a:tr h="4430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Tumor Stage:</a:t>
                      </a:r>
                    </a:p>
                    <a:p>
                      <a:pPr algn="l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t0,1,2 vs t3,4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3.2(0.94-11)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0.063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3.0(0.90-10)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0.074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2.8(0.64-13)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0.17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2.5(0.56-11)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0.23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302690"/>
                  </a:ext>
                </a:extLst>
              </a:tr>
              <a:tr h="26840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stage:- vs </a:t>
                      </a:r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0.91(0.37-2.3)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0.84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1.2(0.44-3.5)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0.68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7040169"/>
                  </a:ext>
                </a:extLst>
              </a:tr>
              <a:tr h="443075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Pathological response:</a:t>
                      </a:r>
                    </a:p>
                    <a:p>
                      <a:pPr algn="l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Grade 0,1 vs 2,3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0.75(0.29-1.9)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0.54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0.80(0.25-2.5)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0.70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06626484"/>
                  </a:ext>
                </a:extLst>
              </a:tr>
              <a:tr h="34044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Combined chemotherapy</a:t>
                      </a:r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 +</a:t>
                      </a:r>
                      <a:r>
                        <a:rPr lang="en-US" altLang="ja-JP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 vs -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1.2(0.27-5.0)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0.83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0.89(0.2-3.9)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0.87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8492159"/>
                  </a:ext>
                </a:extLst>
              </a:tr>
              <a:tr h="36195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Adjuvant chemotherapy: </a:t>
                      </a:r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en-US" altLang="ja-JP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Yu Gothic" panose="020B0400000000000000" pitchFamily="34" charset="-128"/>
                          <a:cs typeface="Times New Roman" panose="02020603050405020304" pitchFamily="18" charset="0"/>
                        </a:rPr>
                        <a:t> vs -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0.93(0.38-2.3)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0.87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1.0(0.36-3.1)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0.94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1" u="none" strike="noStrike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　</a:t>
                      </a:r>
                      <a:endParaRPr lang="ja-JP" altLang="en-US" sz="1200" b="1" i="0" u="none" strike="noStrike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7011884"/>
                  </a:ext>
                </a:extLst>
              </a:tr>
              <a:tr h="659774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CD73 expression levels: </a:t>
                      </a:r>
                    </a:p>
                    <a:p>
                      <a:pPr algn="l" fontAlgn="ctr"/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 expression both</a:t>
                      </a:r>
                      <a:r>
                        <a:rPr lang="en-US" sz="1200" b="1" u="none" strike="noStrike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in remnant t</a:t>
                      </a:r>
                      <a:r>
                        <a:rPr lang="en-US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umor cells and stroma high vs Others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3.2(1.3-7.6)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0.01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2.8(1.2-6.8)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0.022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3.9(1.4-11)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0.008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3.3(1.2-9.2)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200" b="1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0.021</a:t>
                      </a:r>
                      <a:endParaRPr lang="en-US" altLang="ja-JP" sz="12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Yu Gothic" panose="020B0400000000000000" pitchFamily="34" charset="-128"/>
                        <a:cs typeface="Times New Roman" panose="02020603050405020304" pitchFamily="18" charset="0"/>
                      </a:endParaRPr>
                    </a:p>
                  </a:txBody>
                  <a:tcPr marL="9525" marR="9525" marT="10478" marB="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78787367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48DFE6D-82FD-B845-8683-FF18AC3EE24F}"/>
              </a:ext>
            </a:extLst>
          </p:cNvPr>
          <p:cNvSpPr txBox="1"/>
          <p:nvPr/>
        </p:nvSpPr>
        <p:spPr>
          <a:xfrm>
            <a:off x="306412" y="6105477"/>
            <a:ext cx="11409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RFS: Recurrence Free Survival, 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OS: Overall Survival</a:t>
            </a:r>
            <a:r>
              <a:rPr kumimoji="1" lang="en-US" altLang="ja-JP" sz="1200">
                <a:latin typeface="Times New Roman" panose="02020603050405020304" pitchFamily="18" charset="0"/>
                <a:cs typeface="Times New Roman" panose="02020603050405020304" pitchFamily="18" charset="0"/>
              </a:rPr>
              <a:t>, HR</a:t>
            </a:r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hazard ratio CI: confidence interval.  </a:t>
            </a:r>
            <a:r>
              <a:rPr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P-values were analyzed with cox proportional hazard model.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直線コネクタ 7"/>
          <p:cNvCxnSpPr/>
          <p:nvPr/>
        </p:nvCxnSpPr>
        <p:spPr>
          <a:xfrm>
            <a:off x="239737" y="763326"/>
            <a:ext cx="114760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239737" y="1696776"/>
            <a:ext cx="114760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239737" y="6061775"/>
            <a:ext cx="114760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15463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1034</Words>
  <Application>Microsoft Macintosh PowerPoint</Application>
  <PresentationFormat>ワイド画面</PresentationFormat>
  <Paragraphs>147</Paragraphs>
  <Slides>7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5" baseType="lpstr">
      <vt:lpstr>游ゴシック</vt:lpstr>
      <vt:lpstr>游ゴシック Light</vt:lpstr>
      <vt:lpstr>游明朝</vt:lpstr>
      <vt:lpstr>Arial</vt:lpstr>
      <vt:lpstr>Symbol</vt:lpstr>
      <vt:lpstr>Times New Roman</vt:lpstr>
      <vt:lpstr>Office テーマ</vt:lpstr>
      <vt:lpstr>Prism 8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kitayama joji</dc:creator>
  <cp:lastModifiedBy>津久井 秀則</cp:lastModifiedBy>
  <cp:revision>48</cp:revision>
  <dcterms:created xsi:type="dcterms:W3CDTF">2019-09-06T05:26:05Z</dcterms:created>
  <dcterms:modified xsi:type="dcterms:W3CDTF">2020-04-29T10:33:32Z</dcterms:modified>
</cp:coreProperties>
</file>