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6858000" cy="9144000" type="screen4x3"/>
  <p:notesSz cx="6858000" cy="9144000"/>
  <p:custDataLst>
    <p:tags r:id="rId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64"/>
  </p:normalViewPr>
  <p:slideViewPr>
    <p:cSldViewPr>
      <p:cViewPr>
        <p:scale>
          <a:sx n="100" d="100"/>
          <a:sy n="100" d="100"/>
        </p:scale>
        <p:origin x="2048" y="-61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CC1636-C450-4041-8B5F-B290F6E03BA4}" type="datetimeFigureOut">
              <a:rPr lang="en-US" smtClean="0"/>
              <a:pPr/>
              <a:t>10/28/19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B106AA-5718-42B1-9AD1-F86BC25E0DCD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B106AA-5718-42B1-9AD1-F86BC25E0DC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AEDCB-9FCC-47E2-8A46-EA62B82DAE6E}" type="datetimeFigureOut">
              <a:rPr lang="en-US" smtClean="0"/>
              <a:pPr/>
              <a:t>10/28/19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F48E0-56D0-4299-93D0-58A068D4EEAC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AEDCB-9FCC-47E2-8A46-EA62B82DAE6E}" type="datetimeFigureOut">
              <a:rPr lang="en-US" smtClean="0"/>
              <a:pPr/>
              <a:t>10/28/19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F48E0-56D0-4299-93D0-58A068D4EEAC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AEDCB-9FCC-47E2-8A46-EA62B82DAE6E}" type="datetimeFigureOut">
              <a:rPr lang="en-US" smtClean="0"/>
              <a:pPr/>
              <a:t>10/28/19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F48E0-56D0-4299-93D0-58A068D4EEAC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AEDCB-9FCC-47E2-8A46-EA62B82DAE6E}" type="datetimeFigureOut">
              <a:rPr lang="en-US" smtClean="0"/>
              <a:pPr/>
              <a:t>10/28/19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F48E0-56D0-4299-93D0-58A068D4EEAC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AEDCB-9FCC-47E2-8A46-EA62B82DAE6E}" type="datetimeFigureOut">
              <a:rPr lang="en-US" smtClean="0"/>
              <a:pPr/>
              <a:t>10/28/19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F48E0-56D0-4299-93D0-58A068D4EEAC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AEDCB-9FCC-47E2-8A46-EA62B82DAE6E}" type="datetimeFigureOut">
              <a:rPr lang="en-US" smtClean="0"/>
              <a:pPr/>
              <a:t>10/28/19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F48E0-56D0-4299-93D0-58A068D4EEAC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AEDCB-9FCC-47E2-8A46-EA62B82DAE6E}" type="datetimeFigureOut">
              <a:rPr lang="en-US" smtClean="0"/>
              <a:pPr/>
              <a:t>10/28/19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F48E0-56D0-4299-93D0-58A068D4EEAC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AEDCB-9FCC-47E2-8A46-EA62B82DAE6E}" type="datetimeFigureOut">
              <a:rPr lang="en-US" smtClean="0"/>
              <a:pPr/>
              <a:t>10/28/19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F48E0-56D0-4299-93D0-58A068D4EEAC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AEDCB-9FCC-47E2-8A46-EA62B82DAE6E}" type="datetimeFigureOut">
              <a:rPr lang="en-US" smtClean="0"/>
              <a:pPr/>
              <a:t>10/28/19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F48E0-56D0-4299-93D0-58A068D4EEAC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AEDCB-9FCC-47E2-8A46-EA62B82DAE6E}" type="datetimeFigureOut">
              <a:rPr lang="en-US" smtClean="0"/>
              <a:pPr/>
              <a:t>10/28/19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F48E0-56D0-4299-93D0-58A068D4EEAC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AEDCB-9FCC-47E2-8A46-EA62B82DAE6E}" type="datetimeFigureOut">
              <a:rPr lang="en-US" smtClean="0"/>
              <a:pPr/>
              <a:t>10/28/19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F48E0-56D0-4299-93D0-58A068D4EEAC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EAEDCB-9FCC-47E2-8A46-EA62B82DAE6E}" type="datetimeFigureOut">
              <a:rPr lang="en-US" smtClean="0"/>
              <a:pPr/>
              <a:t>10/28/19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F48E0-56D0-4299-93D0-58A068D4EEAC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3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04435" y="300626"/>
            <a:ext cx="2908741" cy="2880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i="1" dirty="0">
                <a:solidFill>
                  <a:schemeClr val="tx2"/>
                </a:solidFill>
              </a:rPr>
              <a:t>Clinical suspicion of NV-ICUAP</a:t>
            </a:r>
          </a:p>
        </p:txBody>
      </p:sp>
      <p:sp>
        <p:nvSpPr>
          <p:cNvPr id="7" name="Rectangle 6"/>
          <p:cNvSpPr/>
          <p:nvPr/>
        </p:nvSpPr>
        <p:spPr>
          <a:xfrm>
            <a:off x="3717032" y="1468294"/>
            <a:ext cx="2883581" cy="199934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sz="1400" b="1" u="sng" dirty="0" err="1">
                <a:solidFill>
                  <a:schemeClr val="tx2"/>
                </a:solidFill>
              </a:rPr>
              <a:t>Other</a:t>
            </a:r>
            <a:r>
              <a:rPr lang="fr-FR" sz="1400" b="1" u="sng" dirty="0">
                <a:solidFill>
                  <a:schemeClr val="tx2"/>
                </a:solidFill>
              </a:rPr>
              <a:t> exams </a:t>
            </a:r>
          </a:p>
          <a:p>
            <a:pPr algn="ctr"/>
            <a:r>
              <a:rPr lang="en-US" sz="1200" dirty="0">
                <a:solidFill>
                  <a:schemeClr val="tx2"/>
                </a:solidFill>
              </a:rPr>
              <a:t>CT scan, US examination</a:t>
            </a:r>
          </a:p>
          <a:p>
            <a:r>
              <a:rPr lang="en-US" sz="1200" u="sng" dirty="0">
                <a:solidFill>
                  <a:schemeClr val="tx2"/>
                </a:solidFill>
              </a:rPr>
              <a:t>Likely Alternative diagnoses to consider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Pulmonary emboli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Cardiogenic pulmonary </a:t>
            </a:r>
            <a:r>
              <a:rPr lang="en-US" sz="1200" dirty="0" err="1">
                <a:solidFill>
                  <a:schemeClr val="tx2"/>
                </a:solidFill>
              </a:rPr>
              <a:t>oedema</a:t>
            </a:r>
            <a:endParaRPr lang="en-US" sz="12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ARDS with non pulmonary nosocomial infection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Intra-alveolar hemorrhage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Pulmonary contusion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tx2"/>
                </a:solidFill>
              </a:rPr>
              <a:t>Immunoalergic</a:t>
            </a:r>
            <a:r>
              <a:rPr lang="en-US" sz="1200" dirty="0">
                <a:solidFill>
                  <a:schemeClr val="tx2"/>
                </a:solidFill>
              </a:rPr>
              <a:t> pneumonia</a:t>
            </a:r>
          </a:p>
          <a:p>
            <a:endParaRPr lang="en-US" sz="1400" dirty="0"/>
          </a:p>
        </p:txBody>
      </p:sp>
      <p:sp>
        <p:nvSpPr>
          <p:cNvPr id="8" name="ZoneTexte 7"/>
          <p:cNvSpPr txBox="1"/>
          <p:nvPr/>
        </p:nvSpPr>
        <p:spPr>
          <a:xfrm>
            <a:off x="637953" y="686470"/>
            <a:ext cx="5618013" cy="338554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Risk benefit ratio of a (re)intubation with invasive diagnostic tests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1619766" y="5193357"/>
            <a:ext cx="1729576" cy="307777"/>
          </a:xfrm>
          <a:prstGeom prst="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chemeClr val="tx2"/>
                </a:solidFill>
              </a:rPr>
              <a:t>Positive microbiology</a:t>
            </a:r>
          </a:p>
        </p:txBody>
      </p:sp>
      <p:sp>
        <p:nvSpPr>
          <p:cNvPr id="13" name="ZoneTexte 12"/>
          <p:cNvSpPr txBox="1"/>
          <p:nvPr/>
        </p:nvSpPr>
        <p:spPr>
          <a:xfrm>
            <a:off x="4365104" y="5184595"/>
            <a:ext cx="1822935" cy="307777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i="1" dirty="0">
                <a:solidFill>
                  <a:schemeClr val="tx2"/>
                </a:solidFill>
              </a:rPr>
              <a:t>Negative microbiology</a:t>
            </a:r>
          </a:p>
        </p:txBody>
      </p:sp>
      <p:sp>
        <p:nvSpPr>
          <p:cNvPr id="43" name="Rectangle à coins arrondis 42">
            <a:extLst>
              <a:ext uri="{FF2B5EF4-FFF2-40B4-BE49-F238E27FC236}">
                <a16:creationId xmlns:a16="http://schemas.microsoft.com/office/drawing/2014/main" id="{4971E3CA-49C1-EE44-9CA1-09EA1D18D4D4}"/>
              </a:ext>
            </a:extLst>
          </p:cNvPr>
          <p:cNvSpPr/>
          <p:nvPr/>
        </p:nvSpPr>
        <p:spPr>
          <a:xfrm>
            <a:off x="58978" y="1115616"/>
            <a:ext cx="3384376" cy="2654455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b="1" i="1" u="sng" dirty="0">
                <a:solidFill>
                  <a:schemeClr val="tx2"/>
                </a:solidFill>
              </a:rPr>
              <a:t>Diagnostic tests for </a:t>
            </a:r>
            <a:r>
              <a:rPr lang="fr-FR" sz="1400" b="1" i="1" u="sng" dirty="0" err="1">
                <a:solidFill>
                  <a:schemeClr val="tx2"/>
                </a:solidFill>
              </a:rPr>
              <a:t>pneumonia</a:t>
            </a:r>
            <a:r>
              <a:rPr lang="fr-FR" sz="1400" b="1" i="1" u="sng" dirty="0">
                <a:solidFill>
                  <a:schemeClr val="tx2"/>
                </a:solidFill>
              </a:rPr>
              <a:t>: </a:t>
            </a:r>
          </a:p>
          <a:p>
            <a:pPr algn="ctr"/>
            <a:r>
              <a:rPr lang="fr-FR" sz="1100" b="1" i="1" u="sng" dirty="0">
                <a:solidFill>
                  <a:schemeClr val="tx2"/>
                </a:solidFill>
              </a:rPr>
              <a:t>PREFERABLY BEFORE NEW ANTIMICROBIALS</a:t>
            </a:r>
          </a:p>
          <a:p>
            <a:pPr>
              <a:buFontTx/>
              <a:buChar char="-"/>
            </a:pPr>
            <a:r>
              <a:rPr lang="en-US" sz="1200" dirty="0">
                <a:solidFill>
                  <a:schemeClr val="tx2"/>
                </a:solidFill>
              </a:rPr>
              <a:t>Blood cultures</a:t>
            </a:r>
          </a:p>
          <a:p>
            <a:pPr>
              <a:buFontTx/>
              <a:buChar char="-"/>
            </a:pPr>
            <a:r>
              <a:rPr lang="en-US" sz="1200" i="1" dirty="0">
                <a:solidFill>
                  <a:schemeClr val="tx2"/>
                </a:solidFill>
              </a:rPr>
              <a:t>Legionella </a:t>
            </a:r>
            <a:r>
              <a:rPr lang="en-US" sz="1200" i="1" dirty="0" err="1">
                <a:solidFill>
                  <a:schemeClr val="tx2"/>
                </a:solidFill>
              </a:rPr>
              <a:t>Antigenuria</a:t>
            </a:r>
            <a:endParaRPr lang="en-US" sz="1200" i="1" dirty="0">
              <a:solidFill>
                <a:schemeClr val="tx2"/>
              </a:solidFill>
            </a:endParaRPr>
          </a:p>
          <a:p>
            <a:r>
              <a:rPr lang="en-US" sz="1200" dirty="0">
                <a:solidFill>
                  <a:schemeClr val="tx2"/>
                </a:solidFill>
              </a:rPr>
              <a:t>- Respiratory specimen: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FOB if SpO2&gt;90% with BAL </a:t>
            </a:r>
            <a:r>
              <a:rPr lang="en-US" sz="1100" i="1" dirty="0">
                <a:solidFill>
                  <a:schemeClr val="tx2"/>
                </a:solidFill>
              </a:rPr>
              <a:t>(evaluate the risk benefit ratio/ use of periprocedural NIV)</a:t>
            </a:r>
            <a:endParaRPr lang="en-US" sz="1200" i="1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Tracheal aspirates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Sputum culture</a:t>
            </a:r>
          </a:p>
          <a:p>
            <a:r>
              <a:rPr lang="en-US" sz="1200" dirty="0">
                <a:solidFill>
                  <a:schemeClr val="tx2"/>
                </a:solidFill>
              </a:rPr>
              <a:t>-Other exams: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err="1">
                <a:solidFill>
                  <a:schemeClr val="tx2"/>
                </a:solidFill>
              </a:rPr>
              <a:t>mPCR</a:t>
            </a:r>
            <a:r>
              <a:rPr lang="en-US" sz="1200" dirty="0">
                <a:solidFill>
                  <a:schemeClr val="tx2"/>
                </a:solidFill>
              </a:rPr>
              <a:t> on sputum or tracheal secretions for viruses and respiratory pathogens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CRP, PCT</a:t>
            </a:r>
          </a:p>
        </p:txBody>
      </p:sp>
      <p:sp>
        <p:nvSpPr>
          <p:cNvPr id="67" name="Rectangle à coins arrondis 66">
            <a:extLst>
              <a:ext uri="{FF2B5EF4-FFF2-40B4-BE49-F238E27FC236}">
                <a16:creationId xmlns:a16="http://schemas.microsoft.com/office/drawing/2014/main" id="{F96DAAF5-03BA-604B-ACD9-F7608B1D445D}"/>
              </a:ext>
            </a:extLst>
          </p:cNvPr>
          <p:cNvSpPr/>
          <p:nvPr/>
        </p:nvSpPr>
        <p:spPr>
          <a:xfrm>
            <a:off x="4221088" y="5988536"/>
            <a:ext cx="2496996" cy="1755914"/>
          </a:xfrm>
          <a:prstGeom prst="round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chemeClr val="tx2"/>
                </a:solidFill>
              </a:rPr>
              <a:t>Consider stopping antibiotics</a:t>
            </a:r>
            <a:endParaRPr lang="fr-FR" sz="1200" b="1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fr-FR" sz="1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Clinical improvement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No other causes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Not accurate initial respiratory samples</a:t>
            </a:r>
          </a:p>
          <a:p>
            <a:r>
              <a:rPr lang="en-US" sz="12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Other diagnosis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2"/>
                </a:solidFill>
              </a:rPr>
              <a:t>Accurate respiratory sample </a:t>
            </a:r>
          </a:p>
        </p:txBody>
      </p:sp>
      <p:sp>
        <p:nvSpPr>
          <p:cNvPr id="68" name="Rectangle à coins arrondis 67">
            <a:extLst>
              <a:ext uri="{FF2B5EF4-FFF2-40B4-BE49-F238E27FC236}">
                <a16:creationId xmlns:a16="http://schemas.microsoft.com/office/drawing/2014/main" id="{33D84687-9698-874C-AB50-1F467D1C6EA9}"/>
              </a:ext>
            </a:extLst>
          </p:cNvPr>
          <p:cNvSpPr/>
          <p:nvPr/>
        </p:nvSpPr>
        <p:spPr>
          <a:xfrm>
            <a:off x="1052736" y="4305422"/>
            <a:ext cx="5517825" cy="690788"/>
          </a:xfrm>
          <a:prstGeom prst="roundRect">
            <a:avLst/>
          </a:prstGeom>
          <a:gradFill flip="none" rotWithShape="1">
            <a:gsLst>
              <a:gs pos="0">
                <a:srgbClr val="7030A0">
                  <a:tint val="66000"/>
                  <a:satMod val="160000"/>
                </a:srgbClr>
              </a:gs>
              <a:gs pos="50000">
                <a:srgbClr val="7030A0">
                  <a:tint val="44500"/>
                  <a:satMod val="160000"/>
                </a:srgbClr>
              </a:gs>
              <a:gs pos="100000">
                <a:srgbClr val="7030A0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Based on severity, previous AB therapy, previous colonization</a:t>
            </a:r>
          </a:p>
          <a:p>
            <a:pPr algn="ctr"/>
            <a:r>
              <a:rPr lang="en-US" sz="1400" dirty="0">
                <a:solidFill>
                  <a:schemeClr val="tx2"/>
                </a:solidFill>
              </a:rPr>
              <a:t>Consider the risk of </a:t>
            </a:r>
            <a:r>
              <a:rPr lang="en-US" sz="1400" i="1" dirty="0">
                <a:solidFill>
                  <a:schemeClr val="tx2"/>
                </a:solidFill>
              </a:rPr>
              <a:t>P. aeruginosa /</a:t>
            </a:r>
            <a:r>
              <a:rPr lang="en-US" sz="1400" dirty="0">
                <a:solidFill>
                  <a:schemeClr val="tx2"/>
                </a:solidFill>
              </a:rPr>
              <a:t> MDR GNB/ </a:t>
            </a:r>
            <a:r>
              <a:rPr lang="en-US" sz="1400" i="1" dirty="0">
                <a:solidFill>
                  <a:schemeClr val="tx2"/>
                </a:solidFill>
              </a:rPr>
              <a:t>S aureus</a:t>
            </a:r>
          </a:p>
          <a:p>
            <a:pPr algn="ctr"/>
            <a:r>
              <a:rPr lang="en-US" sz="1400" dirty="0">
                <a:solidFill>
                  <a:schemeClr val="tx2"/>
                </a:solidFill>
              </a:rPr>
              <a:t>Broad spectrum antimicrobial:/ therapy of alternative disease  </a:t>
            </a:r>
          </a:p>
        </p:txBody>
      </p:sp>
      <p:sp>
        <p:nvSpPr>
          <p:cNvPr id="69" name="Rectangle à coins arrondis 68">
            <a:extLst>
              <a:ext uri="{FF2B5EF4-FFF2-40B4-BE49-F238E27FC236}">
                <a16:creationId xmlns:a16="http://schemas.microsoft.com/office/drawing/2014/main" id="{10A6919E-9CED-DD43-A1EF-A706602D6DEB}"/>
              </a:ext>
            </a:extLst>
          </p:cNvPr>
          <p:cNvSpPr/>
          <p:nvPr/>
        </p:nvSpPr>
        <p:spPr>
          <a:xfrm>
            <a:off x="1111094" y="6016826"/>
            <a:ext cx="2746919" cy="849667"/>
          </a:xfrm>
          <a:prstGeom prst="roundRect">
            <a:avLst/>
          </a:prstGeom>
          <a:gradFill flip="none" rotWithShape="1">
            <a:gsLst>
              <a:gs pos="0">
                <a:srgbClr val="00B050">
                  <a:tint val="66000"/>
                  <a:satMod val="160000"/>
                </a:srgbClr>
              </a:gs>
              <a:gs pos="50000">
                <a:srgbClr val="00B050">
                  <a:tint val="44500"/>
                  <a:satMod val="160000"/>
                </a:srgbClr>
              </a:gs>
              <a:gs pos="100000">
                <a:srgbClr val="00B050">
                  <a:tint val="23500"/>
                  <a:satMod val="160000"/>
                </a:srgb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dirty="0">
                <a:solidFill>
                  <a:schemeClr val="tx2"/>
                </a:solidFill>
              </a:rPr>
              <a:t>Consider narrowing antibiotic spectrum or </a:t>
            </a:r>
          </a:p>
          <a:p>
            <a:pPr algn="ctr"/>
            <a:r>
              <a:rPr lang="en-US" sz="1200" dirty="0">
                <a:solidFill>
                  <a:schemeClr val="tx2"/>
                </a:solidFill>
              </a:rPr>
              <a:t>Pathogen directed therapy</a:t>
            </a:r>
          </a:p>
          <a:p>
            <a:pPr algn="ctr"/>
            <a:endParaRPr lang="en-US" sz="1200" dirty="0">
              <a:solidFill>
                <a:schemeClr val="tx2"/>
              </a:solidFill>
            </a:endParaRPr>
          </a:p>
        </p:txBody>
      </p:sp>
      <p:sp>
        <p:nvSpPr>
          <p:cNvPr id="70" name="Flèche vers le bas 69">
            <a:extLst>
              <a:ext uri="{FF2B5EF4-FFF2-40B4-BE49-F238E27FC236}">
                <a16:creationId xmlns:a16="http://schemas.microsoft.com/office/drawing/2014/main" id="{759CA096-93D0-A54A-A16E-3051582AD3D8}"/>
              </a:ext>
            </a:extLst>
          </p:cNvPr>
          <p:cNvSpPr/>
          <p:nvPr/>
        </p:nvSpPr>
        <p:spPr>
          <a:xfrm>
            <a:off x="2380712" y="5554768"/>
            <a:ext cx="207681" cy="408424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Flèche vers le bas 70">
            <a:extLst>
              <a:ext uri="{FF2B5EF4-FFF2-40B4-BE49-F238E27FC236}">
                <a16:creationId xmlns:a16="http://schemas.microsoft.com/office/drawing/2014/main" id="{4701279A-1CBB-9D4A-8298-AE99AEA71553}"/>
              </a:ext>
            </a:extLst>
          </p:cNvPr>
          <p:cNvSpPr/>
          <p:nvPr/>
        </p:nvSpPr>
        <p:spPr>
          <a:xfrm>
            <a:off x="5172730" y="5554768"/>
            <a:ext cx="207681" cy="408424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Flèche vers le bas 71">
            <a:extLst>
              <a:ext uri="{FF2B5EF4-FFF2-40B4-BE49-F238E27FC236}">
                <a16:creationId xmlns:a16="http://schemas.microsoft.com/office/drawing/2014/main" id="{ED2444D8-A3A6-2F41-83FD-4380C985A5B3}"/>
              </a:ext>
            </a:extLst>
          </p:cNvPr>
          <p:cNvSpPr/>
          <p:nvPr/>
        </p:nvSpPr>
        <p:spPr>
          <a:xfrm>
            <a:off x="3464609" y="3878636"/>
            <a:ext cx="207681" cy="408424"/>
          </a:xfrm>
          <a:prstGeom prst="downArrow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Diapositive 1&quot;/&gt;&lt;property id=&quot;20307&quot; value=&quot;257&quot;/&gt;&lt;/object&gt;&lt;/object&gt;&lt;/object&gt;&lt;/database&gt;"/>
</p:tagLst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</TotalTime>
  <Words>169</Words>
  <Application>Microsoft Macintosh PowerPoint</Application>
  <PresentationFormat>Affichage à l'écran (4:3)</PresentationFormat>
  <Paragraphs>38</Paragraphs>
  <Slides>1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4" baseType="lpstr">
      <vt:lpstr>Arial</vt:lpstr>
      <vt:lpstr>Calibri</vt:lpstr>
      <vt:lpstr>Thème Office</vt:lpstr>
      <vt:lpstr>Présentation PowerPoint</vt:lpstr>
    </vt:vector>
  </TitlesOfParts>
  <Company>Hewlett-Packard Company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jifiti</dc:creator>
  <cp:lastModifiedBy>Microsoft Office User</cp:lastModifiedBy>
  <cp:revision>11</cp:revision>
  <dcterms:created xsi:type="dcterms:W3CDTF">2019-10-07T20:52:20Z</dcterms:created>
  <dcterms:modified xsi:type="dcterms:W3CDTF">2019-10-28T20:11:09Z</dcterms:modified>
</cp:coreProperties>
</file>