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7"/>
    <p:restoredTop sz="93036" autoAdjust="0"/>
  </p:normalViewPr>
  <p:slideViewPr>
    <p:cSldViewPr snapToGrid="0" snapToObjects="1" showGuides="1">
      <p:cViewPr varScale="1">
        <p:scale>
          <a:sx n="161" d="100"/>
          <a:sy n="161" d="100"/>
        </p:scale>
        <p:origin x="200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0C214-D70E-2C44-A595-1139D1173CE3}" type="datetimeFigureOut">
              <a:rPr kumimoji="1" lang="ja-JP" altLang="en-US" smtClean="0"/>
              <a:pPr/>
              <a:t>2020/4/7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85EFD-1E17-C149-8E39-A0C037BD0D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244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1DF4F-BD4A-744D-A9A0-9B8152435BC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245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1B930-C0E6-FA49-81AB-74103D883B3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864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15EB5-17A6-EB49-BB84-6C4FF120984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061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D9B06-EE7E-FA41-B1B9-1A551136E5F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280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2B62B-95DC-DD48-A862-95981672FCB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568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C8201-013A-BA4C-9879-0F8AF7C17C9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467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A540E-0E37-474C-874B-75EC7BB7412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58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2B16C-AEEC-7B4B-9E53-F7F12ACFCA2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907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ECF97-700B-4D44-9983-40FD467FA36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A9F93-2271-8C46-A2AC-235FE4D9874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03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B3929-3A60-C749-A06F-92E79440B6F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418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  <a:latin typeface="Times" charset="0"/>
              <a:ea typeface="Osaka" charset="0"/>
              <a:cs typeface="Osaka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  <a:latin typeface="Times" charset="0"/>
              <a:ea typeface="Osaka" charset="0"/>
              <a:cs typeface="Osaka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3F569E0-A852-934D-B9AF-29D708299CF6}" type="slidenum">
              <a:rPr lang="en-US" altLang="ja-JP">
                <a:solidFill>
                  <a:srgbClr val="000000"/>
                </a:solidFill>
                <a:latin typeface="Times" charset="0"/>
                <a:ea typeface="Osaka" charset="0"/>
                <a:cs typeface="Osaka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Times" charset="0"/>
              <a:ea typeface="Osaka" charset="0"/>
              <a:cs typeface="Osak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24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0"/>
          <a:cs typeface="Osaka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0"/>
          <a:cs typeface="Osaka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0"/>
          <a:cs typeface="Osaka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0"/>
          <a:cs typeface="Osaka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0"/>
          <a:cs typeface="Osaka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0"/>
          <a:cs typeface="Osak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0"/>
          <a:cs typeface="Osak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0"/>
          <a:cs typeface="Osak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654751" y="2519652"/>
            <a:ext cx="1872307" cy="4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t>R=OH: </a:t>
            </a:r>
            <a:r>
              <a:rPr lang="en-US" altLang="ja-JP" sz="1200" b="1" dirty="0" err="1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t>Caffeic</a:t>
            </a:r>
            <a:r>
              <a:rPr lang="en-US" altLang="ja-JP" sz="1200" b="1" dirty="0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t> acid</a:t>
            </a:r>
          </a:p>
          <a:p>
            <a:pPr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t>            (Chlorogenic acid)</a:t>
            </a:r>
          </a:p>
        </p:txBody>
      </p:sp>
      <p:grpSp>
        <p:nvGrpSpPr>
          <p:cNvPr id="13596" name="Group 427"/>
          <p:cNvGrpSpPr>
            <a:grpSpLocks/>
          </p:cNvGrpSpPr>
          <p:nvPr/>
        </p:nvGrpSpPr>
        <p:grpSpPr bwMode="auto">
          <a:xfrm>
            <a:off x="3668622" y="5438887"/>
            <a:ext cx="1812887" cy="356754"/>
            <a:chOff x="2128" y="3469"/>
            <a:chExt cx="1235" cy="243"/>
          </a:xfrm>
        </p:grpSpPr>
        <p:sp>
          <p:nvSpPr>
            <p:cNvPr id="13601" name="Rectangle 269"/>
            <p:cNvSpPr>
              <a:spLocks noChangeArrowheads="1"/>
            </p:cNvSpPr>
            <p:nvPr/>
          </p:nvSpPr>
          <p:spPr bwMode="auto">
            <a:xfrm>
              <a:off x="2340" y="3469"/>
              <a:ext cx="1023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 b="1" dirty="0">
                  <a:solidFill>
                    <a:srgbClr val="000000"/>
                  </a:solidFill>
                  <a:latin typeface="Helvetica" charset="0"/>
                  <a:ea typeface="Osaka" charset="0"/>
                  <a:cs typeface="Osaka" charset="0"/>
                </a:rPr>
                <a:t>:           (–)-</a:t>
              </a:r>
              <a:r>
                <a:rPr lang="en-US" altLang="ja-JP" sz="1200" b="1" dirty="0" err="1">
                  <a:solidFill>
                    <a:srgbClr val="000000"/>
                  </a:solidFill>
                  <a:latin typeface="Helvetica" charset="0"/>
                  <a:ea typeface="Osaka" charset="0"/>
                  <a:cs typeface="Osaka" charset="0"/>
                </a:rPr>
                <a:t>Epicatechin</a:t>
              </a:r>
              <a:endParaRPr lang="en-US" altLang="ja-JP" sz="1200" dirty="0">
                <a:solidFill>
                  <a:srgbClr val="000000"/>
                </a:solidFill>
                <a:latin typeface="Times" charset="0"/>
                <a:ea typeface="Osaka" charset="0"/>
                <a:cs typeface="Osaka" charset="0"/>
              </a:endParaRPr>
            </a:p>
          </p:txBody>
        </p:sp>
        <p:sp>
          <p:nvSpPr>
            <p:cNvPr id="13602" name="Line 275"/>
            <p:cNvSpPr>
              <a:spLocks noChangeShapeType="1"/>
            </p:cNvSpPr>
            <p:nvPr/>
          </p:nvSpPr>
          <p:spPr bwMode="auto">
            <a:xfrm>
              <a:off x="2408" y="3524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000000"/>
                </a:solidFill>
                <a:latin typeface="Times" charset="0"/>
                <a:ea typeface="Osaka" charset="0"/>
                <a:cs typeface="Osaka" charset="0"/>
              </a:endParaRPr>
            </a:p>
          </p:txBody>
        </p:sp>
        <p:sp>
          <p:nvSpPr>
            <p:cNvPr id="13603" name="Line 276"/>
            <p:cNvSpPr>
              <a:spLocks noChangeShapeType="1"/>
            </p:cNvSpPr>
            <p:nvPr/>
          </p:nvSpPr>
          <p:spPr bwMode="auto">
            <a:xfrm>
              <a:off x="2432" y="3524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000000"/>
                </a:solidFill>
                <a:latin typeface="Times" charset="0"/>
                <a:ea typeface="Osaka" charset="0"/>
                <a:cs typeface="Osaka" charset="0"/>
              </a:endParaRPr>
            </a:p>
          </p:txBody>
        </p:sp>
        <p:sp>
          <p:nvSpPr>
            <p:cNvPr id="13604" name="Line 277"/>
            <p:cNvSpPr>
              <a:spLocks noChangeShapeType="1"/>
            </p:cNvSpPr>
            <p:nvPr/>
          </p:nvSpPr>
          <p:spPr bwMode="auto">
            <a:xfrm>
              <a:off x="2464" y="3516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000000"/>
                </a:solidFill>
                <a:latin typeface="Times" charset="0"/>
                <a:ea typeface="Osaka" charset="0"/>
                <a:cs typeface="Osaka" charset="0"/>
              </a:endParaRPr>
            </a:p>
          </p:txBody>
        </p:sp>
        <p:sp>
          <p:nvSpPr>
            <p:cNvPr id="13605" name="Line 278"/>
            <p:cNvSpPr>
              <a:spLocks noChangeShapeType="1"/>
            </p:cNvSpPr>
            <p:nvPr/>
          </p:nvSpPr>
          <p:spPr bwMode="auto">
            <a:xfrm>
              <a:off x="2496" y="3516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000000"/>
                </a:solidFill>
                <a:latin typeface="Times" charset="0"/>
                <a:ea typeface="Osaka" charset="0"/>
                <a:cs typeface="Osaka" charset="0"/>
              </a:endParaRPr>
            </a:p>
          </p:txBody>
        </p:sp>
        <p:sp>
          <p:nvSpPr>
            <p:cNvPr id="13606" name="Line 279"/>
            <p:cNvSpPr>
              <a:spLocks noChangeShapeType="1"/>
            </p:cNvSpPr>
            <p:nvPr/>
          </p:nvSpPr>
          <p:spPr bwMode="auto">
            <a:xfrm>
              <a:off x="2520" y="3516"/>
              <a:ext cx="1" cy="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000000"/>
                </a:solidFill>
                <a:latin typeface="Times" charset="0"/>
                <a:ea typeface="Osaka" charset="0"/>
                <a:cs typeface="Osaka" charset="0"/>
              </a:endParaRPr>
            </a:p>
          </p:txBody>
        </p:sp>
        <p:sp>
          <p:nvSpPr>
            <p:cNvPr id="13607" name="Line 280"/>
            <p:cNvSpPr>
              <a:spLocks noChangeShapeType="1"/>
            </p:cNvSpPr>
            <p:nvPr/>
          </p:nvSpPr>
          <p:spPr bwMode="auto">
            <a:xfrm>
              <a:off x="2552" y="3516"/>
              <a:ext cx="1" cy="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000000"/>
                </a:solidFill>
                <a:latin typeface="Times" charset="0"/>
                <a:ea typeface="Osaka" charset="0"/>
                <a:cs typeface="Osaka" charset="0"/>
              </a:endParaRPr>
            </a:p>
          </p:txBody>
        </p:sp>
        <p:sp>
          <p:nvSpPr>
            <p:cNvPr id="13608" name="Freeform 281"/>
            <p:cNvSpPr>
              <a:spLocks/>
            </p:cNvSpPr>
            <p:nvPr/>
          </p:nvSpPr>
          <p:spPr bwMode="auto">
            <a:xfrm>
              <a:off x="2392" y="3652"/>
              <a:ext cx="184" cy="32"/>
            </a:xfrm>
            <a:custGeom>
              <a:avLst/>
              <a:gdLst>
                <a:gd name="T0" fmla="*/ 0 w 184"/>
                <a:gd name="T1" fmla="*/ 16 h 32"/>
                <a:gd name="T2" fmla="*/ 0 w 184"/>
                <a:gd name="T3" fmla="*/ 16 h 32"/>
                <a:gd name="T4" fmla="*/ 184 w 184"/>
                <a:gd name="T5" fmla="*/ 32 h 32"/>
                <a:gd name="T6" fmla="*/ 184 w 184"/>
                <a:gd name="T7" fmla="*/ 16 h 32"/>
                <a:gd name="T8" fmla="*/ 184 w 184"/>
                <a:gd name="T9" fmla="*/ 0 h 32"/>
                <a:gd name="T10" fmla="*/ 0 w 184"/>
                <a:gd name="T11" fmla="*/ 16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4" h="32">
                  <a:moveTo>
                    <a:pt x="0" y="16"/>
                  </a:moveTo>
                  <a:lnTo>
                    <a:pt x="0" y="16"/>
                  </a:lnTo>
                  <a:lnTo>
                    <a:pt x="184" y="32"/>
                  </a:lnTo>
                  <a:lnTo>
                    <a:pt x="184" y="16"/>
                  </a:lnTo>
                  <a:lnTo>
                    <a:pt x="184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000000"/>
                </a:solidFill>
                <a:latin typeface="Times" charset="0"/>
                <a:ea typeface="Osaka" charset="0"/>
                <a:cs typeface="Osaka" charset="0"/>
              </a:endParaRPr>
            </a:p>
          </p:txBody>
        </p:sp>
        <p:sp>
          <p:nvSpPr>
            <p:cNvPr id="13609" name="Freeform 282"/>
            <p:cNvSpPr>
              <a:spLocks/>
            </p:cNvSpPr>
            <p:nvPr/>
          </p:nvSpPr>
          <p:spPr bwMode="auto">
            <a:xfrm>
              <a:off x="2128" y="3516"/>
              <a:ext cx="184" cy="40"/>
            </a:xfrm>
            <a:custGeom>
              <a:avLst/>
              <a:gdLst>
                <a:gd name="T0" fmla="*/ 0 w 184"/>
                <a:gd name="T1" fmla="*/ 16 h 40"/>
                <a:gd name="T2" fmla="*/ 16 w 184"/>
                <a:gd name="T3" fmla="*/ 16 h 40"/>
                <a:gd name="T4" fmla="*/ 32 w 184"/>
                <a:gd name="T5" fmla="*/ 24 h 40"/>
                <a:gd name="T6" fmla="*/ 40 w 184"/>
                <a:gd name="T7" fmla="*/ 16 h 40"/>
                <a:gd name="T8" fmla="*/ 56 w 184"/>
                <a:gd name="T9" fmla="*/ 24 h 40"/>
                <a:gd name="T10" fmla="*/ 72 w 184"/>
                <a:gd name="T11" fmla="*/ 8 h 40"/>
                <a:gd name="T12" fmla="*/ 88 w 184"/>
                <a:gd name="T13" fmla="*/ 32 h 40"/>
                <a:gd name="T14" fmla="*/ 104 w 184"/>
                <a:gd name="T15" fmla="*/ 8 h 40"/>
                <a:gd name="T16" fmla="*/ 112 w 184"/>
                <a:gd name="T17" fmla="*/ 32 h 40"/>
                <a:gd name="T18" fmla="*/ 128 w 184"/>
                <a:gd name="T19" fmla="*/ 0 h 40"/>
                <a:gd name="T20" fmla="*/ 144 w 184"/>
                <a:gd name="T21" fmla="*/ 40 h 40"/>
                <a:gd name="T22" fmla="*/ 160 w 184"/>
                <a:gd name="T23" fmla="*/ 0 h 40"/>
                <a:gd name="T24" fmla="*/ 176 w 184"/>
                <a:gd name="T25" fmla="*/ 40 h 40"/>
                <a:gd name="T26" fmla="*/ 184 w 184"/>
                <a:gd name="T27" fmla="*/ 16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4" h="40">
                  <a:moveTo>
                    <a:pt x="0" y="16"/>
                  </a:moveTo>
                  <a:lnTo>
                    <a:pt x="16" y="16"/>
                  </a:lnTo>
                  <a:lnTo>
                    <a:pt x="32" y="24"/>
                  </a:lnTo>
                  <a:lnTo>
                    <a:pt x="40" y="16"/>
                  </a:lnTo>
                  <a:lnTo>
                    <a:pt x="56" y="24"/>
                  </a:lnTo>
                  <a:lnTo>
                    <a:pt x="72" y="8"/>
                  </a:lnTo>
                  <a:lnTo>
                    <a:pt x="88" y="32"/>
                  </a:lnTo>
                  <a:lnTo>
                    <a:pt x="104" y="8"/>
                  </a:lnTo>
                  <a:lnTo>
                    <a:pt x="112" y="32"/>
                  </a:lnTo>
                  <a:lnTo>
                    <a:pt x="128" y="0"/>
                  </a:lnTo>
                  <a:lnTo>
                    <a:pt x="144" y="40"/>
                  </a:lnTo>
                  <a:lnTo>
                    <a:pt x="160" y="0"/>
                  </a:lnTo>
                  <a:lnTo>
                    <a:pt x="176" y="40"/>
                  </a:lnTo>
                  <a:lnTo>
                    <a:pt x="184" y="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000000"/>
                </a:solidFill>
                <a:latin typeface="Times" charset="0"/>
                <a:ea typeface="Osaka" charset="0"/>
                <a:cs typeface="Osaka" charset="0"/>
              </a:endParaRPr>
            </a:p>
          </p:txBody>
        </p:sp>
        <p:sp>
          <p:nvSpPr>
            <p:cNvPr id="13610" name="Freeform 283"/>
            <p:cNvSpPr>
              <a:spLocks/>
            </p:cNvSpPr>
            <p:nvPr/>
          </p:nvSpPr>
          <p:spPr bwMode="auto">
            <a:xfrm>
              <a:off x="2128" y="3644"/>
              <a:ext cx="184" cy="40"/>
            </a:xfrm>
            <a:custGeom>
              <a:avLst/>
              <a:gdLst>
                <a:gd name="T0" fmla="*/ 0 w 184"/>
                <a:gd name="T1" fmla="*/ 16 h 40"/>
                <a:gd name="T2" fmla="*/ 16 w 184"/>
                <a:gd name="T3" fmla="*/ 16 h 40"/>
                <a:gd name="T4" fmla="*/ 32 w 184"/>
                <a:gd name="T5" fmla="*/ 16 h 40"/>
                <a:gd name="T6" fmla="*/ 40 w 184"/>
                <a:gd name="T7" fmla="*/ 8 h 40"/>
                <a:gd name="T8" fmla="*/ 56 w 184"/>
                <a:gd name="T9" fmla="*/ 24 h 40"/>
                <a:gd name="T10" fmla="*/ 72 w 184"/>
                <a:gd name="T11" fmla="*/ 8 h 40"/>
                <a:gd name="T12" fmla="*/ 88 w 184"/>
                <a:gd name="T13" fmla="*/ 24 h 40"/>
                <a:gd name="T14" fmla="*/ 104 w 184"/>
                <a:gd name="T15" fmla="*/ 0 h 40"/>
                <a:gd name="T16" fmla="*/ 112 w 184"/>
                <a:gd name="T17" fmla="*/ 32 h 40"/>
                <a:gd name="T18" fmla="*/ 128 w 184"/>
                <a:gd name="T19" fmla="*/ 0 h 40"/>
                <a:gd name="T20" fmla="*/ 144 w 184"/>
                <a:gd name="T21" fmla="*/ 32 h 40"/>
                <a:gd name="T22" fmla="*/ 160 w 184"/>
                <a:gd name="T23" fmla="*/ 0 h 40"/>
                <a:gd name="T24" fmla="*/ 176 w 184"/>
                <a:gd name="T25" fmla="*/ 40 h 40"/>
                <a:gd name="T26" fmla="*/ 184 w 184"/>
                <a:gd name="T27" fmla="*/ 16 h 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4" h="40">
                  <a:moveTo>
                    <a:pt x="0" y="16"/>
                  </a:moveTo>
                  <a:lnTo>
                    <a:pt x="16" y="16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56" y="24"/>
                  </a:lnTo>
                  <a:lnTo>
                    <a:pt x="72" y="8"/>
                  </a:lnTo>
                  <a:lnTo>
                    <a:pt x="88" y="24"/>
                  </a:lnTo>
                  <a:lnTo>
                    <a:pt x="104" y="0"/>
                  </a:lnTo>
                  <a:lnTo>
                    <a:pt x="112" y="32"/>
                  </a:lnTo>
                  <a:lnTo>
                    <a:pt x="128" y="0"/>
                  </a:lnTo>
                  <a:lnTo>
                    <a:pt x="144" y="32"/>
                  </a:lnTo>
                  <a:lnTo>
                    <a:pt x="160" y="0"/>
                  </a:lnTo>
                  <a:lnTo>
                    <a:pt x="176" y="40"/>
                  </a:lnTo>
                  <a:lnTo>
                    <a:pt x="184" y="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srgbClr val="000000"/>
                </a:solidFill>
                <a:latin typeface="Times" charset="0"/>
                <a:ea typeface="Osaka" charset="0"/>
                <a:cs typeface="Osaka" charset="0"/>
              </a:endParaRPr>
            </a:p>
          </p:txBody>
        </p:sp>
        <p:sp>
          <p:nvSpPr>
            <p:cNvPr id="13611" name="Rectangle 284"/>
            <p:cNvSpPr>
              <a:spLocks noChangeArrowheads="1"/>
            </p:cNvSpPr>
            <p:nvPr/>
          </p:nvSpPr>
          <p:spPr bwMode="auto">
            <a:xfrm>
              <a:off x="2340" y="3596"/>
              <a:ext cx="89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 b="1" dirty="0">
                  <a:solidFill>
                    <a:srgbClr val="000000"/>
                  </a:solidFill>
                  <a:latin typeface="Helvetica" charset="0"/>
                  <a:ea typeface="Osaka" charset="0"/>
                  <a:cs typeface="Osaka" charset="0"/>
                </a:rPr>
                <a:t>:           (+)-</a:t>
              </a:r>
              <a:r>
                <a:rPr lang="en-US" altLang="ja-JP" sz="1200" b="1" dirty="0" err="1">
                  <a:solidFill>
                    <a:srgbClr val="000000"/>
                  </a:solidFill>
                  <a:latin typeface="Helvetica" charset="0"/>
                  <a:ea typeface="Osaka" charset="0"/>
                  <a:cs typeface="Osaka" charset="0"/>
                </a:rPr>
                <a:t>Catechin</a:t>
              </a:r>
              <a:endParaRPr lang="en-US" altLang="ja-JP" sz="1200" dirty="0">
                <a:solidFill>
                  <a:srgbClr val="000000"/>
                </a:solidFill>
                <a:latin typeface="Times" charset="0"/>
                <a:ea typeface="Osaka" charset="0"/>
                <a:cs typeface="Osaka" charset="0"/>
              </a:endParaRPr>
            </a:p>
          </p:txBody>
        </p:sp>
      </p:grpSp>
      <p:sp>
        <p:nvSpPr>
          <p:cNvPr id="13465" name="Rectangle 435"/>
          <p:cNvSpPr>
            <a:spLocks noChangeArrowheads="1"/>
          </p:cNvSpPr>
          <p:nvPr/>
        </p:nvSpPr>
        <p:spPr bwMode="auto">
          <a:xfrm>
            <a:off x="3137972" y="820530"/>
            <a:ext cx="2874187" cy="276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chemeClr val="bg1"/>
                </a:solidFill>
                <a:latin typeface="Helvetica" charset="0"/>
                <a:ea typeface="Osaka" charset="0"/>
                <a:cs typeface="Osaka" charset="0"/>
              </a:rPr>
              <a:t>Flavan-3-ols/Procyanidins</a:t>
            </a:r>
            <a:endParaRPr lang="en-US" altLang="ja-JP" dirty="0">
              <a:solidFill>
                <a:schemeClr val="bg1"/>
              </a:solidFill>
              <a:latin typeface="Helvetica" charset="0"/>
              <a:ea typeface="Osaka" charset="0"/>
              <a:cs typeface="Osaka" charset="0"/>
            </a:endParaRPr>
          </a:p>
        </p:txBody>
      </p:sp>
      <p:sp>
        <p:nvSpPr>
          <p:cNvPr id="13407" name="Rectangle 402"/>
          <p:cNvSpPr>
            <a:spLocks noChangeArrowheads="1"/>
          </p:cNvSpPr>
          <p:nvPr/>
        </p:nvSpPr>
        <p:spPr bwMode="auto">
          <a:xfrm>
            <a:off x="6267539" y="6380486"/>
            <a:ext cx="27321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t>R=glucose: </a:t>
            </a:r>
            <a:r>
              <a:rPr lang="en-US" altLang="ja-JP" sz="1200" b="1" dirty="0" err="1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t>Phloridzin</a:t>
            </a:r>
            <a:endParaRPr lang="en-US" altLang="ja-JP" sz="1200" b="1" dirty="0">
              <a:solidFill>
                <a:srgbClr val="000000"/>
              </a:solidFill>
              <a:latin typeface="Helvetica" charset="0"/>
              <a:ea typeface="Osaka" charset="0"/>
              <a:cs typeface="Osaka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t>R=xylose: Phloretin-2’-xyloglucoside</a:t>
            </a:r>
            <a:endParaRPr lang="en-US" altLang="ja-JP" sz="2400" b="1" dirty="0">
              <a:solidFill>
                <a:srgbClr val="000000"/>
              </a:solidFill>
              <a:latin typeface="Times" charset="0"/>
              <a:ea typeface="Osaka" charset="0"/>
              <a:cs typeface="Osaka" charset="0"/>
            </a:endParaRPr>
          </a:p>
        </p:txBody>
      </p:sp>
      <p:sp>
        <p:nvSpPr>
          <p:cNvPr id="13411" name="Rectangle 417"/>
          <p:cNvSpPr>
            <a:spLocks noChangeArrowheads="1"/>
          </p:cNvSpPr>
          <p:nvPr/>
        </p:nvSpPr>
        <p:spPr bwMode="auto">
          <a:xfrm>
            <a:off x="7470457" y="4333609"/>
            <a:ext cx="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srgbClr val="FFFFFF"/>
              </a:solidFill>
              <a:latin typeface="Helvetica" charset="0"/>
              <a:ea typeface="Osaka" charset="0"/>
              <a:cs typeface="Osaka" charset="0"/>
            </a:endParaRPr>
          </a:p>
        </p:txBody>
      </p:sp>
      <p:sp>
        <p:nvSpPr>
          <p:cNvPr id="13328" name="Rectangle 521"/>
          <p:cNvSpPr>
            <a:spLocks noChangeArrowheads="1"/>
          </p:cNvSpPr>
          <p:nvPr/>
        </p:nvSpPr>
        <p:spPr bwMode="auto">
          <a:xfrm>
            <a:off x="6855365" y="2519652"/>
            <a:ext cx="155651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 err="1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t>Quercetin</a:t>
            </a:r>
            <a:r>
              <a:rPr lang="en-US" altLang="ja-JP" sz="1200" b="1" dirty="0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t> glycosides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ja-JP" sz="1200" b="1" dirty="0">
              <a:solidFill>
                <a:srgbClr val="000000"/>
              </a:solidFill>
              <a:latin typeface="Helvetica" charset="0"/>
              <a:ea typeface="Osaka" charset="0"/>
              <a:cs typeface="Osaka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t>R</a:t>
            </a:r>
            <a:r>
              <a:rPr lang="en-US" altLang="ja-JP" sz="1200" b="1" dirty="0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t>=Rhamnose: </a:t>
            </a:r>
            <a:r>
              <a:rPr lang="en-US" altLang="ja-JP" sz="1200" b="1" dirty="0" err="1">
                <a:solidFill>
                  <a:srgbClr val="000000"/>
                </a:solidFill>
                <a:latin typeface="Helvetica" charset="0"/>
                <a:ea typeface="Osaka" charset="0"/>
                <a:cs typeface="Osaka" charset="0"/>
              </a:rPr>
              <a:t>Rutin</a:t>
            </a:r>
            <a:endParaRPr lang="en-US" altLang="ja-JP" sz="1200" b="1" dirty="0">
              <a:solidFill>
                <a:srgbClr val="000000"/>
              </a:solidFill>
              <a:latin typeface="Helvetica" charset="0"/>
              <a:ea typeface="Osaka" charset="0"/>
              <a:cs typeface="Osaka" charset="0"/>
            </a:endParaRPr>
          </a:p>
        </p:txBody>
      </p:sp>
      <p:sp>
        <p:nvSpPr>
          <p:cNvPr id="2571" name="Rectangle 523"/>
          <p:cNvSpPr>
            <a:spLocks noChangeArrowheads="1"/>
          </p:cNvSpPr>
          <p:nvPr/>
        </p:nvSpPr>
        <p:spPr bwMode="auto">
          <a:xfrm>
            <a:off x="7057636" y="812371"/>
            <a:ext cx="1151998" cy="28187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err="1">
                <a:solidFill>
                  <a:schemeClr val="bg1"/>
                </a:solidFill>
                <a:latin typeface="Helvetica" charset="0"/>
                <a:ea typeface="Osaka" charset="0"/>
                <a:cs typeface="Osaka" charset="0"/>
              </a:rPr>
              <a:t>Flavonols</a:t>
            </a:r>
            <a:endParaRPr lang="en-US" altLang="ja-JP" dirty="0">
              <a:solidFill>
                <a:schemeClr val="bg1"/>
              </a:solidFill>
              <a:latin typeface="Helvetica" charset="0"/>
              <a:ea typeface="Osaka" charset="0"/>
              <a:cs typeface="Osaka" charset="0"/>
            </a:endParaRPr>
          </a:p>
        </p:txBody>
      </p:sp>
      <p:pic>
        <p:nvPicPr>
          <p:cNvPr id="437" name="図 4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125" y="1285911"/>
            <a:ext cx="3103880" cy="3698240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52" y="1244897"/>
            <a:ext cx="1882140" cy="1139190"/>
          </a:xfrm>
          <a:prstGeom prst="rect">
            <a:avLst/>
          </a:prstGeom>
        </p:spPr>
      </p:pic>
      <p:sp>
        <p:nvSpPr>
          <p:cNvPr id="40" name="Rectangle 523"/>
          <p:cNvSpPr>
            <a:spLocks noChangeArrowheads="1"/>
          </p:cNvSpPr>
          <p:nvPr/>
        </p:nvSpPr>
        <p:spPr bwMode="auto">
          <a:xfrm>
            <a:off x="6571637" y="4024186"/>
            <a:ext cx="2123997" cy="25510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chemeClr val="bg1"/>
                </a:solidFill>
                <a:latin typeface="Helvetica" charset="0"/>
                <a:ea typeface="Osaka" charset="0"/>
                <a:cs typeface="Osaka" charset="0"/>
              </a:rPr>
              <a:t> </a:t>
            </a:r>
            <a:r>
              <a:rPr lang="en-US" altLang="ja-JP" b="1" dirty="0" err="1">
                <a:solidFill>
                  <a:schemeClr val="bg1"/>
                </a:solidFill>
                <a:latin typeface="Helvetica" charset="0"/>
                <a:ea typeface="Osaka" charset="0"/>
                <a:cs typeface="Osaka" charset="0"/>
              </a:rPr>
              <a:t>Dihydrochalcones</a:t>
            </a:r>
            <a:r>
              <a:rPr lang="en-US" altLang="ja-JP" b="1" dirty="0">
                <a:solidFill>
                  <a:schemeClr val="bg1"/>
                </a:solidFill>
                <a:latin typeface="Helvetica" charset="0"/>
                <a:ea typeface="Osaka" charset="0"/>
                <a:cs typeface="Osaka" charset="0"/>
              </a:rPr>
              <a:t> </a:t>
            </a:r>
            <a:endParaRPr lang="en-US" altLang="ja-JP" dirty="0">
              <a:solidFill>
                <a:schemeClr val="bg1"/>
              </a:solidFill>
              <a:latin typeface="Helvetica" charset="0"/>
              <a:ea typeface="Osaka" charset="0"/>
              <a:cs typeface="Osaka" charset="0"/>
            </a:endParaRPr>
          </a:p>
        </p:txBody>
      </p:sp>
      <p:pic>
        <p:nvPicPr>
          <p:cNvPr id="41" name="図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6190" y="4739477"/>
            <a:ext cx="2294890" cy="1254760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2700" y="1182087"/>
            <a:ext cx="2261870" cy="1238250"/>
          </a:xfrm>
          <a:prstGeom prst="rect">
            <a:avLst/>
          </a:prstGeom>
        </p:spPr>
      </p:pic>
      <p:sp>
        <p:nvSpPr>
          <p:cNvPr id="32" name="Rectangle 420"/>
          <p:cNvSpPr>
            <a:spLocks noChangeArrowheads="1"/>
          </p:cNvSpPr>
          <p:nvPr/>
        </p:nvSpPr>
        <p:spPr bwMode="auto">
          <a:xfrm>
            <a:off x="272722" y="815307"/>
            <a:ext cx="2628000" cy="27894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chemeClr val="bg1"/>
                </a:solidFill>
                <a:latin typeface="Helvetica" charset="0"/>
                <a:ea typeface="Osaka" charset="0"/>
                <a:cs typeface="Osaka" charset="0"/>
              </a:rPr>
              <a:t>Phenolcarboxylic acids</a:t>
            </a:r>
            <a:endParaRPr lang="en-US" altLang="ja-JP" dirty="0">
              <a:solidFill>
                <a:schemeClr val="bg1"/>
              </a:solidFill>
              <a:latin typeface="Helvetica" charset="0"/>
              <a:ea typeface="Osaka" charset="0"/>
              <a:cs typeface="Osaka" charset="0"/>
            </a:endParaRPr>
          </a:p>
        </p:txBody>
      </p:sp>
      <p:sp>
        <p:nvSpPr>
          <p:cNvPr id="30" name="テキスト ボックス 12"/>
          <p:cNvSpPr txBox="1">
            <a:spLocks noChangeArrowheads="1"/>
          </p:cNvSpPr>
          <p:nvPr/>
        </p:nvSpPr>
        <p:spPr bwMode="auto">
          <a:xfrm>
            <a:off x="127000" y="131763"/>
            <a:ext cx="63658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dirty="0">
                <a:latin typeface="Arial" charset="0"/>
                <a:cs typeface="Arial" charset="0"/>
              </a:rPr>
              <a:t>Figure S1. Chemical structures of major apple polyphenols.  </a:t>
            </a:r>
            <a:endParaRPr lang="ja-JP" altLang="en-US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905553"/>
      </p:ext>
    </p:extLst>
  </p:cSld>
  <p:clrMapOvr>
    <a:masterClrMapping/>
  </p:clrMapOvr>
</p:sld>
</file>

<file path=ppt/theme/theme1.xml><?xml version="1.0" encoding="utf-8"?>
<a:theme xmlns:a="http://schemas.openxmlformats.org/drawingml/2006/main" name="新しいプレゼンテーション">
  <a:themeElements>
    <a:clrScheme name="新しいプレゼンテーショ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新しいプレゼンテーション">
      <a:majorFont>
        <a:latin typeface="Times"/>
        <a:ea typeface="Osaka"/>
        <a:cs typeface="Osaka"/>
      </a:majorFont>
      <a:minorFont>
        <a:latin typeface="Times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新しいプレゼンテーショ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54</Words>
  <Application>Microsoft Macintosh PowerPoint</Application>
  <PresentationFormat>画面に合わせる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Times</vt:lpstr>
      <vt:lpstr>新しいプレゼンテーション</vt:lpstr>
      <vt:lpstr>PowerPoint プレゼンテーション</vt:lpstr>
    </vt:vector>
  </TitlesOfParts>
  <Company>農研機構・果樹研究所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Shoji T</dc:creator>
  <cp:lastModifiedBy>庄司　俊彦</cp:lastModifiedBy>
  <cp:revision>29</cp:revision>
  <cp:lastPrinted>2016-09-22T04:52:33Z</cp:lastPrinted>
  <dcterms:created xsi:type="dcterms:W3CDTF">2015-02-21T01:48:28Z</dcterms:created>
  <dcterms:modified xsi:type="dcterms:W3CDTF">2020-04-07T06:22:45Z</dcterms:modified>
</cp:coreProperties>
</file>