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3" autoAdjust="0"/>
    <p:restoredTop sz="94660"/>
  </p:normalViewPr>
  <p:slideViewPr>
    <p:cSldViewPr snapToGrid="0">
      <p:cViewPr varScale="1">
        <p:scale>
          <a:sx n="59" d="100"/>
          <a:sy n="59" d="100"/>
        </p:scale>
        <p:origin x="2189"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45BD01C-7368-460C-B6EF-0BEE0E569F21}" type="datetimeFigureOut">
              <a:rPr lang="en-US" smtClean="0"/>
              <a:t>3/24/2020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650500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45BD01C-7368-460C-B6EF-0BEE0E569F21}" type="datetimeFigureOut">
              <a:rPr lang="en-US" smtClean="0"/>
              <a:t>3/24/2020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3345922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45BD01C-7368-460C-B6EF-0BEE0E569F21}" type="datetimeFigureOut">
              <a:rPr lang="en-US" smtClean="0"/>
              <a:t>3/24/2020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2253230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45BD01C-7368-460C-B6EF-0BEE0E569F21}" type="datetimeFigureOut">
              <a:rPr lang="en-US" smtClean="0"/>
              <a:t>3/24/2020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3943729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45BD01C-7368-460C-B6EF-0BEE0E569F21}" type="datetimeFigureOut">
              <a:rPr lang="en-US" smtClean="0"/>
              <a:t>3/24/2020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3519421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45BD01C-7368-460C-B6EF-0BEE0E569F21}" type="datetimeFigureOut">
              <a:rPr lang="en-US" smtClean="0"/>
              <a:t>3/24/2020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1759650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45BD01C-7368-460C-B6EF-0BEE0E569F21}" type="datetimeFigureOut">
              <a:rPr lang="en-US" smtClean="0"/>
              <a:t>3/24/2020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3816512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45BD01C-7368-460C-B6EF-0BEE0E569F21}" type="datetimeFigureOut">
              <a:rPr lang="en-US" smtClean="0"/>
              <a:t>3/24/2020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1137536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5BD01C-7368-460C-B6EF-0BEE0E569F21}" type="datetimeFigureOut">
              <a:rPr lang="en-US" smtClean="0"/>
              <a:t>3/24/2020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1086193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645BD01C-7368-460C-B6EF-0BEE0E569F21}" type="datetimeFigureOut">
              <a:rPr lang="en-US" smtClean="0"/>
              <a:t>3/24/2020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3221143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645BD01C-7368-460C-B6EF-0BEE0E569F21}" type="datetimeFigureOut">
              <a:rPr lang="en-US" smtClean="0"/>
              <a:t>3/24/2020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A1A36E-50AC-4D05-9C9E-DBC9C22A2A5C}" type="slidenum">
              <a:rPr lang="en-US" smtClean="0"/>
              <a:t>‹#›</a:t>
            </a:fld>
            <a:endParaRPr lang="en-US"/>
          </a:p>
        </p:txBody>
      </p:sp>
    </p:spTree>
    <p:extLst>
      <p:ext uri="{BB962C8B-B14F-4D97-AF65-F5344CB8AC3E}">
        <p14:creationId xmlns:p14="http://schemas.microsoft.com/office/powerpoint/2010/main" val="1192636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645BD01C-7368-460C-B6EF-0BEE0E569F21}" type="datetimeFigureOut">
              <a:rPr lang="en-US" smtClean="0"/>
              <a:t>3/24/2020</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98A1A36E-50AC-4D05-9C9E-DBC9C22A2A5C}" type="slidenum">
              <a:rPr lang="en-US" smtClean="0"/>
              <a:t>‹#›</a:t>
            </a:fld>
            <a:endParaRPr lang="en-US"/>
          </a:p>
        </p:txBody>
      </p:sp>
    </p:spTree>
    <p:extLst>
      <p:ext uri="{BB962C8B-B14F-4D97-AF65-F5344CB8AC3E}">
        <p14:creationId xmlns:p14="http://schemas.microsoft.com/office/powerpoint/2010/main" val="3472154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microsoft.com/office/2007/relationships/hdphoto" Target="../media/hdphoto5.wdp"/><Relationship Id="rId18" Type="http://schemas.openxmlformats.org/officeDocument/2006/relationships/image" Target="../media/image12.png"/><Relationship Id="rId3" Type="http://schemas.openxmlformats.org/officeDocument/2006/relationships/image" Target="../media/image2.jpeg"/><Relationship Id="rId7" Type="http://schemas.microsoft.com/office/2007/relationships/hdphoto" Target="../media/hdphoto2.wdp"/><Relationship Id="rId12" Type="http://schemas.openxmlformats.org/officeDocument/2006/relationships/image" Target="../media/image7.png"/><Relationship Id="rId17" Type="http://schemas.openxmlformats.org/officeDocument/2006/relationships/image" Target="../media/image11.tiff"/><Relationship Id="rId2" Type="http://schemas.openxmlformats.org/officeDocument/2006/relationships/image" Target="../media/image1.jpeg"/><Relationship Id="rId16" Type="http://schemas.openxmlformats.org/officeDocument/2006/relationships/image" Target="../media/image10.tiff"/><Relationship Id="rId1" Type="http://schemas.openxmlformats.org/officeDocument/2006/relationships/slideLayout" Target="../slideLayouts/slideLayout1.xml"/><Relationship Id="rId6" Type="http://schemas.openxmlformats.org/officeDocument/2006/relationships/image" Target="../media/image4.png"/><Relationship Id="rId11" Type="http://schemas.microsoft.com/office/2007/relationships/hdphoto" Target="../media/hdphoto4.wdp"/><Relationship Id="rId5" Type="http://schemas.microsoft.com/office/2007/relationships/hdphoto" Target="../media/hdphoto1.wdp"/><Relationship Id="rId15" Type="http://schemas.openxmlformats.org/officeDocument/2006/relationships/image" Target="../media/image9.tiff"/><Relationship Id="rId10" Type="http://schemas.openxmlformats.org/officeDocument/2006/relationships/image" Target="../media/image6.png"/><Relationship Id="rId19" Type="http://schemas.microsoft.com/office/2007/relationships/hdphoto" Target="../media/hdphoto6.wdp"/><Relationship Id="rId4" Type="http://schemas.openxmlformats.org/officeDocument/2006/relationships/image" Target="../media/image3.png"/><Relationship Id="rId9" Type="http://schemas.microsoft.com/office/2007/relationships/hdphoto" Target="../media/hdphoto3.wdp"/><Relationship Id="rId14" Type="http://schemas.openxmlformats.org/officeDocument/2006/relationships/image" Target="../media/image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0" y="4440743"/>
            <a:ext cx="5922584" cy="1894814"/>
          </a:xfrm>
          <a:prstGeom prst="rect">
            <a:avLst/>
          </a:prstGeom>
        </p:spPr>
        <p:txBody>
          <a:bodyPr wrap="square">
            <a:spAutoFit/>
          </a:bodyPr>
          <a:lstStyle/>
          <a:p>
            <a:pPr>
              <a:lnSpc>
                <a:spcPct val="107000"/>
              </a:lnSpc>
              <a:spcAft>
                <a:spcPts val="800"/>
              </a:spcAft>
            </a:pPr>
            <a:r>
              <a:rPr lang="en-US" sz="1100" b="1" dirty="0">
                <a:latin typeface="Times New Roman" panose="02020603050405020304" pitchFamily="18" charset="0"/>
                <a:ea typeface="DengXian"/>
                <a:cs typeface="Times New Roman" panose="02020603050405020304" pitchFamily="18" charset="0"/>
              </a:rPr>
              <a:t>Supp. Figure 2. </a:t>
            </a:r>
            <a:r>
              <a:rPr lang="en-US" sz="1100" dirty="0">
                <a:latin typeface="Times New Roman" panose="02020603050405020304" pitchFamily="18" charset="0"/>
                <a:ea typeface="DengXian"/>
                <a:cs typeface="Times New Roman" panose="02020603050405020304" pitchFamily="18" charset="0"/>
              </a:rPr>
              <a:t>Generation 6 dendrimers remain in the tumor site but are exported to the extracellular space at 48 hours post-injection. </a:t>
            </a:r>
            <a:r>
              <a:rPr lang="en-US" sz="1100" b="1" dirty="0">
                <a:latin typeface="Times New Roman" panose="02020603050405020304" pitchFamily="18" charset="0"/>
                <a:ea typeface="DengXian"/>
                <a:cs typeface="Times New Roman" panose="02020603050405020304" pitchFamily="18" charset="0"/>
              </a:rPr>
              <a:t>A)</a:t>
            </a:r>
            <a:r>
              <a:rPr lang="en-US" sz="1100" dirty="0">
                <a:latin typeface="Times New Roman" panose="02020603050405020304" pitchFamily="18" charset="0"/>
                <a:ea typeface="DengXian"/>
                <a:cs typeface="Times New Roman" panose="02020603050405020304" pitchFamily="18" charset="0"/>
              </a:rPr>
              <a:t> Total fluorescence signal within the tumor remains similar between 24 and 48 hours post-injection for both G4 and G6 dendrimers. </a:t>
            </a:r>
            <a:r>
              <a:rPr lang="en-US" sz="1100" b="1" dirty="0">
                <a:latin typeface="Times New Roman" panose="02020603050405020304" pitchFamily="18" charset="0"/>
                <a:ea typeface="DengXian"/>
                <a:cs typeface="Times New Roman" panose="02020603050405020304" pitchFamily="18" charset="0"/>
              </a:rPr>
              <a:t>B)</a:t>
            </a:r>
            <a:r>
              <a:rPr lang="en-US" sz="1100" dirty="0">
                <a:latin typeface="Times New Roman" panose="02020603050405020304" pitchFamily="18" charset="0"/>
                <a:ea typeface="DengXian"/>
                <a:cs typeface="Times New Roman" panose="02020603050405020304" pitchFamily="18" charset="0"/>
              </a:rPr>
              <a:t> G4 and G6 dendrimers exhibit signal within the tumor at 48 hours after injection, with G6 dendrimers exhibiting greater signal throughout the tumor. Green = tumor-associated macrophage (TAMs), Red = Cy5-labelled dendrimers, Blue = DAPI nuclear stain. </a:t>
            </a:r>
            <a:r>
              <a:rPr lang="en-US" sz="1100" b="1" dirty="0">
                <a:latin typeface="Times New Roman" panose="02020603050405020304" pitchFamily="18" charset="0"/>
                <a:ea typeface="DengXian"/>
                <a:cs typeface="Times New Roman" panose="02020603050405020304" pitchFamily="18" charset="0"/>
              </a:rPr>
              <a:t>C)</a:t>
            </a:r>
            <a:r>
              <a:rPr lang="en-US" sz="1100" dirty="0">
                <a:latin typeface="Times New Roman" panose="02020603050405020304" pitchFamily="18" charset="0"/>
                <a:ea typeface="DengXian"/>
                <a:cs typeface="Times New Roman" panose="02020603050405020304" pitchFamily="18" charset="0"/>
              </a:rPr>
              <a:t> While total tumor signal remains constant from 24 to 48 hours, the location of the dendrimer signal changes for G6 dendrimers over time. The percentage of total tumor signal that is extracellular for G6 dendrimers increases from 17 to 52%. </a:t>
            </a:r>
            <a:r>
              <a:rPr lang="en-US" sz="1100" b="1" dirty="0">
                <a:latin typeface="Times New Roman" panose="02020603050405020304" pitchFamily="18" charset="0"/>
                <a:ea typeface="DengXian"/>
                <a:cs typeface="Times New Roman" panose="02020603050405020304" pitchFamily="18" charset="0"/>
              </a:rPr>
              <a:t>D)</a:t>
            </a:r>
            <a:r>
              <a:rPr lang="en-US" sz="1100" dirty="0">
                <a:latin typeface="Times New Roman" panose="02020603050405020304" pitchFamily="18" charset="0"/>
                <a:ea typeface="DengXian"/>
                <a:cs typeface="Times New Roman" panose="02020603050405020304" pitchFamily="18" charset="0"/>
              </a:rPr>
              <a:t> G6 dendrimers exhibit robust extracellular signal (white arrows) at 48 hours post-injection. Green = TAMs, Red = Cy5-labelled dendrimers. </a:t>
            </a:r>
            <a:endParaRPr lang="en-US" sz="1100" b="1" dirty="0">
              <a:latin typeface="Calibri" panose="020F0502020204030204" pitchFamily="34" charset="0"/>
              <a:ea typeface="DengXian"/>
              <a:cs typeface="Times New Roman" panose="02020603050405020304" pitchFamily="18" charset="0"/>
            </a:endParaRPr>
          </a:p>
        </p:txBody>
      </p:sp>
      <p:grpSp>
        <p:nvGrpSpPr>
          <p:cNvPr id="3" name="Group 2"/>
          <p:cNvGrpSpPr/>
          <p:nvPr/>
        </p:nvGrpSpPr>
        <p:grpSpPr>
          <a:xfrm>
            <a:off x="0" y="38100"/>
            <a:ext cx="5904166" cy="4425043"/>
            <a:chOff x="0" y="0"/>
            <a:chExt cx="5904166" cy="4425043"/>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10" y="73918"/>
              <a:ext cx="1828800" cy="1828800"/>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5535" y="2075124"/>
              <a:ext cx="1683269" cy="1828800"/>
            </a:xfrm>
            <a:prstGeom prst="rect">
              <a:avLst/>
            </a:prstGeom>
          </p:spPr>
        </p:pic>
        <p:sp>
          <p:nvSpPr>
            <p:cNvPr id="7" name="TextBox 6"/>
            <p:cNvSpPr txBox="1"/>
            <p:nvPr/>
          </p:nvSpPr>
          <p:spPr>
            <a:xfrm>
              <a:off x="0" y="0"/>
              <a:ext cx="314510"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A</a:t>
              </a:r>
            </a:p>
          </p:txBody>
        </p:sp>
        <p:sp>
          <p:nvSpPr>
            <p:cNvPr id="9" name="TextBox 8"/>
            <p:cNvSpPr txBox="1"/>
            <p:nvPr/>
          </p:nvSpPr>
          <p:spPr>
            <a:xfrm>
              <a:off x="0" y="1816100"/>
              <a:ext cx="314510"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C</a:t>
              </a:r>
            </a:p>
          </p:txBody>
        </p:sp>
        <p:pic>
          <p:nvPicPr>
            <p:cNvPr id="10" name="Picture 9"/>
            <p:cNvPicPr>
              <a:picLocks noChangeAspect="1"/>
            </p:cNvPicPr>
            <p:nvPr/>
          </p:nvPicPr>
          <p:blipFill>
            <a:blip r:embed="rId4" cstate="print">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831798" y="489952"/>
              <a:ext cx="914400" cy="914400"/>
            </a:xfrm>
            <a:prstGeom prst="rect">
              <a:avLst/>
            </a:prstGeom>
          </p:spPr>
        </p:pic>
        <p:pic>
          <p:nvPicPr>
            <p:cNvPr id="12" name="Picture 11"/>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896826" y="489952"/>
              <a:ext cx="914400" cy="914400"/>
            </a:xfrm>
            <a:prstGeom prst="rect">
              <a:avLst/>
            </a:prstGeom>
          </p:spPr>
        </p:pic>
        <p:pic>
          <p:nvPicPr>
            <p:cNvPr id="16" name="Picture 15"/>
            <p:cNvPicPr>
              <a:picLocks noChangeAspect="1"/>
            </p:cNvPicPr>
            <p:nvPr/>
          </p:nvPicPr>
          <p:blipFill>
            <a:blip r:embed="rId8" cstate="print">
              <a:extLst>
                <a:ext uri="{BEBA8EAE-BF5A-486C-A8C5-ECC9F3942E4B}">
                  <a14:imgProps xmlns:a14="http://schemas.microsoft.com/office/drawing/2010/main">
                    <a14:imgLayer r:embed="rId9">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870116" y="489952"/>
              <a:ext cx="914400" cy="914400"/>
            </a:xfrm>
            <a:prstGeom prst="rect">
              <a:avLst/>
            </a:prstGeom>
          </p:spPr>
        </p:pic>
        <p:pic>
          <p:nvPicPr>
            <p:cNvPr id="17" name="Picture 16"/>
            <p:cNvPicPr>
              <a:picLocks noChangeAspect="1"/>
            </p:cNvPicPr>
            <p:nvPr/>
          </p:nvPicPr>
          <p:blipFill>
            <a:blip r:embed="rId10" cstate="print">
              <a:extLst>
                <a:ext uri="{BEBA8EAE-BF5A-486C-A8C5-ECC9F3942E4B}">
                  <a14:imgProps xmlns:a14="http://schemas.microsoft.com/office/drawing/2010/main">
                    <a14:imgLayer r:embed="rId11">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1930953" y="489952"/>
              <a:ext cx="914400" cy="914400"/>
            </a:xfrm>
            <a:prstGeom prst="rect">
              <a:avLst/>
            </a:prstGeom>
          </p:spPr>
        </p:pic>
        <p:sp>
          <p:nvSpPr>
            <p:cNvPr id="19" name="TextBox 18"/>
            <p:cNvSpPr txBox="1"/>
            <p:nvPr/>
          </p:nvSpPr>
          <p:spPr>
            <a:xfrm>
              <a:off x="1642091" y="0"/>
              <a:ext cx="314510"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B</a:t>
              </a:r>
            </a:p>
          </p:txBody>
        </p:sp>
        <p:cxnSp>
          <p:nvCxnSpPr>
            <p:cNvPr id="13" name="Straight Connector 12"/>
            <p:cNvCxnSpPr/>
            <p:nvPr/>
          </p:nvCxnSpPr>
          <p:spPr>
            <a:xfrm>
              <a:off x="1983389" y="1344353"/>
              <a:ext cx="2834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852450" y="1122194"/>
              <a:ext cx="545342" cy="276999"/>
            </a:xfrm>
            <a:prstGeom prst="rect">
              <a:avLst/>
            </a:prstGeom>
            <a:noFill/>
          </p:spPr>
          <p:txBody>
            <a:bodyPr wrap="none" rtlCol="0">
              <a:spAutoFit/>
            </a:bodyPr>
            <a:lstStyle/>
            <a:p>
              <a:r>
                <a:rPr lang="en-US" sz="1200" b="1" dirty="0">
                  <a:solidFill>
                    <a:schemeClr val="bg1"/>
                  </a:solidFill>
                </a:rPr>
                <a:t>1 mm</a:t>
              </a:r>
            </a:p>
          </p:txBody>
        </p:sp>
        <p:sp>
          <p:nvSpPr>
            <p:cNvPr id="20" name="TextBox 19"/>
            <p:cNvSpPr txBox="1"/>
            <p:nvPr/>
          </p:nvSpPr>
          <p:spPr>
            <a:xfrm>
              <a:off x="2639307" y="182175"/>
              <a:ext cx="423514"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G4</a:t>
              </a:r>
            </a:p>
          </p:txBody>
        </p:sp>
        <p:sp>
          <p:nvSpPr>
            <p:cNvPr id="21" name="TextBox 20"/>
            <p:cNvSpPr txBox="1"/>
            <p:nvPr/>
          </p:nvSpPr>
          <p:spPr>
            <a:xfrm>
              <a:off x="4599469" y="182175"/>
              <a:ext cx="423514"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G6</a:t>
              </a:r>
            </a:p>
          </p:txBody>
        </p:sp>
        <p:cxnSp>
          <p:nvCxnSpPr>
            <p:cNvPr id="23" name="Straight Connector 22"/>
            <p:cNvCxnSpPr/>
            <p:nvPr/>
          </p:nvCxnSpPr>
          <p:spPr>
            <a:xfrm>
              <a:off x="1983389" y="422077"/>
              <a:ext cx="173114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945655" y="422077"/>
              <a:ext cx="173114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069796" y="1342042"/>
              <a:ext cx="636713"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Merge</a:t>
              </a:r>
            </a:p>
          </p:txBody>
        </p:sp>
        <p:sp>
          <p:nvSpPr>
            <p:cNvPr id="26" name="TextBox 25"/>
            <p:cNvSpPr txBox="1"/>
            <p:nvPr/>
          </p:nvSpPr>
          <p:spPr>
            <a:xfrm>
              <a:off x="2851064" y="1342042"/>
              <a:ext cx="952505"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Dendrimer</a:t>
              </a:r>
            </a:p>
          </p:txBody>
        </p:sp>
        <p:sp>
          <p:nvSpPr>
            <p:cNvPr id="27" name="TextBox 26"/>
            <p:cNvSpPr txBox="1"/>
            <p:nvPr/>
          </p:nvSpPr>
          <p:spPr>
            <a:xfrm>
              <a:off x="4818760" y="1342042"/>
              <a:ext cx="952505"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Dendrimer</a:t>
              </a:r>
            </a:p>
          </p:txBody>
        </p:sp>
        <p:sp>
          <p:nvSpPr>
            <p:cNvPr id="28" name="TextBox 27"/>
            <p:cNvSpPr txBox="1"/>
            <p:nvPr/>
          </p:nvSpPr>
          <p:spPr>
            <a:xfrm>
              <a:off x="4035669" y="1342042"/>
              <a:ext cx="636713"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Merge</a:t>
              </a:r>
            </a:p>
          </p:txBody>
        </p:sp>
        <p:sp>
          <p:nvSpPr>
            <p:cNvPr id="29" name="TextBox 28"/>
            <p:cNvSpPr txBox="1"/>
            <p:nvPr/>
          </p:nvSpPr>
          <p:spPr>
            <a:xfrm>
              <a:off x="1514294" y="1816100"/>
              <a:ext cx="314510"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D</a:t>
              </a:r>
            </a:p>
          </p:txBody>
        </p:sp>
        <p:sp>
          <p:nvSpPr>
            <p:cNvPr id="31" name="TextBox 30"/>
            <p:cNvSpPr txBox="1"/>
            <p:nvPr/>
          </p:nvSpPr>
          <p:spPr>
            <a:xfrm>
              <a:off x="1641152" y="2301672"/>
              <a:ext cx="449162" cy="369332"/>
            </a:xfrm>
            <a:prstGeom prst="rect">
              <a:avLst/>
            </a:prstGeom>
            <a:noFill/>
          </p:spPr>
          <p:txBody>
            <a:bodyPr wrap="none" rtlCol="0">
              <a:spAutoFit/>
            </a:bodyPr>
            <a:lstStyle/>
            <a:p>
              <a:r>
                <a:rPr lang="en-US" b="1" dirty="0"/>
                <a:t>G4</a:t>
              </a:r>
            </a:p>
          </p:txBody>
        </p:sp>
        <p:pic>
          <p:nvPicPr>
            <p:cNvPr id="32" name="Picture 31"/>
            <p:cNvPicPr>
              <a:picLocks noChangeAspect="1"/>
            </p:cNvPicPr>
            <p:nvPr/>
          </p:nvPicPr>
          <p:blipFill>
            <a:blip r:embed="rId12" cstate="print">
              <a:extLst>
                <a:ext uri="{BEBA8EAE-BF5A-486C-A8C5-ECC9F3942E4B}">
                  <a14:imgProps xmlns:a14="http://schemas.microsoft.com/office/drawing/2010/main">
                    <a14:imgLayer r:embed="rId13">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3310761" y="1846258"/>
              <a:ext cx="1280160" cy="1280160"/>
            </a:xfrm>
            <a:prstGeom prst="rect">
              <a:avLst/>
            </a:prstGeom>
          </p:spPr>
        </p:pic>
        <p:pic>
          <p:nvPicPr>
            <p:cNvPr id="33" name="Picture 3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618893" y="1846258"/>
              <a:ext cx="1280160" cy="1280160"/>
            </a:xfrm>
            <a:prstGeom prst="rect">
              <a:avLst/>
            </a:prstGeom>
          </p:spPr>
        </p:pic>
        <p:pic>
          <p:nvPicPr>
            <p:cNvPr id="34" name="Picture 3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005558" y="1846258"/>
              <a:ext cx="1280160" cy="1280160"/>
            </a:xfrm>
            <a:prstGeom prst="rect">
              <a:avLst/>
            </a:prstGeom>
          </p:spPr>
        </p:pic>
        <p:cxnSp>
          <p:nvCxnSpPr>
            <p:cNvPr id="35" name="Straight Connector 34"/>
            <p:cNvCxnSpPr/>
            <p:nvPr/>
          </p:nvCxnSpPr>
          <p:spPr>
            <a:xfrm>
              <a:off x="2092936" y="3779850"/>
              <a:ext cx="67665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641152" y="3595184"/>
              <a:ext cx="449162" cy="369332"/>
            </a:xfrm>
            <a:prstGeom prst="rect">
              <a:avLst/>
            </a:prstGeom>
            <a:noFill/>
          </p:spPr>
          <p:txBody>
            <a:bodyPr wrap="none" rtlCol="0">
              <a:spAutoFit/>
            </a:bodyPr>
            <a:lstStyle/>
            <a:p>
              <a:r>
                <a:rPr lang="en-US" b="1" dirty="0"/>
                <a:t>G6</a:t>
              </a:r>
            </a:p>
          </p:txBody>
        </p:sp>
        <p:pic>
          <p:nvPicPr>
            <p:cNvPr id="38" name="Picture 3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613781" y="3134658"/>
              <a:ext cx="1290385" cy="1290385"/>
            </a:xfrm>
            <a:prstGeom prst="rect">
              <a:avLst/>
            </a:prstGeom>
          </p:spPr>
        </p:pic>
        <p:pic>
          <p:nvPicPr>
            <p:cNvPr id="39" name="Picture 3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005558" y="3139770"/>
              <a:ext cx="1280160" cy="1280160"/>
            </a:xfrm>
            <a:prstGeom prst="rect">
              <a:avLst/>
            </a:prstGeom>
          </p:spPr>
        </p:pic>
        <p:pic>
          <p:nvPicPr>
            <p:cNvPr id="40" name="Picture 39"/>
            <p:cNvPicPr>
              <a:picLocks noChangeAspect="1"/>
            </p:cNvPicPr>
            <p:nvPr/>
          </p:nvPicPr>
          <p:blipFill>
            <a:blip r:embed="rId18" cstate="print">
              <a:extLst>
                <a:ext uri="{BEBA8EAE-BF5A-486C-A8C5-ECC9F3942E4B}">
                  <a14:imgProps xmlns:a14="http://schemas.microsoft.com/office/drawing/2010/main">
                    <a14:imgLayer r:embed="rId19">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310761" y="3139770"/>
              <a:ext cx="1280160" cy="1280160"/>
            </a:xfrm>
            <a:prstGeom prst="rect">
              <a:avLst/>
            </a:prstGeom>
          </p:spPr>
        </p:pic>
        <p:cxnSp>
          <p:nvCxnSpPr>
            <p:cNvPr id="41" name="Straight Arrow Connector 40"/>
            <p:cNvCxnSpPr/>
            <p:nvPr/>
          </p:nvCxnSpPr>
          <p:spPr>
            <a:xfrm flipV="1">
              <a:off x="5029707" y="4264053"/>
              <a:ext cx="166687" cy="85725"/>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4863020" y="4101347"/>
              <a:ext cx="166687" cy="85725"/>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563103" y="4302551"/>
              <a:ext cx="166687" cy="85725"/>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5017230" y="3539395"/>
              <a:ext cx="166687" cy="85725"/>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4675078" y="3667983"/>
              <a:ext cx="166687" cy="85725"/>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069204" y="4356245"/>
              <a:ext cx="3931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989832" y="4118203"/>
              <a:ext cx="588623" cy="276999"/>
            </a:xfrm>
            <a:prstGeom prst="rect">
              <a:avLst/>
            </a:prstGeom>
            <a:noFill/>
          </p:spPr>
          <p:txBody>
            <a:bodyPr wrap="none" rtlCol="0">
              <a:spAutoFit/>
            </a:bodyPr>
            <a:lstStyle/>
            <a:p>
              <a:r>
                <a:rPr lang="en-US" sz="1200" b="1" dirty="0">
                  <a:solidFill>
                    <a:schemeClr val="bg1"/>
                  </a:solidFill>
                </a:rPr>
                <a:t>50 µm</a:t>
              </a:r>
            </a:p>
          </p:txBody>
        </p:sp>
        <p:sp>
          <p:nvSpPr>
            <p:cNvPr id="48" name="TextBox 47"/>
            <p:cNvSpPr txBox="1"/>
            <p:nvPr/>
          </p:nvSpPr>
          <p:spPr>
            <a:xfrm>
              <a:off x="4540977" y="1956768"/>
              <a:ext cx="952505"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Dendrimer</a:t>
              </a:r>
            </a:p>
          </p:txBody>
        </p:sp>
        <p:sp>
          <p:nvSpPr>
            <p:cNvPr id="49" name="TextBox 48"/>
            <p:cNvSpPr txBox="1"/>
            <p:nvPr/>
          </p:nvSpPr>
          <p:spPr>
            <a:xfrm>
              <a:off x="3757886" y="1956768"/>
              <a:ext cx="636713"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Merge</a:t>
              </a:r>
            </a:p>
          </p:txBody>
        </p:sp>
        <p:sp>
          <p:nvSpPr>
            <p:cNvPr id="50" name="TextBox 49"/>
            <p:cNvSpPr txBox="1"/>
            <p:nvPr/>
          </p:nvSpPr>
          <p:spPr>
            <a:xfrm>
              <a:off x="3470129" y="1837726"/>
              <a:ext cx="952505" cy="276999"/>
            </a:xfrm>
            <a:prstGeom prst="rect">
              <a:avLst/>
            </a:prstGeom>
            <a:noFill/>
          </p:spPr>
          <p:txBody>
            <a:bodyPr wrap="none" rtlCol="0">
              <a:spAutoFit/>
            </a:bodyPr>
            <a:lstStyle/>
            <a:p>
              <a:r>
                <a:rPr lang="en-US" sz="1200" b="1" dirty="0">
                  <a:solidFill>
                    <a:schemeClr val="bg1"/>
                  </a:solidFill>
                  <a:latin typeface="Arial" panose="020B0604020202020204" pitchFamily="34" charset="0"/>
                  <a:cs typeface="Arial" panose="020B0604020202020204" pitchFamily="34" charset="0"/>
                </a:rPr>
                <a:t>Dendrimer</a:t>
              </a:r>
            </a:p>
          </p:txBody>
        </p:sp>
        <p:sp>
          <p:nvSpPr>
            <p:cNvPr id="51" name="TextBox 50"/>
            <p:cNvSpPr txBox="1"/>
            <p:nvPr/>
          </p:nvSpPr>
          <p:spPr>
            <a:xfrm>
              <a:off x="4940616" y="1837726"/>
              <a:ext cx="636713" cy="276999"/>
            </a:xfrm>
            <a:prstGeom prst="rect">
              <a:avLst/>
            </a:prstGeom>
            <a:noFill/>
          </p:spPr>
          <p:txBody>
            <a:bodyPr wrap="none" rtlCol="0">
              <a:spAutoFit/>
            </a:bodyPr>
            <a:lstStyle/>
            <a:p>
              <a:r>
                <a:rPr lang="en-US" sz="1200" b="1" dirty="0">
                  <a:solidFill>
                    <a:schemeClr val="bg1"/>
                  </a:solidFill>
                  <a:latin typeface="Arial" panose="020B0604020202020204" pitchFamily="34" charset="0"/>
                  <a:cs typeface="Arial" panose="020B0604020202020204" pitchFamily="34" charset="0"/>
                </a:rPr>
                <a:t>Merge</a:t>
              </a:r>
            </a:p>
          </p:txBody>
        </p:sp>
        <p:sp>
          <p:nvSpPr>
            <p:cNvPr id="52" name="TextBox 51"/>
            <p:cNvSpPr txBox="1"/>
            <p:nvPr/>
          </p:nvSpPr>
          <p:spPr>
            <a:xfrm>
              <a:off x="2123173" y="1837726"/>
              <a:ext cx="1045286" cy="276999"/>
            </a:xfrm>
            <a:prstGeom prst="rect">
              <a:avLst/>
            </a:prstGeom>
            <a:noFill/>
          </p:spPr>
          <p:txBody>
            <a:bodyPr wrap="none" rtlCol="0">
              <a:spAutoFit/>
            </a:bodyPr>
            <a:lstStyle/>
            <a:p>
              <a:r>
                <a:rPr lang="en-US" sz="1200" b="1" dirty="0">
                  <a:solidFill>
                    <a:schemeClr val="bg1"/>
                  </a:solidFill>
                  <a:latin typeface="Arial" panose="020B0604020202020204" pitchFamily="34" charset="0"/>
                  <a:cs typeface="Arial" panose="020B0604020202020204" pitchFamily="34" charset="0"/>
                </a:rPr>
                <a:t>Iba1 (TAMs)</a:t>
              </a:r>
            </a:p>
          </p:txBody>
        </p:sp>
      </p:grpSp>
    </p:spTree>
    <p:extLst>
      <p:ext uri="{BB962C8B-B14F-4D97-AF65-F5344CB8AC3E}">
        <p14:creationId xmlns:p14="http://schemas.microsoft.com/office/powerpoint/2010/main" val="7356865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188</Words>
  <Application>Microsoft Office PowerPoint</Application>
  <PresentationFormat>Custom</PresentationFormat>
  <Paragraphs>20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Johns Hopkins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Liaw</dc:creator>
  <cp:lastModifiedBy>Kevin Liaw</cp:lastModifiedBy>
  <cp:revision>2</cp:revision>
  <dcterms:created xsi:type="dcterms:W3CDTF">2020-02-07T23:45:21Z</dcterms:created>
  <dcterms:modified xsi:type="dcterms:W3CDTF">2020-03-24T22:33:45Z</dcterms:modified>
</cp:coreProperties>
</file>