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1308" y="-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032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17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36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35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47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13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61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36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523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5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137478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9635F-664E-43D5-8B51-77A6C237D60B}" type="datetimeFigureOut">
              <a:rPr lang="es-ES" smtClean="0"/>
              <a:t>15/04/2020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947C7-0E46-4F5A-ADAD-A2D72A15B3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653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02771" y="783771"/>
            <a:ext cx="6037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s-E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S1.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 performed within this work and sampling procedure for each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 FC = flow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cytometry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047119"/>
              </p:ext>
            </p:extLst>
          </p:nvPr>
        </p:nvGraphicFramePr>
        <p:xfrm>
          <a:off x="380078" y="1547077"/>
          <a:ext cx="6477922" cy="2243269"/>
        </p:xfrm>
        <a:graphic>
          <a:graphicData uri="http://schemas.openxmlformats.org/drawingml/2006/table">
            <a:tbl>
              <a:tblPr/>
              <a:tblGrid>
                <a:gridCol w="1453570"/>
                <a:gridCol w="1253792"/>
                <a:gridCol w="1253792"/>
                <a:gridCol w="1258384"/>
                <a:gridCol w="1258384"/>
              </a:tblGrid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</a:t>
                      </a:r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tissues sampled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spleen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kidney</a:t>
                      </a:r>
                      <a:endParaRPr lang="es-E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gut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serum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(FC)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(FC)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(FC)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(FC)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 2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tissues sampled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spleen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kidney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gut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serum</a:t>
                      </a:r>
                      <a:endParaRPr lang="es-E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(RNA/ ELISPOT)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(RNA/ ELISPOT)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(RNA)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n=8/</a:t>
                      </a:r>
                      <a:r>
                        <a:rPr lang="es-E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(ELISA)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(ELISPOT)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n=7/group (ELISPOT)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n=7/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(ELISA)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 3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tissues sampled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spleen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kidney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gut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serum</a:t>
                      </a:r>
                      <a:endParaRPr lang="es-E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n=5/group (confocal)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n=5/group (confocal)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957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days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n=5/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confocal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n=5/group (confocal)</a:t>
                      </a: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4" marR="6284" marT="62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44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180648"/>
              </p:ext>
            </p:extLst>
          </p:nvPr>
        </p:nvGraphicFramePr>
        <p:xfrm>
          <a:off x="785586" y="1412308"/>
          <a:ext cx="5689600" cy="2667000"/>
        </p:xfrm>
        <a:graphic>
          <a:graphicData uri="http://schemas.openxmlformats.org/drawingml/2006/table">
            <a:tbl>
              <a:tblPr/>
              <a:tblGrid>
                <a:gridCol w="609600"/>
                <a:gridCol w="2362200"/>
                <a:gridCol w="27178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Gene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Forward primer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Reverse primer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ef-1α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GATCCAGAAGGAGGTCACCA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TTACGTTCGACCTTCCATCC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aid   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TCCGCCTCAGGATCTACGTCTC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GCCAACAGTAGAAATAGTCTTCATAGTTCATG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blimp1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GGCAGTGGACCTGTGGAAGG                    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CGCAGGTGGACCTTGAGGTT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cd4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CCTGCTCATCCACAGCCTAT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CTTCTCCTGGCTGTCTGACC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cd8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AGTCGTGCAAAGTGGGAAAG                    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GGTTGCAATGGCATACAGTG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cd9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TCTTCTTCCTGTTGTTGATCTTTGG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AGAACTCTGTGATGTCTTCCACCAC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cd27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CTGCTGGTTCTCCTGATGTCTGCT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GTACCATCAGTTGTGTAGGTCTCATTCC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cd80/86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GTGTTTCCTGGTTCTGGTATCTA                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AACTTGCTGCTCCCTTTCCTC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foxp3a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CCAGAACCGAGGTGGAGTGT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TGACGGACAGCGTTCTTCCA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foxp3b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TCCTGCCCCAGTACTCATCCC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TGACGGACAGCGTTCTTCCA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irf4 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CATGGCCACCCTTTCTGACTTCC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GCATACCCCTGCAGCTCAGTGA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irf8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CCGAGGAGGAGCAGAAGAGTAAAAG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GCGGCATTGAAAGAACCCAT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pax5</a:t>
                      </a:r>
                      <a:endParaRPr lang="es-ES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ACGGAGATCGGATGTTCCTCTG 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GATGCCGCGCTGTAGTAGTAC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02771" y="783771"/>
            <a:ext cx="3373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s-E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S2.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time PCR primers used in this study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88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1327</TotalTime>
  <Words>176</Words>
  <Application>Microsoft Office PowerPoint</Application>
  <PresentationFormat>Presentación en pantalla (4:3)</PresentationFormat>
  <Paragraphs>83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