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60" r:id="rId5"/>
    <p:sldId id="258" r:id="rId6"/>
    <p:sldId id="261" r:id="rId7"/>
    <p:sldId id="262" r:id="rId8"/>
    <p:sldId id="263" r:id="rId9"/>
    <p:sldId id="264" r:id="rId10"/>
    <p:sldId id="265" r:id="rId11"/>
  </p:sldIdLst>
  <p:sldSz cx="6858000" cy="9906000" type="A4"/>
  <p:notesSz cx="6858000" cy="9144000"/>
  <p:defaultTextStyle>
    <a:defPPr>
      <a:defRPr lang="cs-CZ"/>
    </a:defPPr>
    <a:lvl1pPr marL="0" algn="l" defTabSz="957816" rtl="0" eaLnBrk="1" latinLnBrk="0" hangingPunct="1">
      <a:defRPr sz="1900" kern="1200">
        <a:solidFill>
          <a:schemeClr val="tx1"/>
        </a:solidFill>
        <a:latin typeface="+mn-lt"/>
        <a:ea typeface="+mn-ea"/>
        <a:cs typeface="+mn-cs"/>
      </a:defRPr>
    </a:lvl1pPr>
    <a:lvl2pPr marL="478908" algn="l" defTabSz="957816" rtl="0" eaLnBrk="1" latinLnBrk="0" hangingPunct="1">
      <a:defRPr sz="1900" kern="1200">
        <a:solidFill>
          <a:schemeClr val="tx1"/>
        </a:solidFill>
        <a:latin typeface="+mn-lt"/>
        <a:ea typeface="+mn-ea"/>
        <a:cs typeface="+mn-cs"/>
      </a:defRPr>
    </a:lvl2pPr>
    <a:lvl3pPr marL="957816" algn="l" defTabSz="957816" rtl="0" eaLnBrk="1" latinLnBrk="0" hangingPunct="1">
      <a:defRPr sz="1900" kern="1200">
        <a:solidFill>
          <a:schemeClr val="tx1"/>
        </a:solidFill>
        <a:latin typeface="+mn-lt"/>
        <a:ea typeface="+mn-ea"/>
        <a:cs typeface="+mn-cs"/>
      </a:defRPr>
    </a:lvl3pPr>
    <a:lvl4pPr marL="1436724" algn="l" defTabSz="957816" rtl="0" eaLnBrk="1" latinLnBrk="0" hangingPunct="1">
      <a:defRPr sz="1900" kern="1200">
        <a:solidFill>
          <a:schemeClr val="tx1"/>
        </a:solidFill>
        <a:latin typeface="+mn-lt"/>
        <a:ea typeface="+mn-ea"/>
        <a:cs typeface="+mn-cs"/>
      </a:defRPr>
    </a:lvl4pPr>
    <a:lvl5pPr marL="1915631" algn="l" defTabSz="957816" rtl="0" eaLnBrk="1" latinLnBrk="0" hangingPunct="1">
      <a:defRPr sz="1900" kern="1200">
        <a:solidFill>
          <a:schemeClr val="tx1"/>
        </a:solidFill>
        <a:latin typeface="+mn-lt"/>
        <a:ea typeface="+mn-ea"/>
        <a:cs typeface="+mn-cs"/>
      </a:defRPr>
    </a:lvl5pPr>
    <a:lvl6pPr marL="2394539" algn="l" defTabSz="957816" rtl="0" eaLnBrk="1" latinLnBrk="0" hangingPunct="1">
      <a:defRPr sz="1900" kern="1200">
        <a:solidFill>
          <a:schemeClr val="tx1"/>
        </a:solidFill>
        <a:latin typeface="+mn-lt"/>
        <a:ea typeface="+mn-ea"/>
        <a:cs typeface="+mn-cs"/>
      </a:defRPr>
    </a:lvl6pPr>
    <a:lvl7pPr marL="2873447" algn="l" defTabSz="957816" rtl="0" eaLnBrk="1" latinLnBrk="0" hangingPunct="1">
      <a:defRPr sz="1900" kern="1200">
        <a:solidFill>
          <a:schemeClr val="tx1"/>
        </a:solidFill>
        <a:latin typeface="+mn-lt"/>
        <a:ea typeface="+mn-ea"/>
        <a:cs typeface="+mn-cs"/>
      </a:defRPr>
    </a:lvl7pPr>
    <a:lvl8pPr marL="3352355" algn="l" defTabSz="957816" rtl="0" eaLnBrk="1" latinLnBrk="0" hangingPunct="1">
      <a:defRPr sz="1900" kern="1200">
        <a:solidFill>
          <a:schemeClr val="tx1"/>
        </a:solidFill>
        <a:latin typeface="+mn-lt"/>
        <a:ea typeface="+mn-ea"/>
        <a:cs typeface="+mn-cs"/>
      </a:defRPr>
    </a:lvl8pPr>
    <a:lvl9pPr marL="3831263" algn="l" defTabSz="957816"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2864" y="68"/>
      </p:cViewPr>
      <p:guideLst>
        <p:guide orient="horz" pos="312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harkan\Documents\Doktor&#225;t\Clanok\Porovnanie%20roznych%20iPSC%20linii.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0"/>
    <c:plotArea>
      <c:layout>
        <c:manualLayout>
          <c:layoutTarget val="inner"/>
          <c:xMode val="edge"/>
          <c:yMode val="edge"/>
          <c:x val="7.6225896117228895E-2"/>
          <c:y val="2.2077490579621453E-2"/>
          <c:w val="0.89671383328006504"/>
          <c:h val="0.43096110993094605"/>
        </c:manualLayout>
      </c:layout>
      <c:barChart>
        <c:barDir val="col"/>
        <c:grouping val="clustered"/>
        <c:varyColors val="0"/>
        <c:ser>
          <c:idx val="0"/>
          <c:order val="0"/>
          <c:tx>
            <c:strRef>
              <c:f>List2!$B$33</c:f>
              <c:strCache>
                <c:ptCount val="1"/>
                <c:pt idx="0">
                  <c:v>our protocol - avg</c:v>
                </c:pt>
              </c:strCache>
            </c:strRef>
          </c:tx>
          <c:spPr>
            <a:solidFill>
              <a:srgbClr val="0070C0"/>
            </a:solidFill>
          </c:spPr>
          <c:invertIfNegative val="0"/>
          <c:errBars>
            <c:errBarType val="both"/>
            <c:errValType val="cust"/>
            <c:noEndCap val="0"/>
            <c:plus>
              <c:numRef>
                <c:f>List2!$C$20:$F$20</c:f>
                <c:numCache>
                  <c:formatCode>General</c:formatCode>
                  <c:ptCount val="4"/>
                  <c:pt idx="0">
                    <c:v>1.95697896428824</c:v>
                  </c:pt>
                  <c:pt idx="1">
                    <c:v>0.95006578719581269</c:v>
                  </c:pt>
                  <c:pt idx="2">
                    <c:v>2.0136616730060033</c:v>
                  </c:pt>
                  <c:pt idx="3">
                    <c:v>1.5839718010957979</c:v>
                  </c:pt>
                </c:numCache>
              </c:numRef>
            </c:plus>
            <c:minus>
              <c:numRef>
                <c:f>List2!$C$20:$F$20</c:f>
                <c:numCache>
                  <c:formatCode>General</c:formatCode>
                  <c:ptCount val="4"/>
                  <c:pt idx="0">
                    <c:v>1.95697896428824</c:v>
                  </c:pt>
                  <c:pt idx="1">
                    <c:v>0.95006578719581269</c:v>
                  </c:pt>
                  <c:pt idx="2">
                    <c:v>2.0136616730060033</c:v>
                  </c:pt>
                  <c:pt idx="3">
                    <c:v>1.5839718010957979</c:v>
                  </c:pt>
                </c:numCache>
              </c:numRef>
            </c:minus>
          </c:errBars>
          <c:cat>
            <c:strRef>
              <c:f>List2!$C$32:$F$32</c:f>
              <c:strCache>
                <c:ptCount val="4"/>
                <c:pt idx="0">
                  <c:v>CD31</c:v>
                </c:pt>
                <c:pt idx="1">
                  <c:v>CD34</c:v>
                </c:pt>
                <c:pt idx="2">
                  <c:v>CD144</c:v>
                </c:pt>
                <c:pt idx="3">
                  <c:v>KDR</c:v>
                </c:pt>
              </c:strCache>
            </c:strRef>
          </c:cat>
          <c:val>
            <c:numRef>
              <c:f>List2!$C$33:$F$33</c:f>
              <c:numCache>
                <c:formatCode>General</c:formatCode>
                <c:ptCount val="4"/>
                <c:pt idx="0">
                  <c:v>92.215000000000003</c:v>
                </c:pt>
                <c:pt idx="1">
                  <c:v>93.29249999999999</c:v>
                </c:pt>
                <c:pt idx="2">
                  <c:v>90.535000000000011</c:v>
                </c:pt>
                <c:pt idx="3">
                  <c:v>95.955000000000013</c:v>
                </c:pt>
              </c:numCache>
            </c:numRef>
          </c:val>
          <c:extLst>
            <c:ext xmlns:c16="http://schemas.microsoft.com/office/drawing/2014/chart" uri="{C3380CC4-5D6E-409C-BE32-E72D297353CC}">
              <c16:uniqueId val="{00000000-008A-426B-A484-20E6F0C5A514}"/>
            </c:ext>
          </c:extLst>
        </c:ser>
        <c:ser>
          <c:idx val="1"/>
          <c:order val="1"/>
          <c:tx>
            <c:strRef>
              <c:f>List2!$B$34</c:f>
              <c:strCache>
                <c:ptCount val="1"/>
                <c:pt idx="0">
                  <c:v>CBIA 37 (A)</c:v>
                </c:pt>
              </c:strCache>
            </c:strRef>
          </c:tx>
          <c:spPr>
            <a:solidFill>
              <a:schemeClr val="tx2">
                <a:lumMod val="60000"/>
                <a:lumOff val="40000"/>
              </a:schemeClr>
            </a:solidFill>
          </c:spPr>
          <c:invertIfNegative val="0"/>
          <c:cat>
            <c:strRef>
              <c:f>List2!$C$32:$F$32</c:f>
              <c:strCache>
                <c:ptCount val="4"/>
                <c:pt idx="0">
                  <c:v>CD31</c:v>
                </c:pt>
                <c:pt idx="1">
                  <c:v>CD34</c:v>
                </c:pt>
                <c:pt idx="2">
                  <c:v>CD144</c:v>
                </c:pt>
                <c:pt idx="3">
                  <c:v>KDR</c:v>
                </c:pt>
              </c:strCache>
            </c:strRef>
          </c:cat>
          <c:val>
            <c:numRef>
              <c:f>List2!$C$34:$F$34</c:f>
              <c:numCache>
                <c:formatCode>General</c:formatCode>
                <c:ptCount val="4"/>
                <c:pt idx="0">
                  <c:v>90.11</c:v>
                </c:pt>
                <c:pt idx="1">
                  <c:v>92.940000000000026</c:v>
                </c:pt>
                <c:pt idx="2">
                  <c:v>90.93</c:v>
                </c:pt>
                <c:pt idx="3">
                  <c:v>93.58</c:v>
                </c:pt>
              </c:numCache>
            </c:numRef>
          </c:val>
          <c:extLst>
            <c:ext xmlns:c16="http://schemas.microsoft.com/office/drawing/2014/chart" uri="{C3380CC4-5D6E-409C-BE32-E72D297353CC}">
              <c16:uniqueId val="{00000001-008A-426B-A484-20E6F0C5A514}"/>
            </c:ext>
          </c:extLst>
        </c:ser>
        <c:ser>
          <c:idx val="2"/>
          <c:order val="2"/>
          <c:tx>
            <c:strRef>
              <c:f>List2!$B$35</c:f>
              <c:strCache>
                <c:ptCount val="1"/>
                <c:pt idx="0">
                  <c:v>CBIA 37 (B)</c:v>
                </c:pt>
              </c:strCache>
            </c:strRef>
          </c:tx>
          <c:spPr>
            <a:solidFill>
              <a:srgbClr val="00B0F0"/>
            </a:solidFill>
          </c:spPr>
          <c:invertIfNegative val="0"/>
          <c:cat>
            <c:strRef>
              <c:f>List2!$C$32:$F$32</c:f>
              <c:strCache>
                <c:ptCount val="4"/>
                <c:pt idx="0">
                  <c:v>CD31</c:v>
                </c:pt>
                <c:pt idx="1">
                  <c:v>CD34</c:v>
                </c:pt>
                <c:pt idx="2">
                  <c:v>CD144</c:v>
                </c:pt>
                <c:pt idx="3">
                  <c:v>KDR</c:v>
                </c:pt>
              </c:strCache>
            </c:strRef>
          </c:cat>
          <c:val>
            <c:numRef>
              <c:f>List2!$C$35:$F$35</c:f>
              <c:numCache>
                <c:formatCode>General</c:formatCode>
                <c:ptCount val="4"/>
                <c:pt idx="0">
                  <c:v>91.33</c:v>
                </c:pt>
                <c:pt idx="1">
                  <c:v>93.1</c:v>
                </c:pt>
                <c:pt idx="2">
                  <c:v>92.84</c:v>
                </c:pt>
                <c:pt idx="3">
                  <c:v>96.8</c:v>
                </c:pt>
              </c:numCache>
            </c:numRef>
          </c:val>
          <c:extLst>
            <c:ext xmlns:c16="http://schemas.microsoft.com/office/drawing/2014/chart" uri="{C3380CC4-5D6E-409C-BE32-E72D297353CC}">
              <c16:uniqueId val="{00000002-008A-426B-A484-20E6F0C5A514}"/>
            </c:ext>
          </c:extLst>
        </c:ser>
        <c:ser>
          <c:idx val="3"/>
          <c:order val="3"/>
          <c:tx>
            <c:strRef>
              <c:f>List2!$B$36</c:f>
              <c:strCache>
                <c:ptCount val="1"/>
                <c:pt idx="0">
                  <c:v>CBIA 50 (A)</c:v>
                </c:pt>
              </c:strCache>
            </c:strRef>
          </c:tx>
          <c:spPr>
            <a:solidFill>
              <a:schemeClr val="accent5"/>
            </a:solidFill>
          </c:spPr>
          <c:invertIfNegative val="0"/>
          <c:cat>
            <c:strRef>
              <c:f>List2!$C$32:$F$32</c:f>
              <c:strCache>
                <c:ptCount val="4"/>
                <c:pt idx="0">
                  <c:v>CD31</c:v>
                </c:pt>
                <c:pt idx="1">
                  <c:v>CD34</c:v>
                </c:pt>
                <c:pt idx="2">
                  <c:v>CD144</c:v>
                </c:pt>
                <c:pt idx="3">
                  <c:v>KDR</c:v>
                </c:pt>
              </c:strCache>
            </c:strRef>
          </c:cat>
          <c:val>
            <c:numRef>
              <c:f>List2!$C$36:$F$36</c:f>
              <c:numCache>
                <c:formatCode>General</c:formatCode>
                <c:ptCount val="4"/>
                <c:pt idx="0">
                  <c:v>92.76</c:v>
                </c:pt>
                <c:pt idx="1">
                  <c:v>92.47</c:v>
                </c:pt>
                <c:pt idx="2">
                  <c:v>87.95</c:v>
                </c:pt>
                <c:pt idx="3">
                  <c:v>96.69</c:v>
                </c:pt>
              </c:numCache>
            </c:numRef>
          </c:val>
          <c:extLst>
            <c:ext xmlns:c16="http://schemas.microsoft.com/office/drawing/2014/chart" uri="{C3380CC4-5D6E-409C-BE32-E72D297353CC}">
              <c16:uniqueId val="{00000003-008A-426B-A484-20E6F0C5A514}"/>
            </c:ext>
          </c:extLst>
        </c:ser>
        <c:ser>
          <c:idx val="4"/>
          <c:order val="4"/>
          <c:tx>
            <c:strRef>
              <c:f>List2!$B$37</c:f>
              <c:strCache>
                <c:ptCount val="1"/>
                <c:pt idx="0">
                  <c:v>CBIA 50 (B)</c:v>
                </c:pt>
              </c:strCache>
            </c:strRef>
          </c:tx>
          <c:spPr>
            <a:solidFill>
              <a:schemeClr val="accent5">
                <a:lumMod val="75000"/>
              </a:schemeClr>
            </a:solidFill>
          </c:spPr>
          <c:invertIfNegative val="0"/>
          <c:cat>
            <c:strRef>
              <c:f>List2!$C$32:$F$32</c:f>
              <c:strCache>
                <c:ptCount val="4"/>
                <c:pt idx="0">
                  <c:v>CD31</c:v>
                </c:pt>
                <c:pt idx="1">
                  <c:v>CD34</c:v>
                </c:pt>
                <c:pt idx="2">
                  <c:v>CD144</c:v>
                </c:pt>
                <c:pt idx="3">
                  <c:v>KDR</c:v>
                </c:pt>
              </c:strCache>
            </c:strRef>
          </c:cat>
          <c:val>
            <c:numRef>
              <c:f>List2!$C$37:$F$37</c:f>
              <c:numCache>
                <c:formatCode>General</c:formatCode>
                <c:ptCount val="4"/>
                <c:pt idx="0">
                  <c:v>94.66</c:v>
                </c:pt>
                <c:pt idx="1">
                  <c:v>94.66</c:v>
                </c:pt>
                <c:pt idx="2">
                  <c:v>90.42</c:v>
                </c:pt>
                <c:pt idx="3">
                  <c:v>96.75</c:v>
                </c:pt>
              </c:numCache>
            </c:numRef>
          </c:val>
          <c:extLst>
            <c:ext xmlns:c16="http://schemas.microsoft.com/office/drawing/2014/chart" uri="{C3380CC4-5D6E-409C-BE32-E72D297353CC}">
              <c16:uniqueId val="{00000004-008A-426B-A484-20E6F0C5A514}"/>
            </c:ext>
          </c:extLst>
        </c:ser>
        <c:ser>
          <c:idx val="5"/>
          <c:order val="5"/>
          <c:tx>
            <c:strRef>
              <c:f>List2!$B$38</c:f>
              <c:strCache>
                <c:ptCount val="1"/>
                <c:pt idx="0">
                  <c:v>hVEGF+forskolin - avg</c:v>
                </c:pt>
              </c:strCache>
            </c:strRef>
          </c:tx>
          <c:spPr>
            <a:solidFill>
              <a:srgbClr val="FF0000"/>
            </a:solidFill>
          </c:spPr>
          <c:invertIfNegative val="0"/>
          <c:errBars>
            <c:errBarType val="both"/>
            <c:errValType val="cust"/>
            <c:noEndCap val="0"/>
            <c:plus>
              <c:numRef>
                <c:f>List2!$C$21:$F$21</c:f>
                <c:numCache>
                  <c:formatCode>General</c:formatCode>
                  <c:ptCount val="4"/>
                  <c:pt idx="0">
                    <c:v>16.376947975737089</c:v>
                  </c:pt>
                  <c:pt idx="1">
                    <c:v>4.4110656308878484</c:v>
                  </c:pt>
                  <c:pt idx="2">
                    <c:v>4.7425344841480426</c:v>
                  </c:pt>
                  <c:pt idx="3">
                    <c:v>3.0028361593666708</c:v>
                  </c:pt>
                </c:numCache>
              </c:numRef>
            </c:plus>
            <c:minus>
              <c:numRef>
                <c:f>List2!$C$21:$F$21</c:f>
                <c:numCache>
                  <c:formatCode>General</c:formatCode>
                  <c:ptCount val="4"/>
                  <c:pt idx="0">
                    <c:v>16.376947975737089</c:v>
                  </c:pt>
                  <c:pt idx="1">
                    <c:v>4.4110656308878484</c:v>
                  </c:pt>
                  <c:pt idx="2">
                    <c:v>4.7425344841480426</c:v>
                  </c:pt>
                  <c:pt idx="3">
                    <c:v>3.0028361593666708</c:v>
                  </c:pt>
                </c:numCache>
              </c:numRef>
            </c:minus>
          </c:errBars>
          <c:cat>
            <c:strRef>
              <c:f>List2!$C$32:$F$32</c:f>
              <c:strCache>
                <c:ptCount val="4"/>
                <c:pt idx="0">
                  <c:v>CD31</c:v>
                </c:pt>
                <c:pt idx="1">
                  <c:v>CD34</c:v>
                </c:pt>
                <c:pt idx="2">
                  <c:v>CD144</c:v>
                </c:pt>
                <c:pt idx="3">
                  <c:v>KDR</c:v>
                </c:pt>
              </c:strCache>
            </c:strRef>
          </c:cat>
          <c:val>
            <c:numRef>
              <c:f>List2!$C$38:$F$38</c:f>
              <c:numCache>
                <c:formatCode>General</c:formatCode>
                <c:ptCount val="4"/>
                <c:pt idx="0">
                  <c:v>52.117500000000007</c:v>
                </c:pt>
                <c:pt idx="1">
                  <c:v>48.844999999999999</c:v>
                </c:pt>
                <c:pt idx="2">
                  <c:v>61.054999999999993</c:v>
                </c:pt>
                <c:pt idx="3">
                  <c:v>63.222500000000039</c:v>
                </c:pt>
              </c:numCache>
            </c:numRef>
          </c:val>
          <c:extLst>
            <c:ext xmlns:c16="http://schemas.microsoft.com/office/drawing/2014/chart" uri="{C3380CC4-5D6E-409C-BE32-E72D297353CC}">
              <c16:uniqueId val="{00000005-008A-426B-A484-20E6F0C5A514}"/>
            </c:ext>
          </c:extLst>
        </c:ser>
        <c:ser>
          <c:idx val="6"/>
          <c:order val="6"/>
          <c:tx>
            <c:strRef>
              <c:f>List2!$B$39</c:f>
              <c:strCache>
                <c:ptCount val="1"/>
                <c:pt idx="0">
                  <c:v>CBIA 37 (A)</c:v>
                </c:pt>
              </c:strCache>
            </c:strRef>
          </c:tx>
          <c:spPr>
            <a:solidFill>
              <a:srgbClr val="C00000"/>
            </a:solidFill>
          </c:spPr>
          <c:invertIfNegative val="0"/>
          <c:cat>
            <c:strRef>
              <c:f>List2!$C$32:$F$32</c:f>
              <c:strCache>
                <c:ptCount val="4"/>
                <c:pt idx="0">
                  <c:v>CD31</c:v>
                </c:pt>
                <c:pt idx="1">
                  <c:v>CD34</c:v>
                </c:pt>
                <c:pt idx="2">
                  <c:v>CD144</c:v>
                </c:pt>
                <c:pt idx="3">
                  <c:v>KDR</c:v>
                </c:pt>
              </c:strCache>
            </c:strRef>
          </c:cat>
          <c:val>
            <c:numRef>
              <c:f>List2!$C$39:$F$39</c:f>
              <c:numCache>
                <c:formatCode>General</c:formatCode>
                <c:ptCount val="4"/>
                <c:pt idx="0">
                  <c:v>36.130000000000003</c:v>
                </c:pt>
                <c:pt idx="1">
                  <c:v>43.44</c:v>
                </c:pt>
                <c:pt idx="2">
                  <c:v>55.8</c:v>
                </c:pt>
                <c:pt idx="3">
                  <c:v>60.45</c:v>
                </c:pt>
              </c:numCache>
            </c:numRef>
          </c:val>
          <c:extLst>
            <c:ext xmlns:c16="http://schemas.microsoft.com/office/drawing/2014/chart" uri="{C3380CC4-5D6E-409C-BE32-E72D297353CC}">
              <c16:uniqueId val="{00000006-008A-426B-A484-20E6F0C5A514}"/>
            </c:ext>
          </c:extLst>
        </c:ser>
        <c:ser>
          <c:idx val="7"/>
          <c:order val="7"/>
          <c:tx>
            <c:strRef>
              <c:f>List2!$B$40</c:f>
              <c:strCache>
                <c:ptCount val="1"/>
                <c:pt idx="0">
                  <c:v>CBIA 37 (B)</c:v>
                </c:pt>
              </c:strCache>
            </c:strRef>
          </c:tx>
          <c:spPr>
            <a:solidFill>
              <a:schemeClr val="accent2"/>
            </a:solidFill>
          </c:spPr>
          <c:invertIfNegative val="0"/>
          <c:cat>
            <c:strRef>
              <c:f>List2!$C$32:$F$32</c:f>
              <c:strCache>
                <c:ptCount val="4"/>
                <c:pt idx="0">
                  <c:v>CD31</c:v>
                </c:pt>
                <c:pt idx="1">
                  <c:v>CD34</c:v>
                </c:pt>
                <c:pt idx="2">
                  <c:v>CD144</c:v>
                </c:pt>
                <c:pt idx="3">
                  <c:v>KDR</c:v>
                </c:pt>
              </c:strCache>
            </c:strRef>
          </c:cat>
          <c:val>
            <c:numRef>
              <c:f>List2!$C$40:$F$40</c:f>
              <c:numCache>
                <c:formatCode>General</c:formatCode>
                <c:ptCount val="4"/>
                <c:pt idx="0">
                  <c:v>40.200000000000003</c:v>
                </c:pt>
                <c:pt idx="1">
                  <c:v>47.58</c:v>
                </c:pt>
                <c:pt idx="2">
                  <c:v>58.74</c:v>
                </c:pt>
                <c:pt idx="3">
                  <c:v>66.959999999999994</c:v>
                </c:pt>
              </c:numCache>
            </c:numRef>
          </c:val>
          <c:extLst>
            <c:ext xmlns:c16="http://schemas.microsoft.com/office/drawing/2014/chart" uri="{C3380CC4-5D6E-409C-BE32-E72D297353CC}">
              <c16:uniqueId val="{00000007-008A-426B-A484-20E6F0C5A514}"/>
            </c:ext>
          </c:extLst>
        </c:ser>
        <c:ser>
          <c:idx val="8"/>
          <c:order val="8"/>
          <c:tx>
            <c:strRef>
              <c:f>List2!$B$41</c:f>
              <c:strCache>
                <c:ptCount val="1"/>
                <c:pt idx="0">
                  <c:v>CBIA 50 (A)</c:v>
                </c:pt>
              </c:strCache>
            </c:strRef>
          </c:tx>
          <c:spPr>
            <a:solidFill>
              <a:schemeClr val="accent6">
                <a:lumMod val="75000"/>
              </a:schemeClr>
            </a:solidFill>
          </c:spPr>
          <c:invertIfNegative val="0"/>
          <c:cat>
            <c:strRef>
              <c:f>List2!$C$32:$F$32</c:f>
              <c:strCache>
                <c:ptCount val="4"/>
                <c:pt idx="0">
                  <c:v>CD31</c:v>
                </c:pt>
                <c:pt idx="1">
                  <c:v>CD34</c:v>
                </c:pt>
                <c:pt idx="2">
                  <c:v>CD144</c:v>
                </c:pt>
                <c:pt idx="3">
                  <c:v>KDR</c:v>
                </c:pt>
              </c:strCache>
            </c:strRef>
          </c:cat>
          <c:val>
            <c:numRef>
              <c:f>List2!$C$41:$F$41</c:f>
              <c:numCache>
                <c:formatCode>General</c:formatCode>
                <c:ptCount val="4"/>
                <c:pt idx="0">
                  <c:v>63.1</c:v>
                </c:pt>
                <c:pt idx="1">
                  <c:v>50.55</c:v>
                </c:pt>
                <c:pt idx="2">
                  <c:v>63.13</c:v>
                </c:pt>
                <c:pt idx="3">
                  <c:v>61.17</c:v>
                </c:pt>
              </c:numCache>
            </c:numRef>
          </c:val>
          <c:extLst>
            <c:ext xmlns:c16="http://schemas.microsoft.com/office/drawing/2014/chart" uri="{C3380CC4-5D6E-409C-BE32-E72D297353CC}">
              <c16:uniqueId val="{00000008-008A-426B-A484-20E6F0C5A514}"/>
            </c:ext>
          </c:extLst>
        </c:ser>
        <c:ser>
          <c:idx val="9"/>
          <c:order val="9"/>
          <c:tx>
            <c:strRef>
              <c:f>List2!$B$42</c:f>
              <c:strCache>
                <c:ptCount val="1"/>
                <c:pt idx="0">
                  <c:v>CBIA 50 (B)</c:v>
                </c:pt>
              </c:strCache>
            </c:strRef>
          </c:tx>
          <c:spPr>
            <a:solidFill>
              <a:srgbClr val="FFC000"/>
            </a:solidFill>
          </c:spPr>
          <c:invertIfNegative val="0"/>
          <c:cat>
            <c:strRef>
              <c:f>List2!$C$32:$F$32</c:f>
              <c:strCache>
                <c:ptCount val="4"/>
                <c:pt idx="0">
                  <c:v>CD31</c:v>
                </c:pt>
                <c:pt idx="1">
                  <c:v>CD34</c:v>
                </c:pt>
                <c:pt idx="2">
                  <c:v>CD144</c:v>
                </c:pt>
                <c:pt idx="3">
                  <c:v>KDR</c:v>
                </c:pt>
              </c:strCache>
            </c:strRef>
          </c:cat>
          <c:val>
            <c:numRef>
              <c:f>List2!$C$42:$F$42</c:f>
              <c:numCache>
                <c:formatCode>General</c:formatCode>
                <c:ptCount val="4"/>
                <c:pt idx="0">
                  <c:v>69.040000000000006</c:v>
                </c:pt>
                <c:pt idx="1">
                  <c:v>53.81</c:v>
                </c:pt>
                <c:pt idx="2">
                  <c:v>66.55</c:v>
                </c:pt>
                <c:pt idx="3">
                  <c:v>64.31</c:v>
                </c:pt>
              </c:numCache>
            </c:numRef>
          </c:val>
          <c:extLst>
            <c:ext xmlns:c16="http://schemas.microsoft.com/office/drawing/2014/chart" uri="{C3380CC4-5D6E-409C-BE32-E72D297353CC}">
              <c16:uniqueId val="{00000009-008A-426B-A484-20E6F0C5A514}"/>
            </c:ext>
          </c:extLst>
        </c:ser>
        <c:ser>
          <c:idx val="10"/>
          <c:order val="10"/>
          <c:tx>
            <c:strRef>
              <c:f>List2!$B$43</c:f>
              <c:strCache>
                <c:ptCount val="1"/>
                <c:pt idx="0">
                  <c:v>DAPT - avg</c:v>
                </c:pt>
              </c:strCache>
            </c:strRef>
          </c:tx>
          <c:spPr>
            <a:solidFill>
              <a:srgbClr val="00B050"/>
            </a:solidFill>
            <a:ln>
              <a:solidFill>
                <a:srgbClr val="00B050"/>
              </a:solidFill>
            </a:ln>
          </c:spPr>
          <c:invertIfNegative val="0"/>
          <c:errBars>
            <c:errBarType val="both"/>
            <c:errValType val="cust"/>
            <c:noEndCap val="0"/>
            <c:plus>
              <c:numRef>
                <c:f>List2!$C$22:$F$22</c:f>
                <c:numCache>
                  <c:formatCode>General</c:formatCode>
                  <c:ptCount val="4"/>
                  <c:pt idx="0">
                    <c:v>6.4242716837527416</c:v>
                  </c:pt>
                  <c:pt idx="1">
                    <c:v>10.750060464946198</c:v>
                  </c:pt>
                  <c:pt idx="2">
                    <c:v>15.387073308462528</c:v>
                  </c:pt>
                  <c:pt idx="3">
                    <c:v>16.230430267453372</c:v>
                  </c:pt>
                </c:numCache>
              </c:numRef>
            </c:plus>
            <c:minus>
              <c:numRef>
                <c:f>List2!$C$22:$F$22</c:f>
                <c:numCache>
                  <c:formatCode>General</c:formatCode>
                  <c:ptCount val="4"/>
                  <c:pt idx="0">
                    <c:v>6.4242716837527416</c:v>
                  </c:pt>
                  <c:pt idx="1">
                    <c:v>10.750060464946198</c:v>
                  </c:pt>
                  <c:pt idx="2">
                    <c:v>15.387073308462528</c:v>
                  </c:pt>
                  <c:pt idx="3">
                    <c:v>16.230430267453372</c:v>
                  </c:pt>
                </c:numCache>
              </c:numRef>
            </c:minus>
          </c:errBars>
          <c:cat>
            <c:strRef>
              <c:f>List2!$C$32:$F$32</c:f>
              <c:strCache>
                <c:ptCount val="4"/>
                <c:pt idx="0">
                  <c:v>CD31</c:v>
                </c:pt>
                <c:pt idx="1">
                  <c:v>CD34</c:v>
                </c:pt>
                <c:pt idx="2">
                  <c:v>CD144</c:v>
                </c:pt>
                <c:pt idx="3">
                  <c:v>KDR</c:v>
                </c:pt>
              </c:strCache>
            </c:strRef>
          </c:cat>
          <c:val>
            <c:numRef>
              <c:f>List2!$C$43:$F$43</c:f>
              <c:numCache>
                <c:formatCode>General</c:formatCode>
                <c:ptCount val="4"/>
                <c:pt idx="0">
                  <c:v>48.65</c:v>
                </c:pt>
                <c:pt idx="1">
                  <c:v>46.92</c:v>
                </c:pt>
                <c:pt idx="2">
                  <c:v>44.387499999999996</c:v>
                </c:pt>
                <c:pt idx="3">
                  <c:v>53.94</c:v>
                </c:pt>
              </c:numCache>
            </c:numRef>
          </c:val>
          <c:extLst>
            <c:ext xmlns:c16="http://schemas.microsoft.com/office/drawing/2014/chart" uri="{C3380CC4-5D6E-409C-BE32-E72D297353CC}">
              <c16:uniqueId val="{0000000A-008A-426B-A484-20E6F0C5A514}"/>
            </c:ext>
          </c:extLst>
        </c:ser>
        <c:ser>
          <c:idx val="11"/>
          <c:order val="11"/>
          <c:tx>
            <c:strRef>
              <c:f>List2!$B$44</c:f>
              <c:strCache>
                <c:ptCount val="1"/>
                <c:pt idx="0">
                  <c:v>CBIA 37 (A)</c:v>
                </c:pt>
              </c:strCache>
            </c:strRef>
          </c:tx>
          <c:spPr>
            <a:solidFill>
              <a:srgbClr val="92D050"/>
            </a:solidFill>
          </c:spPr>
          <c:invertIfNegative val="0"/>
          <c:cat>
            <c:strRef>
              <c:f>List2!$C$32:$F$32</c:f>
              <c:strCache>
                <c:ptCount val="4"/>
                <c:pt idx="0">
                  <c:v>CD31</c:v>
                </c:pt>
                <c:pt idx="1">
                  <c:v>CD34</c:v>
                </c:pt>
                <c:pt idx="2">
                  <c:v>CD144</c:v>
                </c:pt>
                <c:pt idx="3">
                  <c:v>KDR</c:v>
                </c:pt>
              </c:strCache>
            </c:strRef>
          </c:cat>
          <c:val>
            <c:numRef>
              <c:f>List2!$C$44:$F$44</c:f>
              <c:numCache>
                <c:formatCode>General</c:formatCode>
                <c:ptCount val="4"/>
                <c:pt idx="0">
                  <c:v>53.35</c:v>
                </c:pt>
                <c:pt idx="1">
                  <c:v>55.55</c:v>
                </c:pt>
                <c:pt idx="2">
                  <c:v>57.08</c:v>
                </c:pt>
                <c:pt idx="3">
                  <c:v>67.02</c:v>
                </c:pt>
              </c:numCache>
            </c:numRef>
          </c:val>
          <c:extLst>
            <c:ext xmlns:c16="http://schemas.microsoft.com/office/drawing/2014/chart" uri="{C3380CC4-5D6E-409C-BE32-E72D297353CC}">
              <c16:uniqueId val="{0000000B-008A-426B-A484-20E6F0C5A514}"/>
            </c:ext>
          </c:extLst>
        </c:ser>
        <c:ser>
          <c:idx val="12"/>
          <c:order val="12"/>
          <c:tx>
            <c:strRef>
              <c:f>List2!$B$45</c:f>
              <c:strCache>
                <c:ptCount val="1"/>
                <c:pt idx="0">
                  <c:v>CBIA 37 (B)</c:v>
                </c:pt>
              </c:strCache>
            </c:strRef>
          </c:tx>
          <c:spPr>
            <a:solidFill>
              <a:schemeClr val="accent3">
                <a:lumMod val="75000"/>
              </a:schemeClr>
            </a:solidFill>
          </c:spPr>
          <c:invertIfNegative val="0"/>
          <c:cat>
            <c:strRef>
              <c:f>List2!$C$32:$F$32</c:f>
              <c:strCache>
                <c:ptCount val="4"/>
                <c:pt idx="0">
                  <c:v>CD31</c:v>
                </c:pt>
                <c:pt idx="1">
                  <c:v>CD34</c:v>
                </c:pt>
                <c:pt idx="2">
                  <c:v>CD144</c:v>
                </c:pt>
                <c:pt idx="3">
                  <c:v>KDR</c:v>
                </c:pt>
              </c:strCache>
            </c:strRef>
          </c:cat>
          <c:val>
            <c:numRef>
              <c:f>List2!$C$45:$F$45</c:f>
              <c:numCache>
                <c:formatCode>General</c:formatCode>
                <c:ptCount val="4"/>
                <c:pt idx="0">
                  <c:v>54.08</c:v>
                </c:pt>
                <c:pt idx="1">
                  <c:v>56.21</c:v>
                </c:pt>
                <c:pt idx="2">
                  <c:v>57.59</c:v>
                </c:pt>
                <c:pt idx="3">
                  <c:v>68.45</c:v>
                </c:pt>
              </c:numCache>
            </c:numRef>
          </c:val>
          <c:extLst>
            <c:ext xmlns:c16="http://schemas.microsoft.com/office/drawing/2014/chart" uri="{C3380CC4-5D6E-409C-BE32-E72D297353CC}">
              <c16:uniqueId val="{0000000C-008A-426B-A484-20E6F0C5A514}"/>
            </c:ext>
          </c:extLst>
        </c:ser>
        <c:ser>
          <c:idx val="13"/>
          <c:order val="13"/>
          <c:tx>
            <c:strRef>
              <c:f>List2!$B$46</c:f>
              <c:strCache>
                <c:ptCount val="1"/>
                <c:pt idx="0">
                  <c:v>CBIA 50 (A)</c:v>
                </c:pt>
              </c:strCache>
            </c:strRef>
          </c:tx>
          <c:spPr>
            <a:solidFill>
              <a:schemeClr val="accent3"/>
            </a:solidFill>
          </c:spPr>
          <c:invertIfNegative val="0"/>
          <c:cat>
            <c:strRef>
              <c:f>List2!$C$32:$F$32</c:f>
              <c:strCache>
                <c:ptCount val="4"/>
                <c:pt idx="0">
                  <c:v>CD31</c:v>
                </c:pt>
                <c:pt idx="1">
                  <c:v>CD34</c:v>
                </c:pt>
                <c:pt idx="2">
                  <c:v>CD144</c:v>
                </c:pt>
                <c:pt idx="3">
                  <c:v>KDR</c:v>
                </c:pt>
              </c:strCache>
            </c:strRef>
          </c:cat>
          <c:val>
            <c:numRef>
              <c:f>List2!$C$46:$F$46</c:f>
              <c:numCache>
                <c:formatCode>General</c:formatCode>
                <c:ptCount val="4"/>
                <c:pt idx="0">
                  <c:v>40.35</c:v>
                </c:pt>
                <c:pt idx="1">
                  <c:v>34.4</c:v>
                </c:pt>
                <c:pt idx="2">
                  <c:v>26.99</c:v>
                </c:pt>
                <c:pt idx="3">
                  <c:v>36.4</c:v>
                </c:pt>
              </c:numCache>
            </c:numRef>
          </c:val>
          <c:extLst>
            <c:ext xmlns:c16="http://schemas.microsoft.com/office/drawing/2014/chart" uri="{C3380CC4-5D6E-409C-BE32-E72D297353CC}">
              <c16:uniqueId val="{0000000D-008A-426B-A484-20E6F0C5A514}"/>
            </c:ext>
          </c:extLst>
        </c:ser>
        <c:ser>
          <c:idx val="14"/>
          <c:order val="14"/>
          <c:tx>
            <c:strRef>
              <c:f>List2!$B$47</c:f>
              <c:strCache>
                <c:ptCount val="1"/>
                <c:pt idx="0">
                  <c:v>CBIA 50 (B)</c:v>
                </c:pt>
              </c:strCache>
            </c:strRef>
          </c:tx>
          <c:spPr>
            <a:solidFill>
              <a:schemeClr val="accent3">
                <a:lumMod val="50000"/>
              </a:schemeClr>
            </a:solidFill>
          </c:spPr>
          <c:invertIfNegative val="0"/>
          <c:cat>
            <c:strRef>
              <c:f>List2!$C$32:$F$32</c:f>
              <c:strCache>
                <c:ptCount val="4"/>
                <c:pt idx="0">
                  <c:v>CD31</c:v>
                </c:pt>
                <c:pt idx="1">
                  <c:v>CD34</c:v>
                </c:pt>
                <c:pt idx="2">
                  <c:v>CD144</c:v>
                </c:pt>
                <c:pt idx="3">
                  <c:v>KDR</c:v>
                </c:pt>
              </c:strCache>
            </c:strRef>
          </c:cat>
          <c:val>
            <c:numRef>
              <c:f>List2!$C$47:$F$47</c:f>
              <c:numCache>
                <c:formatCode>General</c:formatCode>
                <c:ptCount val="4"/>
                <c:pt idx="0">
                  <c:v>46.82</c:v>
                </c:pt>
                <c:pt idx="1">
                  <c:v>41.52</c:v>
                </c:pt>
                <c:pt idx="2">
                  <c:v>35.89</c:v>
                </c:pt>
                <c:pt idx="3">
                  <c:v>43.89</c:v>
                </c:pt>
              </c:numCache>
            </c:numRef>
          </c:val>
          <c:extLst>
            <c:ext xmlns:c16="http://schemas.microsoft.com/office/drawing/2014/chart" uri="{C3380CC4-5D6E-409C-BE32-E72D297353CC}">
              <c16:uniqueId val="{0000000E-008A-426B-A484-20E6F0C5A514}"/>
            </c:ext>
          </c:extLst>
        </c:ser>
        <c:dLbls>
          <c:showLegendKey val="0"/>
          <c:showVal val="0"/>
          <c:showCatName val="0"/>
          <c:showSerName val="0"/>
          <c:showPercent val="0"/>
          <c:showBubbleSize val="0"/>
        </c:dLbls>
        <c:gapWidth val="150"/>
        <c:axId val="112744320"/>
        <c:axId val="112745856"/>
      </c:barChart>
      <c:catAx>
        <c:axId val="112744320"/>
        <c:scaling>
          <c:orientation val="minMax"/>
        </c:scaling>
        <c:delete val="0"/>
        <c:axPos val="b"/>
        <c:numFmt formatCode="General" sourceLinked="0"/>
        <c:majorTickMark val="out"/>
        <c:minorTickMark val="none"/>
        <c:tickLblPos val="nextTo"/>
        <c:crossAx val="112745856"/>
        <c:crosses val="autoZero"/>
        <c:auto val="1"/>
        <c:lblAlgn val="ctr"/>
        <c:lblOffset val="100"/>
        <c:noMultiLvlLbl val="0"/>
      </c:catAx>
      <c:valAx>
        <c:axId val="112745856"/>
        <c:scaling>
          <c:orientation val="minMax"/>
          <c:max val="100"/>
        </c:scaling>
        <c:delete val="0"/>
        <c:axPos val="l"/>
        <c:majorGridlines/>
        <c:numFmt formatCode="General" sourceLinked="1"/>
        <c:majorTickMark val="out"/>
        <c:minorTickMark val="none"/>
        <c:tickLblPos val="nextTo"/>
        <c:crossAx val="112744320"/>
        <c:crosses val="autoZero"/>
        <c:crossBetween val="between"/>
      </c:valAx>
    </c:plotArea>
    <c:legend>
      <c:legendPos val="b"/>
      <c:layout>
        <c:manualLayout>
          <c:xMode val="edge"/>
          <c:yMode val="edge"/>
          <c:x val="0"/>
          <c:y val="0.54425988406556292"/>
          <c:w val="0.37224150185021898"/>
          <c:h val="0.35574440230352483"/>
        </c:manualLayout>
      </c:layout>
      <c:overlay val="0"/>
      <c:txPr>
        <a:bodyPr/>
        <a:lstStyle/>
        <a:p>
          <a:pPr>
            <a:defRPr sz="1600"/>
          </a:pPr>
          <a:endParaRPr lang="sk-SK"/>
        </a:p>
      </c:txPr>
    </c:legend>
    <c:plotVisOnly val="1"/>
    <c:dispBlanksAs val="gap"/>
    <c:showDLblsOverMax val="0"/>
  </c:chart>
  <c:txPr>
    <a:bodyPr/>
    <a:lstStyle/>
    <a:p>
      <a:pPr>
        <a:defRPr sz="1800" b="1"/>
      </a:pPr>
      <a:endParaRPr lang="sk-SK"/>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514350" y="3077283"/>
            <a:ext cx="5829300" cy="2123369"/>
          </a:xfrm>
        </p:spPr>
        <p:txBody>
          <a:bodyPr/>
          <a:lstStyle/>
          <a:p>
            <a:r>
              <a:rPr lang="cs-CZ"/>
              <a:t>Klepnutím lze upravit styl předlohy nadpisů.</a:t>
            </a:r>
          </a:p>
        </p:txBody>
      </p:sp>
      <p:sp>
        <p:nvSpPr>
          <p:cNvPr id="3" name="Podnadpis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78908" indent="0" algn="ctr">
              <a:buNone/>
              <a:defRPr>
                <a:solidFill>
                  <a:schemeClr val="tx1">
                    <a:tint val="75000"/>
                  </a:schemeClr>
                </a:solidFill>
              </a:defRPr>
            </a:lvl2pPr>
            <a:lvl3pPr marL="957816" indent="0" algn="ctr">
              <a:buNone/>
              <a:defRPr>
                <a:solidFill>
                  <a:schemeClr val="tx1">
                    <a:tint val="75000"/>
                  </a:schemeClr>
                </a:solidFill>
              </a:defRPr>
            </a:lvl3pPr>
            <a:lvl4pPr marL="1436724" indent="0" algn="ctr">
              <a:buNone/>
              <a:defRPr>
                <a:solidFill>
                  <a:schemeClr val="tx1">
                    <a:tint val="75000"/>
                  </a:schemeClr>
                </a:solidFill>
              </a:defRPr>
            </a:lvl4pPr>
            <a:lvl5pPr marL="1915631" indent="0" algn="ctr">
              <a:buNone/>
              <a:defRPr>
                <a:solidFill>
                  <a:schemeClr val="tx1">
                    <a:tint val="75000"/>
                  </a:schemeClr>
                </a:solidFill>
              </a:defRPr>
            </a:lvl5pPr>
            <a:lvl6pPr marL="2394539" indent="0" algn="ctr">
              <a:buNone/>
              <a:defRPr>
                <a:solidFill>
                  <a:schemeClr val="tx1">
                    <a:tint val="75000"/>
                  </a:schemeClr>
                </a:solidFill>
              </a:defRPr>
            </a:lvl6pPr>
            <a:lvl7pPr marL="2873447" indent="0" algn="ctr">
              <a:buNone/>
              <a:defRPr>
                <a:solidFill>
                  <a:schemeClr val="tx1">
                    <a:tint val="75000"/>
                  </a:schemeClr>
                </a:solidFill>
              </a:defRPr>
            </a:lvl7pPr>
            <a:lvl8pPr marL="3352355" indent="0" algn="ctr">
              <a:buNone/>
              <a:defRPr>
                <a:solidFill>
                  <a:schemeClr val="tx1">
                    <a:tint val="75000"/>
                  </a:schemeClr>
                </a:solidFill>
              </a:defRPr>
            </a:lvl8pPr>
            <a:lvl9pPr marL="3831263" indent="0" algn="ctr">
              <a:buNone/>
              <a:defRPr>
                <a:solidFill>
                  <a:schemeClr val="tx1">
                    <a:tint val="75000"/>
                  </a:schemeClr>
                </a:solidFill>
              </a:defRPr>
            </a:lvl9pPr>
          </a:lstStyle>
          <a:p>
            <a:r>
              <a:rPr lang="cs-CZ"/>
              <a:t>Klepnutím lze upravit styl předlohy podnadpisů.</a:t>
            </a:r>
          </a:p>
        </p:txBody>
      </p:sp>
      <p:sp>
        <p:nvSpPr>
          <p:cNvPr id="4" name="Zástupný symbol pro datum 3"/>
          <p:cNvSpPr>
            <a:spLocks noGrp="1"/>
          </p:cNvSpPr>
          <p:nvPr>
            <p:ph type="dt" sz="half" idx="10"/>
          </p:nvPr>
        </p:nvSpPr>
        <p:spPr/>
        <p:txBody>
          <a:bodyPr/>
          <a:lstStyle/>
          <a:p>
            <a:fld id="{18A2481B-5154-415F-B752-558547769AA3}" type="datetimeFigureOut">
              <a:rPr lang="cs-CZ" smtClean="0"/>
              <a:pPr/>
              <a:t>06.04.2020</a:t>
            </a:fld>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20264769-77EF-4CD0-90DE-F7D7F2D423C4}" type="slidenum">
              <a:rPr lang="cs-CZ" smtClean="0"/>
              <a:pPr/>
              <a:t>‹#›</a:t>
            </a:fld>
            <a:endParaRPr lang="cs-CZ"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Zástupný symbol pro svislý text 2"/>
          <p:cNvSpPr>
            <a:spLocks noGrp="1"/>
          </p:cNvSpPr>
          <p:nvPr>
            <p:ph type="body" orient="vert" idx="1"/>
          </p:nvPr>
        </p:nvSpPr>
        <p:spPr/>
        <p:txBody>
          <a:bodyPr vert="eaVert"/>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18A2481B-5154-415F-B752-558547769AA3}" type="datetimeFigureOut">
              <a:rPr lang="cs-CZ" smtClean="0"/>
              <a:pPr/>
              <a:t>06.04.2020</a:t>
            </a:fld>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20264769-77EF-4CD0-90DE-F7D7F2D423C4}" type="slidenum">
              <a:rPr lang="cs-CZ" smtClean="0"/>
              <a:pPr/>
              <a:t>‹#›</a:t>
            </a:fld>
            <a:endParaRPr lang="cs-CZ"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4972050" y="396701"/>
            <a:ext cx="1543050" cy="8452202"/>
          </a:xfrm>
        </p:spPr>
        <p:txBody>
          <a:bodyPr vert="eaVert"/>
          <a:lstStyle/>
          <a:p>
            <a:r>
              <a:rPr lang="cs-CZ"/>
              <a:t>Klepnutím lze upravit styl předlohy nadpisů.</a:t>
            </a:r>
          </a:p>
        </p:txBody>
      </p:sp>
      <p:sp>
        <p:nvSpPr>
          <p:cNvPr id="3" name="Zástupný symbol pro svislý text 2"/>
          <p:cNvSpPr>
            <a:spLocks noGrp="1"/>
          </p:cNvSpPr>
          <p:nvPr>
            <p:ph type="body" orient="vert" idx="1"/>
          </p:nvPr>
        </p:nvSpPr>
        <p:spPr>
          <a:xfrm>
            <a:off x="342900" y="396701"/>
            <a:ext cx="4514850" cy="8452202"/>
          </a:xfrm>
        </p:spPr>
        <p:txBody>
          <a:bodyPr vert="eaVert"/>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18A2481B-5154-415F-B752-558547769AA3}" type="datetimeFigureOut">
              <a:rPr lang="cs-CZ" smtClean="0"/>
              <a:pPr/>
              <a:t>06.04.2020</a:t>
            </a:fld>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20264769-77EF-4CD0-90DE-F7D7F2D423C4}" type="slidenum">
              <a:rPr lang="cs-CZ" smtClean="0"/>
              <a:pPr/>
              <a:t>‹#›</a:t>
            </a:fld>
            <a:endParaRPr lang="cs-CZ"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Zástupný symbol pro obsah 2"/>
          <p:cNvSpPr>
            <a:spLocks noGrp="1"/>
          </p:cNvSpPr>
          <p:nvPr>
            <p:ph idx="1"/>
          </p:nvPr>
        </p:nvSpPr>
        <p:spPr/>
        <p:txBody>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18A2481B-5154-415F-B752-558547769AA3}" type="datetimeFigureOut">
              <a:rPr lang="cs-CZ" smtClean="0"/>
              <a:pPr/>
              <a:t>06.04.2020</a:t>
            </a:fld>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20264769-77EF-4CD0-90DE-F7D7F2D423C4}" type="slidenum">
              <a:rPr lang="cs-CZ" smtClean="0"/>
              <a:pPr/>
              <a:t>‹#›</a:t>
            </a:fld>
            <a:endParaRPr lang="cs-CZ"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541735" y="6365523"/>
            <a:ext cx="5829300" cy="1967442"/>
          </a:xfrm>
        </p:spPr>
        <p:txBody>
          <a:bodyPr anchor="t"/>
          <a:lstStyle>
            <a:lvl1pPr algn="l">
              <a:defRPr sz="4200" b="1" cap="all"/>
            </a:lvl1pPr>
          </a:lstStyle>
          <a:p>
            <a:r>
              <a:rPr lang="cs-CZ"/>
              <a:t>Klepnutím lze upravit styl předlohy nadpisů.</a:t>
            </a:r>
          </a:p>
        </p:txBody>
      </p:sp>
      <p:sp>
        <p:nvSpPr>
          <p:cNvPr id="3" name="Zástupný symbol pro text 2"/>
          <p:cNvSpPr>
            <a:spLocks noGrp="1"/>
          </p:cNvSpPr>
          <p:nvPr>
            <p:ph type="body" idx="1"/>
          </p:nvPr>
        </p:nvSpPr>
        <p:spPr>
          <a:xfrm>
            <a:off x="541735" y="4198587"/>
            <a:ext cx="5829300" cy="2166937"/>
          </a:xfrm>
        </p:spPr>
        <p:txBody>
          <a:bodyPr anchor="b"/>
          <a:lstStyle>
            <a:lvl1pPr marL="0" indent="0">
              <a:buNone/>
              <a:defRPr sz="2100">
                <a:solidFill>
                  <a:schemeClr val="tx1">
                    <a:tint val="75000"/>
                  </a:schemeClr>
                </a:solidFill>
              </a:defRPr>
            </a:lvl1pPr>
            <a:lvl2pPr marL="478908" indent="0">
              <a:buNone/>
              <a:defRPr sz="1900">
                <a:solidFill>
                  <a:schemeClr val="tx1">
                    <a:tint val="75000"/>
                  </a:schemeClr>
                </a:solidFill>
              </a:defRPr>
            </a:lvl2pPr>
            <a:lvl3pPr marL="957816" indent="0">
              <a:buNone/>
              <a:defRPr sz="1600">
                <a:solidFill>
                  <a:schemeClr val="tx1">
                    <a:tint val="75000"/>
                  </a:schemeClr>
                </a:solidFill>
              </a:defRPr>
            </a:lvl3pPr>
            <a:lvl4pPr marL="1436724" indent="0">
              <a:buNone/>
              <a:defRPr sz="1500">
                <a:solidFill>
                  <a:schemeClr val="tx1">
                    <a:tint val="75000"/>
                  </a:schemeClr>
                </a:solidFill>
              </a:defRPr>
            </a:lvl4pPr>
            <a:lvl5pPr marL="1915631" indent="0">
              <a:buNone/>
              <a:defRPr sz="1500">
                <a:solidFill>
                  <a:schemeClr val="tx1">
                    <a:tint val="75000"/>
                  </a:schemeClr>
                </a:solidFill>
              </a:defRPr>
            </a:lvl5pPr>
            <a:lvl6pPr marL="2394539" indent="0">
              <a:buNone/>
              <a:defRPr sz="1500">
                <a:solidFill>
                  <a:schemeClr val="tx1">
                    <a:tint val="75000"/>
                  </a:schemeClr>
                </a:solidFill>
              </a:defRPr>
            </a:lvl6pPr>
            <a:lvl7pPr marL="2873447" indent="0">
              <a:buNone/>
              <a:defRPr sz="1500">
                <a:solidFill>
                  <a:schemeClr val="tx1">
                    <a:tint val="75000"/>
                  </a:schemeClr>
                </a:solidFill>
              </a:defRPr>
            </a:lvl7pPr>
            <a:lvl8pPr marL="3352355" indent="0">
              <a:buNone/>
              <a:defRPr sz="1500">
                <a:solidFill>
                  <a:schemeClr val="tx1">
                    <a:tint val="75000"/>
                  </a:schemeClr>
                </a:solidFill>
              </a:defRPr>
            </a:lvl8pPr>
            <a:lvl9pPr marL="3831263" indent="0">
              <a:buNone/>
              <a:defRPr sz="1500">
                <a:solidFill>
                  <a:schemeClr val="tx1">
                    <a:tint val="75000"/>
                  </a:schemeClr>
                </a:solidFill>
              </a:defRPr>
            </a:lvl9pPr>
          </a:lstStyle>
          <a:p>
            <a:pPr lvl="0"/>
            <a:r>
              <a:rPr lang="cs-CZ"/>
              <a:t>Klepnutím lze upravit styly předlohy textu.</a:t>
            </a:r>
          </a:p>
        </p:txBody>
      </p:sp>
      <p:sp>
        <p:nvSpPr>
          <p:cNvPr id="4" name="Zástupný symbol pro datum 3"/>
          <p:cNvSpPr>
            <a:spLocks noGrp="1"/>
          </p:cNvSpPr>
          <p:nvPr>
            <p:ph type="dt" sz="half" idx="10"/>
          </p:nvPr>
        </p:nvSpPr>
        <p:spPr/>
        <p:txBody>
          <a:bodyPr/>
          <a:lstStyle/>
          <a:p>
            <a:fld id="{18A2481B-5154-415F-B752-558547769AA3}" type="datetimeFigureOut">
              <a:rPr lang="cs-CZ" smtClean="0"/>
              <a:pPr/>
              <a:t>06.04.2020</a:t>
            </a:fld>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20264769-77EF-4CD0-90DE-F7D7F2D423C4}" type="slidenum">
              <a:rPr lang="cs-CZ" smtClean="0"/>
              <a:pPr/>
              <a:t>‹#›</a:t>
            </a:fld>
            <a:endParaRPr lang="cs-CZ"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Zástupný symbol pro obsah 2"/>
          <p:cNvSpPr>
            <a:spLocks noGrp="1"/>
          </p:cNvSpPr>
          <p:nvPr>
            <p:ph sz="half" idx="1"/>
          </p:nvPr>
        </p:nvSpPr>
        <p:spPr>
          <a:xfrm>
            <a:off x="342900" y="2311402"/>
            <a:ext cx="3028950" cy="6537502"/>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3486150" y="2311402"/>
            <a:ext cx="3028950" cy="6537502"/>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18A2481B-5154-415F-B752-558547769AA3}" type="datetimeFigureOut">
              <a:rPr lang="cs-CZ" smtClean="0"/>
              <a:pPr/>
              <a:t>06.04.2020</a:t>
            </a:fld>
            <a:endParaRPr lang="cs-CZ" dirty="0"/>
          </a:p>
        </p:txBody>
      </p:sp>
      <p:sp>
        <p:nvSpPr>
          <p:cNvPr id="6" name="Zástupný symbol pro zápatí 5"/>
          <p:cNvSpPr>
            <a:spLocks noGrp="1"/>
          </p:cNvSpPr>
          <p:nvPr>
            <p:ph type="ftr" sz="quarter" idx="11"/>
          </p:nvPr>
        </p:nvSpPr>
        <p:spPr/>
        <p:txBody>
          <a:bodyPr/>
          <a:lstStyle/>
          <a:p>
            <a:endParaRPr lang="cs-CZ" dirty="0"/>
          </a:p>
        </p:txBody>
      </p:sp>
      <p:sp>
        <p:nvSpPr>
          <p:cNvPr id="7" name="Zástupný symbol pro číslo snímku 6"/>
          <p:cNvSpPr>
            <a:spLocks noGrp="1"/>
          </p:cNvSpPr>
          <p:nvPr>
            <p:ph type="sldNum" sz="quarter" idx="12"/>
          </p:nvPr>
        </p:nvSpPr>
        <p:spPr/>
        <p:txBody>
          <a:bodyPr/>
          <a:lstStyle/>
          <a:p>
            <a:fld id="{20264769-77EF-4CD0-90DE-F7D7F2D423C4}" type="slidenum">
              <a:rPr lang="cs-CZ" smtClean="0"/>
              <a:pPr/>
              <a:t>‹#›</a:t>
            </a:fld>
            <a:endParaRPr lang="cs-CZ"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a:t>Klepnutím lze upravit styl předlohy nadpisů.</a:t>
            </a:r>
          </a:p>
        </p:txBody>
      </p:sp>
      <p:sp>
        <p:nvSpPr>
          <p:cNvPr id="3" name="Zástupný symbol pro text 2"/>
          <p:cNvSpPr>
            <a:spLocks noGrp="1"/>
          </p:cNvSpPr>
          <p:nvPr>
            <p:ph type="body" idx="1"/>
          </p:nvPr>
        </p:nvSpPr>
        <p:spPr>
          <a:xfrm>
            <a:off x="342901" y="2217385"/>
            <a:ext cx="3030141" cy="924100"/>
          </a:xfrm>
        </p:spPr>
        <p:txBody>
          <a:bodyPr anchor="b"/>
          <a:lstStyle>
            <a:lvl1pPr marL="0" indent="0">
              <a:buNone/>
              <a:defRPr sz="2500" b="1"/>
            </a:lvl1pPr>
            <a:lvl2pPr marL="478908" indent="0">
              <a:buNone/>
              <a:defRPr sz="2100" b="1"/>
            </a:lvl2pPr>
            <a:lvl3pPr marL="957816" indent="0">
              <a:buNone/>
              <a:defRPr sz="1900" b="1"/>
            </a:lvl3pPr>
            <a:lvl4pPr marL="1436724" indent="0">
              <a:buNone/>
              <a:defRPr sz="1600" b="1"/>
            </a:lvl4pPr>
            <a:lvl5pPr marL="1915631" indent="0">
              <a:buNone/>
              <a:defRPr sz="1600" b="1"/>
            </a:lvl5pPr>
            <a:lvl6pPr marL="2394539" indent="0">
              <a:buNone/>
              <a:defRPr sz="1600" b="1"/>
            </a:lvl6pPr>
            <a:lvl7pPr marL="2873447" indent="0">
              <a:buNone/>
              <a:defRPr sz="1600" b="1"/>
            </a:lvl7pPr>
            <a:lvl8pPr marL="3352355" indent="0">
              <a:buNone/>
              <a:defRPr sz="1600" b="1"/>
            </a:lvl8pPr>
            <a:lvl9pPr marL="3831263" indent="0">
              <a:buNone/>
              <a:defRPr sz="1600" b="1"/>
            </a:lvl9pPr>
          </a:lstStyle>
          <a:p>
            <a:pPr lvl="0"/>
            <a:r>
              <a:rPr lang="cs-CZ"/>
              <a:t>Klepnutím lze upravit styly předlohy textu.</a:t>
            </a:r>
          </a:p>
        </p:txBody>
      </p:sp>
      <p:sp>
        <p:nvSpPr>
          <p:cNvPr id="4" name="Zástupný symbol pro obsah 3"/>
          <p:cNvSpPr>
            <a:spLocks noGrp="1"/>
          </p:cNvSpPr>
          <p:nvPr>
            <p:ph sz="half" idx="2"/>
          </p:nvPr>
        </p:nvSpPr>
        <p:spPr>
          <a:xfrm>
            <a:off x="342901" y="3141486"/>
            <a:ext cx="3030141" cy="5707416"/>
          </a:xfrm>
        </p:spPr>
        <p:txBody>
          <a:bodyPr/>
          <a:lstStyle>
            <a:lvl1pPr>
              <a:defRPr sz="2500"/>
            </a:lvl1pPr>
            <a:lvl2pPr>
              <a:defRPr sz="2100"/>
            </a:lvl2pPr>
            <a:lvl3pPr>
              <a:defRPr sz="1900"/>
            </a:lvl3pPr>
            <a:lvl4pPr>
              <a:defRPr sz="1600"/>
            </a:lvl4pPr>
            <a:lvl5pPr>
              <a:defRPr sz="1600"/>
            </a:lvl5pPr>
            <a:lvl6pPr>
              <a:defRPr sz="1600"/>
            </a:lvl6pPr>
            <a:lvl7pPr>
              <a:defRPr sz="1600"/>
            </a:lvl7pPr>
            <a:lvl8pPr>
              <a:defRPr sz="1600"/>
            </a:lvl8pPr>
            <a:lvl9pPr>
              <a:defRPr sz="16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3483770" y="2217385"/>
            <a:ext cx="3031331" cy="924100"/>
          </a:xfrm>
        </p:spPr>
        <p:txBody>
          <a:bodyPr anchor="b"/>
          <a:lstStyle>
            <a:lvl1pPr marL="0" indent="0">
              <a:buNone/>
              <a:defRPr sz="2500" b="1"/>
            </a:lvl1pPr>
            <a:lvl2pPr marL="478908" indent="0">
              <a:buNone/>
              <a:defRPr sz="2100" b="1"/>
            </a:lvl2pPr>
            <a:lvl3pPr marL="957816" indent="0">
              <a:buNone/>
              <a:defRPr sz="1900" b="1"/>
            </a:lvl3pPr>
            <a:lvl4pPr marL="1436724" indent="0">
              <a:buNone/>
              <a:defRPr sz="1600" b="1"/>
            </a:lvl4pPr>
            <a:lvl5pPr marL="1915631" indent="0">
              <a:buNone/>
              <a:defRPr sz="1600" b="1"/>
            </a:lvl5pPr>
            <a:lvl6pPr marL="2394539" indent="0">
              <a:buNone/>
              <a:defRPr sz="1600" b="1"/>
            </a:lvl6pPr>
            <a:lvl7pPr marL="2873447" indent="0">
              <a:buNone/>
              <a:defRPr sz="1600" b="1"/>
            </a:lvl7pPr>
            <a:lvl8pPr marL="3352355" indent="0">
              <a:buNone/>
              <a:defRPr sz="1600" b="1"/>
            </a:lvl8pPr>
            <a:lvl9pPr marL="3831263" indent="0">
              <a:buNone/>
              <a:defRPr sz="1600" b="1"/>
            </a:lvl9pPr>
          </a:lstStyle>
          <a:p>
            <a:pPr lvl="0"/>
            <a:r>
              <a:rPr lang="cs-CZ"/>
              <a:t>Klepnutím lze upravit styly předlohy textu.</a:t>
            </a:r>
          </a:p>
        </p:txBody>
      </p:sp>
      <p:sp>
        <p:nvSpPr>
          <p:cNvPr id="6" name="Zástupný symbol pro obsah 5"/>
          <p:cNvSpPr>
            <a:spLocks noGrp="1"/>
          </p:cNvSpPr>
          <p:nvPr>
            <p:ph sz="quarter" idx="4"/>
          </p:nvPr>
        </p:nvSpPr>
        <p:spPr>
          <a:xfrm>
            <a:off x="3483770" y="3141486"/>
            <a:ext cx="3031331" cy="5707416"/>
          </a:xfrm>
        </p:spPr>
        <p:txBody>
          <a:bodyPr/>
          <a:lstStyle>
            <a:lvl1pPr>
              <a:defRPr sz="2500"/>
            </a:lvl1pPr>
            <a:lvl2pPr>
              <a:defRPr sz="2100"/>
            </a:lvl2pPr>
            <a:lvl3pPr>
              <a:defRPr sz="1900"/>
            </a:lvl3pPr>
            <a:lvl4pPr>
              <a:defRPr sz="1600"/>
            </a:lvl4pPr>
            <a:lvl5pPr>
              <a:defRPr sz="1600"/>
            </a:lvl5pPr>
            <a:lvl6pPr>
              <a:defRPr sz="1600"/>
            </a:lvl6pPr>
            <a:lvl7pPr>
              <a:defRPr sz="1600"/>
            </a:lvl7pPr>
            <a:lvl8pPr>
              <a:defRPr sz="1600"/>
            </a:lvl8pPr>
            <a:lvl9pPr>
              <a:defRPr sz="16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18A2481B-5154-415F-B752-558547769AA3}" type="datetimeFigureOut">
              <a:rPr lang="cs-CZ" smtClean="0"/>
              <a:pPr/>
              <a:t>06.04.2020</a:t>
            </a:fld>
            <a:endParaRPr lang="cs-CZ" dirty="0"/>
          </a:p>
        </p:txBody>
      </p:sp>
      <p:sp>
        <p:nvSpPr>
          <p:cNvPr id="8" name="Zástupný symbol pro zápatí 7"/>
          <p:cNvSpPr>
            <a:spLocks noGrp="1"/>
          </p:cNvSpPr>
          <p:nvPr>
            <p:ph type="ftr" sz="quarter" idx="11"/>
          </p:nvPr>
        </p:nvSpPr>
        <p:spPr/>
        <p:txBody>
          <a:bodyPr/>
          <a:lstStyle/>
          <a:p>
            <a:endParaRPr lang="cs-CZ" dirty="0"/>
          </a:p>
        </p:txBody>
      </p:sp>
      <p:sp>
        <p:nvSpPr>
          <p:cNvPr id="9" name="Zástupný symbol pro číslo snímku 8"/>
          <p:cNvSpPr>
            <a:spLocks noGrp="1"/>
          </p:cNvSpPr>
          <p:nvPr>
            <p:ph type="sldNum" sz="quarter" idx="12"/>
          </p:nvPr>
        </p:nvSpPr>
        <p:spPr/>
        <p:txBody>
          <a:bodyPr/>
          <a:lstStyle/>
          <a:p>
            <a:fld id="{20264769-77EF-4CD0-90DE-F7D7F2D423C4}" type="slidenum">
              <a:rPr lang="cs-CZ" smtClean="0"/>
              <a:pPr/>
              <a:t>‹#›</a:t>
            </a:fld>
            <a:endParaRPr lang="cs-CZ"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Zástupný symbol pro datum 2"/>
          <p:cNvSpPr>
            <a:spLocks noGrp="1"/>
          </p:cNvSpPr>
          <p:nvPr>
            <p:ph type="dt" sz="half" idx="10"/>
          </p:nvPr>
        </p:nvSpPr>
        <p:spPr/>
        <p:txBody>
          <a:bodyPr/>
          <a:lstStyle/>
          <a:p>
            <a:fld id="{18A2481B-5154-415F-B752-558547769AA3}" type="datetimeFigureOut">
              <a:rPr lang="cs-CZ" smtClean="0"/>
              <a:pPr/>
              <a:t>06.04.2020</a:t>
            </a:fld>
            <a:endParaRPr lang="cs-CZ" dirty="0"/>
          </a:p>
        </p:txBody>
      </p:sp>
      <p:sp>
        <p:nvSpPr>
          <p:cNvPr id="4" name="Zástupný symbol pro zápatí 3"/>
          <p:cNvSpPr>
            <a:spLocks noGrp="1"/>
          </p:cNvSpPr>
          <p:nvPr>
            <p:ph type="ftr" sz="quarter" idx="11"/>
          </p:nvPr>
        </p:nvSpPr>
        <p:spPr/>
        <p:txBody>
          <a:bodyPr/>
          <a:lstStyle/>
          <a:p>
            <a:endParaRPr lang="cs-CZ" dirty="0"/>
          </a:p>
        </p:txBody>
      </p:sp>
      <p:sp>
        <p:nvSpPr>
          <p:cNvPr id="5" name="Zástupný symbol pro číslo snímku 4"/>
          <p:cNvSpPr>
            <a:spLocks noGrp="1"/>
          </p:cNvSpPr>
          <p:nvPr>
            <p:ph type="sldNum" sz="quarter" idx="12"/>
          </p:nvPr>
        </p:nvSpPr>
        <p:spPr/>
        <p:txBody>
          <a:bodyPr/>
          <a:lstStyle/>
          <a:p>
            <a:fld id="{20264769-77EF-4CD0-90DE-F7D7F2D423C4}" type="slidenum">
              <a:rPr lang="cs-CZ" smtClean="0"/>
              <a:pPr/>
              <a:t>‹#›</a:t>
            </a:fld>
            <a:endParaRPr lang="cs-CZ"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18A2481B-5154-415F-B752-558547769AA3}" type="datetimeFigureOut">
              <a:rPr lang="cs-CZ" smtClean="0"/>
              <a:pPr/>
              <a:t>06.04.2020</a:t>
            </a:fld>
            <a:endParaRPr lang="cs-CZ" dirty="0"/>
          </a:p>
        </p:txBody>
      </p:sp>
      <p:sp>
        <p:nvSpPr>
          <p:cNvPr id="3" name="Zástupný symbol pro zápatí 2"/>
          <p:cNvSpPr>
            <a:spLocks noGrp="1"/>
          </p:cNvSpPr>
          <p:nvPr>
            <p:ph type="ftr" sz="quarter" idx="11"/>
          </p:nvPr>
        </p:nvSpPr>
        <p:spPr/>
        <p:txBody>
          <a:bodyPr/>
          <a:lstStyle/>
          <a:p>
            <a:endParaRPr lang="cs-CZ" dirty="0"/>
          </a:p>
        </p:txBody>
      </p:sp>
      <p:sp>
        <p:nvSpPr>
          <p:cNvPr id="4" name="Zástupný symbol pro číslo snímku 3"/>
          <p:cNvSpPr>
            <a:spLocks noGrp="1"/>
          </p:cNvSpPr>
          <p:nvPr>
            <p:ph type="sldNum" sz="quarter" idx="12"/>
          </p:nvPr>
        </p:nvSpPr>
        <p:spPr/>
        <p:txBody>
          <a:bodyPr/>
          <a:lstStyle/>
          <a:p>
            <a:fld id="{20264769-77EF-4CD0-90DE-F7D7F2D423C4}" type="slidenum">
              <a:rPr lang="cs-CZ" smtClean="0"/>
              <a:pPr/>
              <a:t>‹#›</a:t>
            </a:fld>
            <a:endParaRPr lang="cs-CZ"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342901" y="394406"/>
            <a:ext cx="2256235" cy="1678517"/>
          </a:xfrm>
        </p:spPr>
        <p:txBody>
          <a:bodyPr anchor="b"/>
          <a:lstStyle>
            <a:lvl1pPr algn="l">
              <a:defRPr sz="2100" b="1"/>
            </a:lvl1pPr>
          </a:lstStyle>
          <a:p>
            <a:r>
              <a:rPr lang="cs-CZ"/>
              <a:t>Klepnutím lze upravit styl předlohy nadpisů.</a:t>
            </a:r>
          </a:p>
        </p:txBody>
      </p:sp>
      <p:sp>
        <p:nvSpPr>
          <p:cNvPr id="3" name="Zástupný symbol pro obsah 2"/>
          <p:cNvSpPr>
            <a:spLocks noGrp="1"/>
          </p:cNvSpPr>
          <p:nvPr>
            <p:ph idx="1"/>
          </p:nvPr>
        </p:nvSpPr>
        <p:spPr>
          <a:xfrm>
            <a:off x="2681288" y="394407"/>
            <a:ext cx="3833813" cy="8454497"/>
          </a:xfrm>
        </p:spPr>
        <p:txBody>
          <a:bodyPr/>
          <a:lstStyle>
            <a:lvl1pPr>
              <a:defRPr sz="3400"/>
            </a:lvl1pPr>
            <a:lvl2pPr>
              <a:defRPr sz="2900"/>
            </a:lvl2pPr>
            <a:lvl3pPr>
              <a:defRPr sz="2500"/>
            </a:lvl3pPr>
            <a:lvl4pPr>
              <a:defRPr sz="2100"/>
            </a:lvl4pPr>
            <a:lvl5pPr>
              <a:defRPr sz="2100"/>
            </a:lvl5pPr>
            <a:lvl6pPr>
              <a:defRPr sz="2100"/>
            </a:lvl6pPr>
            <a:lvl7pPr>
              <a:defRPr sz="2100"/>
            </a:lvl7pPr>
            <a:lvl8pPr>
              <a:defRPr sz="2100"/>
            </a:lvl8pPr>
            <a:lvl9pPr>
              <a:defRPr sz="21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342901" y="2072924"/>
            <a:ext cx="2256235" cy="6775980"/>
          </a:xfrm>
        </p:spPr>
        <p:txBody>
          <a:bodyPr/>
          <a:lstStyle>
            <a:lvl1pPr marL="0" indent="0">
              <a:buNone/>
              <a:defRPr sz="1500"/>
            </a:lvl1pPr>
            <a:lvl2pPr marL="478908" indent="0">
              <a:buNone/>
              <a:defRPr sz="1300"/>
            </a:lvl2pPr>
            <a:lvl3pPr marL="957816" indent="0">
              <a:buNone/>
              <a:defRPr sz="1000"/>
            </a:lvl3pPr>
            <a:lvl4pPr marL="1436724" indent="0">
              <a:buNone/>
              <a:defRPr sz="1000"/>
            </a:lvl4pPr>
            <a:lvl5pPr marL="1915631" indent="0">
              <a:buNone/>
              <a:defRPr sz="1000"/>
            </a:lvl5pPr>
            <a:lvl6pPr marL="2394539" indent="0">
              <a:buNone/>
              <a:defRPr sz="1000"/>
            </a:lvl6pPr>
            <a:lvl7pPr marL="2873447" indent="0">
              <a:buNone/>
              <a:defRPr sz="1000"/>
            </a:lvl7pPr>
            <a:lvl8pPr marL="3352355" indent="0">
              <a:buNone/>
              <a:defRPr sz="1000"/>
            </a:lvl8pPr>
            <a:lvl9pPr marL="3831263" indent="0">
              <a:buNone/>
              <a:defRPr sz="1000"/>
            </a:lvl9pPr>
          </a:lstStyle>
          <a:p>
            <a:pPr lvl="0"/>
            <a:r>
              <a:rPr lang="cs-CZ"/>
              <a:t>Klepnutím lze upravit styly předlohy textu.</a:t>
            </a:r>
          </a:p>
        </p:txBody>
      </p:sp>
      <p:sp>
        <p:nvSpPr>
          <p:cNvPr id="5" name="Zástupný symbol pro datum 4"/>
          <p:cNvSpPr>
            <a:spLocks noGrp="1"/>
          </p:cNvSpPr>
          <p:nvPr>
            <p:ph type="dt" sz="half" idx="10"/>
          </p:nvPr>
        </p:nvSpPr>
        <p:spPr/>
        <p:txBody>
          <a:bodyPr/>
          <a:lstStyle/>
          <a:p>
            <a:fld id="{18A2481B-5154-415F-B752-558547769AA3}" type="datetimeFigureOut">
              <a:rPr lang="cs-CZ" smtClean="0"/>
              <a:pPr/>
              <a:t>06.04.2020</a:t>
            </a:fld>
            <a:endParaRPr lang="cs-CZ" dirty="0"/>
          </a:p>
        </p:txBody>
      </p:sp>
      <p:sp>
        <p:nvSpPr>
          <p:cNvPr id="6" name="Zástupný symbol pro zápatí 5"/>
          <p:cNvSpPr>
            <a:spLocks noGrp="1"/>
          </p:cNvSpPr>
          <p:nvPr>
            <p:ph type="ftr" sz="quarter" idx="11"/>
          </p:nvPr>
        </p:nvSpPr>
        <p:spPr/>
        <p:txBody>
          <a:bodyPr/>
          <a:lstStyle/>
          <a:p>
            <a:endParaRPr lang="cs-CZ" dirty="0"/>
          </a:p>
        </p:txBody>
      </p:sp>
      <p:sp>
        <p:nvSpPr>
          <p:cNvPr id="7" name="Zástupný symbol pro číslo snímku 6"/>
          <p:cNvSpPr>
            <a:spLocks noGrp="1"/>
          </p:cNvSpPr>
          <p:nvPr>
            <p:ph type="sldNum" sz="quarter" idx="12"/>
          </p:nvPr>
        </p:nvSpPr>
        <p:spPr/>
        <p:txBody>
          <a:bodyPr/>
          <a:lstStyle/>
          <a:p>
            <a:fld id="{20264769-77EF-4CD0-90DE-F7D7F2D423C4}" type="slidenum">
              <a:rPr lang="cs-CZ" smtClean="0"/>
              <a:pPr/>
              <a:t>‹#›</a:t>
            </a:fld>
            <a:endParaRPr lang="cs-CZ"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344216" y="6934201"/>
            <a:ext cx="4114800" cy="818622"/>
          </a:xfrm>
        </p:spPr>
        <p:txBody>
          <a:bodyPr anchor="b"/>
          <a:lstStyle>
            <a:lvl1pPr algn="l">
              <a:defRPr sz="2100" b="1"/>
            </a:lvl1pPr>
          </a:lstStyle>
          <a:p>
            <a:r>
              <a:rPr lang="cs-CZ"/>
              <a:t>Klepnutím lze upravit styl předlohy nadpisů.</a:t>
            </a:r>
          </a:p>
        </p:txBody>
      </p:sp>
      <p:sp>
        <p:nvSpPr>
          <p:cNvPr id="3" name="Zástupný symbol pro obrázek 2"/>
          <p:cNvSpPr>
            <a:spLocks noGrp="1"/>
          </p:cNvSpPr>
          <p:nvPr>
            <p:ph type="pic" idx="1"/>
          </p:nvPr>
        </p:nvSpPr>
        <p:spPr>
          <a:xfrm>
            <a:off x="1344216" y="885119"/>
            <a:ext cx="4114800" cy="5943600"/>
          </a:xfrm>
        </p:spPr>
        <p:txBody>
          <a:bodyPr/>
          <a:lstStyle>
            <a:lvl1pPr marL="0" indent="0">
              <a:buNone/>
              <a:defRPr sz="3400"/>
            </a:lvl1pPr>
            <a:lvl2pPr marL="478908" indent="0">
              <a:buNone/>
              <a:defRPr sz="2900"/>
            </a:lvl2pPr>
            <a:lvl3pPr marL="957816" indent="0">
              <a:buNone/>
              <a:defRPr sz="2500"/>
            </a:lvl3pPr>
            <a:lvl4pPr marL="1436724" indent="0">
              <a:buNone/>
              <a:defRPr sz="2100"/>
            </a:lvl4pPr>
            <a:lvl5pPr marL="1915631" indent="0">
              <a:buNone/>
              <a:defRPr sz="2100"/>
            </a:lvl5pPr>
            <a:lvl6pPr marL="2394539" indent="0">
              <a:buNone/>
              <a:defRPr sz="2100"/>
            </a:lvl6pPr>
            <a:lvl7pPr marL="2873447" indent="0">
              <a:buNone/>
              <a:defRPr sz="2100"/>
            </a:lvl7pPr>
            <a:lvl8pPr marL="3352355" indent="0">
              <a:buNone/>
              <a:defRPr sz="2100"/>
            </a:lvl8pPr>
            <a:lvl9pPr marL="3831263" indent="0">
              <a:buNone/>
              <a:defRPr sz="2100"/>
            </a:lvl9pPr>
          </a:lstStyle>
          <a:p>
            <a:endParaRPr lang="cs-CZ" dirty="0"/>
          </a:p>
        </p:txBody>
      </p:sp>
      <p:sp>
        <p:nvSpPr>
          <p:cNvPr id="4" name="Zástupný symbol pro text 3"/>
          <p:cNvSpPr>
            <a:spLocks noGrp="1"/>
          </p:cNvSpPr>
          <p:nvPr>
            <p:ph type="body" sz="half" idx="2"/>
          </p:nvPr>
        </p:nvSpPr>
        <p:spPr>
          <a:xfrm>
            <a:off x="1344216" y="7752823"/>
            <a:ext cx="4114800" cy="1162578"/>
          </a:xfrm>
        </p:spPr>
        <p:txBody>
          <a:bodyPr/>
          <a:lstStyle>
            <a:lvl1pPr marL="0" indent="0">
              <a:buNone/>
              <a:defRPr sz="1500"/>
            </a:lvl1pPr>
            <a:lvl2pPr marL="478908" indent="0">
              <a:buNone/>
              <a:defRPr sz="1300"/>
            </a:lvl2pPr>
            <a:lvl3pPr marL="957816" indent="0">
              <a:buNone/>
              <a:defRPr sz="1000"/>
            </a:lvl3pPr>
            <a:lvl4pPr marL="1436724" indent="0">
              <a:buNone/>
              <a:defRPr sz="1000"/>
            </a:lvl4pPr>
            <a:lvl5pPr marL="1915631" indent="0">
              <a:buNone/>
              <a:defRPr sz="1000"/>
            </a:lvl5pPr>
            <a:lvl6pPr marL="2394539" indent="0">
              <a:buNone/>
              <a:defRPr sz="1000"/>
            </a:lvl6pPr>
            <a:lvl7pPr marL="2873447" indent="0">
              <a:buNone/>
              <a:defRPr sz="1000"/>
            </a:lvl7pPr>
            <a:lvl8pPr marL="3352355" indent="0">
              <a:buNone/>
              <a:defRPr sz="1000"/>
            </a:lvl8pPr>
            <a:lvl9pPr marL="3831263" indent="0">
              <a:buNone/>
              <a:defRPr sz="1000"/>
            </a:lvl9pPr>
          </a:lstStyle>
          <a:p>
            <a:pPr lvl="0"/>
            <a:r>
              <a:rPr lang="cs-CZ"/>
              <a:t>Klepnutím lze upravit styly předlohy textu.</a:t>
            </a:r>
          </a:p>
        </p:txBody>
      </p:sp>
      <p:sp>
        <p:nvSpPr>
          <p:cNvPr id="5" name="Zástupný symbol pro datum 4"/>
          <p:cNvSpPr>
            <a:spLocks noGrp="1"/>
          </p:cNvSpPr>
          <p:nvPr>
            <p:ph type="dt" sz="half" idx="10"/>
          </p:nvPr>
        </p:nvSpPr>
        <p:spPr/>
        <p:txBody>
          <a:bodyPr/>
          <a:lstStyle/>
          <a:p>
            <a:fld id="{18A2481B-5154-415F-B752-558547769AA3}" type="datetimeFigureOut">
              <a:rPr lang="cs-CZ" smtClean="0"/>
              <a:pPr/>
              <a:t>06.04.2020</a:t>
            </a:fld>
            <a:endParaRPr lang="cs-CZ" dirty="0"/>
          </a:p>
        </p:txBody>
      </p:sp>
      <p:sp>
        <p:nvSpPr>
          <p:cNvPr id="6" name="Zástupný symbol pro zápatí 5"/>
          <p:cNvSpPr>
            <a:spLocks noGrp="1"/>
          </p:cNvSpPr>
          <p:nvPr>
            <p:ph type="ftr" sz="quarter" idx="11"/>
          </p:nvPr>
        </p:nvSpPr>
        <p:spPr/>
        <p:txBody>
          <a:bodyPr/>
          <a:lstStyle/>
          <a:p>
            <a:endParaRPr lang="cs-CZ" dirty="0"/>
          </a:p>
        </p:txBody>
      </p:sp>
      <p:sp>
        <p:nvSpPr>
          <p:cNvPr id="7" name="Zástupný symbol pro číslo snímku 6"/>
          <p:cNvSpPr>
            <a:spLocks noGrp="1"/>
          </p:cNvSpPr>
          <p:nvPr>
            <p:ph type="sldNum" sz="quarter" idx="12"/>
          </p:nvPr>
        </p:nvSpPr>
        <p:spPr/>
        <p:txBody>
          <a:bodyPr/>
          <a:lstStyle/>
          <a:p>
            <a:fld id="{20264769-77EF-4CD0-90DE-F7D7F2D423C4}" type="slidenum">
              <a:rPr lang="cs-CZ" smtClean="0"/>
              <a:pPr/>
              <a:t>‹#›</a:t>
            </a:fld>
            <a:endParaRPr lang="cs-CZ"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342900" y="396700"/>
            <a:ext cx="6172200" cy="1651000"/>
          </a:xfrm>
          <a:prstGeom prst="rect">
            <a:avLst/>
          </a:prstGeom>
        </p:spPr>
        <p:txBody>
          <a:bodyPr vert="horz" lIns="95782" tIns="47891" rIns="95782" bIns="47891" rtlCol="0" anchor="ctr">
            <a:normAutofit/>
          </a:bodyPr>
          <a:lstStyle/>
          <a:p>
            <a:r>
              <a:rPr lang="cs-CZ"/>
              <a:t>Klepnutím lze upravit styl předlohy nadpisů.</a:t>
            </a:r>
          </a:p>
        </p:txBody>
      </p:sp>
      <p:sp>
        <p:nvSpPr>
          <p:cNvPr id="3" name="Zástupný symbol pro text 2"/>
          <p:cNvSpPr>
            <a:spLocks noGrp="1"/>
          </p:cNvSpPr>
          <p:nvPr>
            <p:ph type="body" idx="1"/>
          </p:nvPr>
        </p:nvSpPr>
        <p:spPr>
          <a:xfrm>
            <a:off x="342900" y="2311402"/>
            <a:ext cx="6172200" cy="6537502"/>
          </a:xfrm>
          <a:prstGeom prst="rect">
            <a:avLst/>
          </a:prstGeom>
        </p:spPr>
        <p:txBody>
          <a:bodyPr vert="horz" lIns="95782" tIns="47891" rIns="95782" bIns="47891" rtlCol="0">
            <a:normAutofit/>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342900" y="9181396"/>
            <a:ext cx="1600200" cy="527402"/>
          </a:xfrm>
          <a:prstGeom prst="rect">
            <a:avLst/>
          </a:prstGeom>
        </p:spPr>
        <p:txBody>
          <a:bodyPr vert="horz" lIns="95782" tIns="47891" rIns="95782" bIns="47891" rtlCol="0" anchor="ctr"/>
          <a:lstStyle>
            <a:lvl1pPr algn="l">
              <a:defRPr sz="1300">
                <a:solidFill>
                  <a:schemeClr val="tx1">
                    <a:tint val="75000"/>
                  </a:schemeClr>
                </a:solidFill>
              </a:defRPr>
            </a:lvl1pPr>
          </a:lstStyle>
          <a:p>
            <a:fld id="{18A2481B-5154-415F-B752-558547769AA3}" type="datetimeFigureOut">
              <a:rPr lang="cs-CZ" smtClean="0"/>
              <a:pPr/>
              <a:t>06.04.2020</a:t>
            </a:fld>
            <a:endParaRPr lang="cs-CZ" dirty="0"/>
          </a:p>
        </p:txBody>
      </p:sp>
      <p:sp>
        <p:nvSpPr>
          <p:cNvPr id="5" name="Zástupný symbol pro zápatí 4"/>
          <p:cNvSpPr>
            <a:spLocks noGrp="1"/>
          </p:cNvSpPr>
          <p:nvPr>
            <p:ph type="ftr" sz="quarter" idx="3"/>
          </p:nvPr>
        </p:nvSpPr>
        <p:spPr>
          <a:xfrm>
            <a:off x="2343150" y="9181396"/>
            <a:ext cx="2171700" cy="527402"/>
          </a:xfrm>
          <a:prstGeom prst="rect">
            <a:avLst/>
          </a:prstGeom>
        </p:spPr>
        <p:txBody>
          <a:bodyPr vert="horz" lIns="95782" tIns="47891" rIns="95782" bIns="47891" rtlCol="0" anchor="ctr"/>
          <a:lstStyle>
            <a:lvl1pPr algn="ctr">
              <a:defRPr sz="1300">
                <a:solidFill>
                  <a:schemeClr val="tx1">
                    <a:tint val="75000"/>
                  </a:schemeClr>
                </a:solidFill>
              </a:defRPr>
            </a:lvl1pPr>
          </a:lstStyle>
          <a:p>
            <a:endParaRPr lang="cs-CZ" dirty="0"/>
          </a:p>
        </p:txBody>
      </p:sp>
      <p:sp>
        <p:nvSpPr>
          <p:cNvPr id="6" name="Zástupný symbol pro číslo snímku 5"/>
          <p:cNvSpPr>
            <a:spLocks noGrp="1"/>
          </p:cNvSpPr>
          <p:nvPr>
            <p:ph type="sldNum" sz="quarter" idx="4"/>
          </p:nvPr>
        </p:nvSpPr>
        <p:spPr>
          <a:xfrm>
            <a:off x="4914900" y="9181396"/>
            <a:ext cx="1600200" cy="527402"/>
          </a:xfrm>
          <a:prstGeom prst="rect">
            <a:avLst/>
          </a:prstGeom>
        </p:spPr>
        <p:txBody>
          <a:bodyPr vert="horz" lIns="95782" tIns="47891" rIns="95782" bIns="47891" rtlCol="0" anchor="ctr"/>
          <a:lstStyle>
            <a:lvl1pPr algn="r">
              <a:defRPr sz="1300">
                <a:solidFill>
                  <a:schemeClr val="tx1">
                    <a:tint val="75000"/>
                  </a:schemeClr>
                </a:solidFill>
              </a:defRPr>
            </a:lvl1pPr>
          </a:lstStyle>
          <a:p>
            <a:fld id="{20264769-77EF-4CD0-90DE-F7D7F2D423C4}" type="slidenum">
              <a:rPr lang="cs-CZ" smtClean="0"/>
              <a:pPr/>
              <a:t>‹#›</a:t>
            </a:fld>
            <a:endParaRPr lang="cs-CZ"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57816" rtl="0" eaLnBrk="1" latinLnBrk="0" hangingPunct="1">
        <a:spcBef>
          <a:spcPct val="0"/>
        </a:spcBef>
        <a:buNone/>
        <a:defRPr sz="4600" kern="1200">
          <a:solidFill>
            <a:schemeClr val="tx1"/>
          </a:solidFill>
          <a:latin typeface="+mj-lt"/>
          <a:ea typeface="+mj-ea"/>
          <a:cs typeface="+mj-cs"/>
        </a:defRPr>
      </a:lvl1pPr>
    </p:titleStyle>
    <p:bodyStyle>
      <a:lvl1pPr marL="359181" indent="-359181" algn="l" defTabSz="957816"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78225" indent="-299317" algn="l" defTabSz="957816"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270" indent="-239454" algn="l" defTabSz="957816"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177" indent="-239454" algn="l" defTabSz="957816"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5085" indent="-239454" algn="l" defTabSz="957816"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993" indent="-239454" algn="l" defTabSz="95781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901" indent="-239454" algn="l" defTabSz="95781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809" indent="-239454" algn="l" defTabSz="95781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717" indent="-239454" algn="l" defTabSz="957816"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cs-CZ"/>
      </a:defPPr>
      <a:lvl1pPr marL="0" algn="l" defTabSz="957816" rtl="0" eaLnBrk="1" latinLnBrk="0" hangingPunct="1">
        <a:defRPr sz="1900" kern="1200">
          <a:solidFill>
            <a:schemeClr val="tx1"/>
          </a:solidFill>
          <a:latin typeface="+mn-lt"/>
          <a:ea typeface="+mn-ea"/>
          <a:cs typeface="+mn-cs"/>
        </a:defRPr>
      </a:lvl1pPr>
      <a:lvl2pPr marL="478908" algn="l" defTabSz="957816" rtl="0" eaLnBrk="1" latinLnBrk="0" hangingPunct="1">
        <a:defRPr sz="1900" kern="1200">
          <a:solidFill>
            <a:schemeClr val="tx1"/>
          </a:solidFill>
          <a:latin typeface="+mn-lt"/>
          <a:ea typeface="+mn-ea"/>
          <a:cs typeface="+mn-cs"/>
        </a:defRPr>
      </a:lvl2pPr>
      <a:lvl3pPr marL="957816" algn="l" defTabSz="957816" rtl="0" eaLnBrk="1" latinLnBrk="0" hangingPunct="1">
        <a:defRPr sz="1900" kern="1200">
          <a:solidFill>
            <a:schemeClr val="tx1"/>
          </a:solidFill>
          <a:latin typeface="+mn-lt"/>
          <a:ea typeface="+mn-ea"/>
          <a:cs typeface="+mn-cs"/>
        </a:defRPr>
      </a:lvl3pPr>
      <a:lvl4pPr marL="1436724" algn="l" defTabSz="957816" rtl="0" eaLnBrk="1" latinLnBrk="0" hangingPunct="1">
        <a:defRPr sz="1900" kern="1200">
          <a:solidFill>
            <a:schemeClr val="tx1"/>
          </a:solidFill>
          <a:latin typeface="+mn-lt"/>
          <a:ea typeface="+mn-ea"/>
          <a:cs typeface="+mn-cs"/>
        </a:defRPr>
      </a:lvl4pPr>
      <a:lvl5pPr marL="1915631" algn="l" defTabSz="957816" rtl="0" eaLnBrk="1" latinLnBrk="0" hangingPunct="1">
        <a:defRPr sz="1900" kern="1200">
          <a:solidFill>
            <a:schemeClr val="tx1"/>
          </a:solidFill>
          <a:latin typeface="+mn-lt"/>
          <a:ea typeface="+mn-ea"/>
          <a:cs typeface="+mn-cs"/>
        </a:defRPr>
      </a:lvl5pPr>
      <a:lvl6pPr marL="2394539" algn="l" defTabSz="957816" rtl="0" eaLnBrk="1" latinLnBrk="0" hangingPunct="1">
        <a:defRPr sz="1900" kern="1200">
          <a:solidFill>
            <a:schemeClr val="tx1"/>
          </a:solidFill>
          <a:latin typeface="+mn-lt"/>
          <a:ea typeface="+mn-ea"/>
          <a:cs typeface="+mn-cs"/>
        </a:defRPr>
      </a:lvl6pPr>
      <a:lvl7pPr marL="2873447" algn="l" defTabSz="957816" rtl="0" eaLnBrk="1" latinLnBrk="0" hangingPunct="1">
        <a:defRPr sz="1900" kern="1200">
          <a:solidFill>
            <a:schemeClr val="tx1"/>
          </a:solidFill>
          <a:latin typeface="+mn-lt"/>
          <a:ea typeface="+mn-ea"/>
          <a:cs typeface="+mn-cs"/>
        </a:defRPr>
      </a:lvl7pPr>
      <a:lvl8pPr marL="3352355" algn="l" defTabSz="957816" rtl="0" eaLnBrk="1" latinLnBrk="0" hangingPunct="1">
        <a:defRPr sz="1900" kern="1200">
          <a:solidFill>
            <a:schemeClr val="tx1"/>
          </a:solidFill>
          <a:latin typeface="+mn-lt"/>
          <a:ea typeface="+mn-ea"/>
          <a:cs typeface="+mn-cs"/>
        </a:defRPr>
      </a:lvl8pPr>
      <a:lvl9pPr marL="3831263" algn="l" defTabSz="957816"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s>
</file>

<file path=ppt/slides/_rels/slide10.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1.xml"/><Relationship Id="rId5" Type="http://schemas.openxmlformats.org/officeDocument/2006/relationships/image" Target="../media/image76.jpeg"/><Relationship Id="rId4" Type="http://schemas.openxmlformats.org/officeDocument/2006/relationships/image" Target="../media/image7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18" Type="http://schemas.openxmlformats.org/officeDocument/2006/relationships/image" Target="../media/image41.png"/><Relationship Id="rId3" Type="http://schemas.openxmlformats.org/officeDocument/2006/relationships/image" Target="../media/image26.png"/><Relationship Id="rId21" Type="http://schemas.openxmlformats.org/officeDocument/2006/relationships/image" Target="../media/image44.pn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40.png"/><Relationship Id="rId25" Type="http://schemas.openxmlformats.org/officeDocument/2006/relationships/image" Target="../media/image48.png"/><Relationship Id="rId2" Type="http://schemas.openxmlformats.org/officeDocument/2006/relationships/image" Target="../media/image25.png"/><Relationship Id="rId16" Type="http://schemas.openxmlformats.org/officeDocument/2006/relationships/image" Target="../media/image39.png"/><Relationship Id="rId20" Type="http://schemas.openxmlformats.org/officeDocument/2006/relationships/image" Target="../media/image43.png"/><Relationship Id="rId1" Type="http://schemas.openxmlformats.org/officeDocument/2006/relationships/slideLayout" Target="../slideLayouts/slideLayout1.xml"/><Relationship Id="rId6" Type="http://schemas.openxmlformats.org/officeDocument/2006/relationships/image" Target="../media/image29.png"/><Relationship Id="rId11" Type="http://schemas.openxmlformats.org/officeDocument/2006/relationships/image" Target="../media/image34.png"/><Relationship Id="rId24" Type="http://schemas.openxmlformats.org/officeDocument/2006/relationships/image" Target="../media/image47.png"/><Relationship Id="rId5" Type="http://schemas.openxmlformats.org/officeDocument/2006/relationships/image" Target="../media/image28.png"/><Relationship Id="rId15" Type="http://schemas.openxmlformats.org/officeDocument/2006/relationships/image" Target="../media/image38.png"/><Relationship Id="rId23" Type="http://schemas.openxmlformats.org/officeDocument/2006/relationships/image" Target="../media/image46.png"/><Relationship Id="rId10" Type="http://schemas.openxmlformats.org/officeDocument/2006/relationships/image" Target="../media/image33.png"/><Relationship Id="rId19" Type="http://schemas.openxmlformats.org/officeDocument/2006/relationships/image" Target="../media/image42.png"/><Relationship Id="rId4" Type="http://schemas.openxmlformats.org/officeDocument/2006/relationships/image" Target="../media/image27.png"/><Relationship Id="rId9" Type="http://schemas.openxmlformats.org/officeDocument/2006/relationships/image" Target="../media/image32.png"/><Relationship Id="rId14" Type="http://schemas.openxmlformats.org/officeDocument/2006/relationships/image" Target="../media/image37.png"/><Relationship Id="rId22" Type="http://schemas.openxmlformats.org/officeDocument/2006/relationships/image" Target="../media/image4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60.png"/><Relationship Id="rId18" Type="http://schemas.openxmlformats.org/officeDocument/2006/relationships/image" Target="../media/image65.png"/><Relationship Id="rId3" Type="http://schemas.openxmlformats.org/officeDocument/2006/relationships/image" Target="../media/image50.png"/><Relationship Id="rId21" Type="http://schemas.openxmlformats.org/officeDocument/2006/relationships/image" Target="../media/image68.png"/><Relationship Id="rId7" Type="http://schemas.openxmlformats.org/officeDocument/2006/relationships/image" Target="../media/image54.png"/><Relationship Id="rId12" Type="http://schemas.openxmlformats.org/officeDocument/2006/relationships/image" Target="../media/image59.png"/><Relationship Id="rId17" Type="http://schemas.openxmlformats.org/officeDocument/2006/relationships/image" Target="../media/image64.png"/><Relationship Id="rId2" Type="http://schemas.openxmlformats.org/officeDocument/2006/relationships/image" Target="../media/image49.png"/><Relationship Id="rId16" Type="http://schemas.openxmlformats.org/officeDocument/2006/relationships/image" Target="../media/image63.png"/><Relationship Id="rId20" Type="http://schemas.openxmlformats.org/officeDocument/2006/relationships/image" Target="../media/image67.png"/><Relationship Id="rId1" Type="http://schemas.openxmlformats.org/officeDocument/2006/relationships/slideLayout" Target="../slideLayouts/slideLayout1.xml"/><Relationship Id="rId6" Type="http://schemas.openxmlformats.org/officeDocument/2006/relationships/image" Target="../media/image53.png"/><Relationship Id="rId11" Type="http://schemas.openxmlformats.org/officeDocument/2006/relationships/image" Target="../media/image58.png"/><Relationship Id="rId5" Type="http://schemas.openxmlformats.org/officeDocument/2006/relationships/image" Target="../media/image52.png"/><Relationship Id="rId15" Type="http://schemas.openxmlformats.org/officeDocument/2006/relationships/image" Target="../media/image62.png"/><Relationship Id="rId10" Type="http://schemas.openxmlformats.org/officeDocument/2006/relationships/image" Target="../media/image57.png"/><Relationship Id="rId19" Type="http://schemas.openxmlformats.org/officeDocument/2006/relationships/image" Target="../media/image66.png"/><Relationship Id="rId4" Type="http://schemas.openxmlformats.org/officeDocument/2006/relationships/image" Target="../media/image51.png"/><Relationship Id="rId9" Type="http://schemas.openxmlformats.org/officeDocument/2006/relationships/image" Target="../media/image56.png"/><Relationship Id="rId14" Type="http://schemas.openxmlformats.org/officeDocument/2006/relationships/image" Target="../media/image6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1.xml"/><Relationship Id="rId5" Type="http://schemas.openxmlformats.org/officeDocument/2006/relationships/image" Target="../media/image72.jpeg"/><Relationship Id="rId4" Type="http://schemas.openxmlformats.org/officeDocument/2006/relationships/image" Target="../media/image7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0" name="Skupina 309"/>
          <p:cNvGrpSpPr/>
          <p:nvPr/>
        </p:nvGrpSpPr>
        <p:grpSpPr>
          <a:xfrm>
            <a:off x="0" y="606803"/>
            <a:ext cx="6772229" cy="9082438"/>
            <a:chOff x="0" y="280120"/>
            <a:chExt cx="7536904" cy="11737304"/>
          </a:xfrm>
        </p:grpSpPr>
        <p:sp>
          <p:nvSpPr>
            <p:cNvPr id="251" name="Obdélník 250"/>
            <p:cNvSpPr/>
            <p:nvPr/>
          </p:nvSpPr>
          <p:spPr>
            <a:xfrm>
              <a:off x="0" y="8259968"/>
              <a:ext cx="7517062" cy="3718306"/>
            </a:xfrm>
            <a:prstGeom prst="rect">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latin typeface="Arial" panose="020B0604020202020204" pitchFamily="34" charset="0"/>
                <a:cs typeface="Arial" panose="020B0604020202020204" pitchFamily="34" charset="0"/>
              </a:endParaRPr>
            </a:p>
          </p:txBody>
        </p:sp>
        <p:sp>
          <p:nvSpPr>
            <p:cNvPr id="254" name="Obdélník 253"/>
            <p:cNvSpPr/>
            <p:nvPr/>
          </p:nvSpPr>
          <p:spPr>
            <a:xfrm>
              <a:off x="19838" y="712598"/>
              <a:ext cx="7517062" cy="3555109"/>
            </a:xfrm>
            <a:prstGeom prst="rect">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latin typeface="Arial" panose="020B0604020202020204" pitchFamily="34" charset="0"/>
                <a:cs typeface="Arial" panose="020B0604020202020204" pitchFamily="34" charset="0"/>
              </a:endParaRPr>
            </a:p>
          </p:txBody>
        </p:sp>
        <p:sp>
          <p:nvSpPr>
            <p:cNvPr id="255" name="Obdélník 254"/>
            <p:cNvSpPr/>
            <p:nvPr/>
          </p:nvSpPr>
          <p:spPr>
            <a:xfrm>
              <a:off x="19842" y="4430904"/>
              <a:ext cx="7517062" cy="3718306"/>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latin typeface="Arial" panose="020B0604020202020204" pitchFamily="34" charset="0"/>
                <a:cs typeface="Arial" panose="020B0604020202020204" pitchFamily="34" charset="0"/>
              </a:endParaRPr>
            </a:p>
          </p:txBody>
        </p:sp>
        <p:sp>
          <p:nvSpPr>
            <p:cNvPr id="257" name="TextovéPole 256"/>
            <p:cNvSpPr txBox="1"/>
            <p:nvPr/>
          </p:nvSpPr>
          <p:spPr>
            <a:xfrm>
              <a:off x="1769019" y="338048"/>
              <a:ext cx="792683" cy="318193"/>
            </a:xfrm>
            <a:prstGeom prst="rect">
              <a:avLst/>
            </a:prstGeom>
            <a:noFill/>
          </p:spPr>
          <p:txBody>
            <a:bodyPr wrap="square" rtlCol="0">
              <a:spAutoFit/>
            </a:bodyPr>
            <a:lstStyle/>
            <a:p>
              <a:pPr algn="ctr"/>
              <a:r>
                <a:rPr lang="sk-SK" sz="1000" b="1" dirty="0">
                  <a:latin typeface="Arial" panose="020B0604020202020204" pitchFamily="34" charset="0"/>
                  <a:cs typeface="Arial" panose="020B0604020202020204" pitchFamily="34" charset="0"/>
                </a:rPr>
                <a:t>CD31</a:t>
              </a:r>
              <a:endParaRPr lang="en-US" sz="1000" b="1" dirty="0">
                <a:latin typeface="Arial" panose="020B0604020202020204" pitchFamily="34" charset="0"/>
                <a:cs typeface="Arial" panose="020B0604020202020204" pitchFamily="34" charset="0"/>
              </a:endParaRPr>
            </a:p>
          </p:txBody>
        </p:sp>
        <p:sp>
          <p:nvSpPr>
            <p:cNvPr id="258" name="TextovéPole 257"/>
            <p:cNvSpPr txBox="1"/>
            <p:nvPr/>
          </p:nvSpPr>
          <p:spPr>
            <a:xfrm>
              <a:off x="3292393" y="338048"/>
              <a:ext cx="792683" cy="318193"/>
            </a:xfrm>
            <a:prstGeom prst="rect">
              <a:avLst/>
            </a:prstGeom>
            <a:noFill/>
          </p:spPr>
          <p:txBody>
            <a:bodyPr wrap="square" rtlCol="0">
              <a:spAutoFit/>
            </a:bodyPr>
            <a:lstStyle/>
            <a:p>
              <a:pPr algn="ctr"/>
              <a:r>
                <a:rPr lang="sk-SK" sz="1000" b="1" dirty="0">
                  <a:latin typeface="Arial" panose="020B0604020202020204" pitchFamily="34" charset="0"/>
                  <a:cs typeface="Arial" panose="020B0604020202020204" pitchFamily="34" charset="0"/>
                </a:rPr>
                <a:t>CD34</a:t>
              </a:r>
              <a:endParaRPr lang="en-US" sz="1000" b="1" dirty="0">
                <a:latin typeface="Arial" panose="020B0604020202020204" pitchFamily="34" charset="0"/>
                <a:cs typeface="Arial" panose="020B0604020202020204" pitchFamily="34" charset="0"/>
              </a:endParaRPr>
            </a:p>
          </p:txBody>
        </p:sp>
        <p:sp>
          <p:nvSpPr>
            <p:cNvPr id="259" name="TextovéPole 258"/>
            <p:cNvSpPr txBox="1"/>
            <p:nvPr/>
          </p:nvSpPr>
          <p:spPr>
            <a:xfrm>
              <a:off x="4742764" y="345254"/>
              <a:ext cx="967342" cy="318193"/>
            </a:xfrm>
            <a:prstGeom prst="rect">
              <a:avLst/>
            </a:prstGeom>
            <a:noFill/>
          </p:spPr>
          <p:txBody>
            <a:bodyPr wrap="square" rtlCol="0">
              <a:spAutoFit/>
            </a:bodyPr>
            <a:lstStyle/>
            <a:p>
              <a:pPr algn="ctr"/>
              <a:r>
                <a:rPr lang="sk-SK" sz="1000" b="1" dirty="0">
                  <a:latin typeface="Arial" panose="020B0604020202020204" pitchFamily="34" charset="0"/>
                  <a:cs typeface="Arial" panose="020B0604020202020204" pitchFamily="34" charset="0"/>
                </a:rPr>
                <a:t>CD144</a:t>
              </a:r>
              <a:endParaRPr lang="en-US" sz="1000" b="1" dirty="0">
                <a:latin typeface="Arial" panose="020B0604020202020204" pitchFamily="34" charset="0"/>
                <a:cs typeface="Arial" panose="020B0604020202020204" pitchFamily="34" charset="0"/>
              </a:endParaRPr>
            </a:p>
          </p:txBody>
        </p:sp>
        <p:sp>
          <p:nvSpPr>
            <p:cNvPr id="260" name="TextovéPole 259"/>
            <p:cNvSpPr txBox="1"/>
            <p:nvPr/>
          </p:nvSpPr>
          <p:spPr>
            <a:xfrm>
              <a:off x="6246297" y="339138"/>
              <a:ext cx="967342" cy="318193"/>
            </a:xfrm>
            <a:prstGeom prst="rect">
              <a:avLst/>
            </a:prstGeom>
            <a:noFill/>
          </p:spPr>
          <p:txBody>
            <a:bodyPr wrap="square" rtlCol="0">
              <a:spAutoFit/>
            </a:bodyPr>
            <a:lstStyle/>
            <a:p>
              <a:pPr algn="ctr"/>
              <a:r>
                <a:rPr lang="sk-SK" sz="1000" b="1" dirty="0">
                  <a:latin typeface="Arial" panose="020B0604020202020204" pitchFamily="34" charset="0"/>
                  <a:cs typeface="Arial" panose="020B0604020202020204" pitchFamily="34" charset="0"/>
                </a:rPr>
                <a:t>KDR</a:t>
              </a:r>
              <a:endParaRPr lang="en-US" sz="1000" b="1" dirty="0">
                <a:latin typeface="Arial" panose="020B0604020202020204" pitchFamily="34" charset="0"/>
                <a:cs typeface="Arial" panose="020B0604020202020204" pitchFamily="34" charset="0"/>
              </a:endParaRPr>
            </a:p>
          </p:txBody>
        </p:sp>
        <p:cxnSp>
          <p:nvCxnSpPr>
            <p:cNvPr id="266" name="Přímá spojnice 10"/>
            <p:cNvCxnSpPr/>
            <p:nvPr/>
          </p:nvCxnSpPr>
          <p:spPr>
            <a:xfrm>
              <a:off x="1344216" y="280120"/>
              <a:ext cx="0" cy="1173730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26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3673" y="873821"/>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27049" y="873821"/>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64748" y="873818"/>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0"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68282" y="873821"/>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1"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03673" y="2680345"/>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2"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27049" y="2680343"/>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3"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464748" y="2680345"/>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4" name="Picture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968282" y="2680343"/>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5" name="Picture 1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403673" y="4580540"/>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 name="Picture 1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927049" y="4580540"/>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7" name="Picture 1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464748" y="4580540"/>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8" name="Picture 1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968282" y="4580540"/>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9" name="Picture 14"/>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03673" y="6501789"/>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0" name="Picture 15"/>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927049" y="6501789"/>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1" name="Picture 16"/>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450421" y="6515213"/>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2" name="Picture 17"/>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5968282" y="6501789"/>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3" name="Picture 18"/>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403673" y="8440589"/>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4" name="Picture 19"/>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2996843" y="8440589"/>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5" name="Picture 20"/>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4464748" y="8440589"/>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6" name="Picture 21"/>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5968282" y="8440589"/>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7" name="Picture 22"/>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1403673" y="10294662"/>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8" name="Picture 23"/>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2927049" y="10294662"/>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9" name="Picture 24"/>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4464748" y="10294662"/>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0" name="Picture 25"/>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5968282" y="10294662"/>
              <a:ext cx="1523374" cy="15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91" name="Přímá spojnice 59"/>
            <p:cNvCxnSpPr/>
            <p:nvPr/>
          </p:nvCxnSpPr>
          <p:spPr>
            <a:xfrm>
              <a:off x="2928392" y="280120"/>
              <a:ext cx="0" cy="1173730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2" name="Přímá spojnice 60"/>
            <p:cNvCxnSpPr/>
            <p:nvPr/>
          </p:nvCxnSpPr>
          <p:spPr>
            <a:xfrm>
              <a:off x="4440560" y="280120"/>
              <a:ext cx="0" cy="1173730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3" name="Přímá spojnice 61"/>
            <p:cNvCxnSpPr/>
            <p:nvPr/>
          </p:nvCxnSpPr>
          <p:spPr>
            <a:xfrm>
              <a:off x="6024736" y="280120"/>
              <a:ext cx="0" cy="1173730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11" name="TextovéPole 310"/>
          <p:cNvSpPr txBox="1"/>
          <p:nvPr/>
        </p:nvSpPr>
        <p:spPr>
          <a:xfrm>
            <a:off x="0" y="161039"/>
            <a:ext cx="6858000" cy="309609"/>
          </a:xfrm>
          <a:prstGeom prst="rect">
            <a:avLst/>
          </a:prstGeom>
          <a:noFill/>
        </p:spPr>
        <p:txBody>
          <a:bodyPr wrap="square" lIns="68415" tIns="34208" rIns="68415" bIns="34208" rtlCol="0">
            <a:spAutoFit/>
          </a:bodyPr>
          <a:lstStyle/>
          <a:p>
            <a:pPr algn="ctr"/>
            <a:r>
              <a:rPr lang="en-US" sz="1500" b="1" dirty="0">
                <a:latin typeface="Arial" panose="020B0604020202020204" pitchFamily="34" charset="0"/>
                <a:cs typeface="Arial" panose="020B0604020202020204" pitchFamily="34" charset="0"/>
              </a:rPr>
              <a:t>Supplemental figure 1</a:t>
            </a:r>
          </a:p>
        </p:txBody>
      </p:sp>
      <p:sp>
        <p:nvSpPr>
          <p:cNvPr id="45" name="TextovéPole 44"/>
          <p:cNvSpPr txBox="1"/>
          <p:nvPr/>
        </p:nvSpPr>
        <p:spPr>
          <a:xfrm>
            <a:off x="0" y="1123880"/>
            <a:ext cx="1261259" cy="684637"/>
          </a:xfrm>
          <a:prstGeom prst="rect">
            <a:avLst/>
          </a:prstGeom>
          <a:noFill/>
        </p:spPr>
        <p:txBody>
          <a:bodyPr wrap="square" lIns="68415" tIns="34208" rIns="68415" bIns="34208" rtlCol="0">
            <a:spAutoFit/>
          </a:bodyPr>
          <a:lstStyle/>
          <a:p>
            <a:r>
              <a:rPr lang="en-US" sz="1000" b="1" dirty="0">
                <a:latin typeface="Arial" panose="020B0604020202020204" pitchFamily="34" charset="0"/>
                <a:cs typeface="Arial" panose="020B0604020202020204" pitchFamily="34" charset="0"/>
              </a:rPr>
              <a:t>Our</a:t>
            </a:r>
            <a:r>
              <a:rPr lang="sk-SK" sz="1000" b="1" dirty="0">
                <a:latin typeface="Arial" panose="020B0604020202020204" pitchFamily="34" charset="0"/>
                <a:cs typeface="Arial" panose="020B0604020202020204" pitchFamily="34" charset="0"/>
              </a:rPr>
              <a:t> </a:t>
            </a:r>
            <a:r>
              <a:rPr lang="en-US" sz="1000" b="1" dirty="0">
                <a:latin typeface="Arial" panose="020B0604020202020204" pitchFamily="34" charset="0"/>
                <a:cs typeface="Arial" panose="020B0604020202020204" pitchFamily="34" charset="0"/>
              </a:rPr>
              <a:t>synergistic three phase protocol </a:t>
            </a:r>
          </a:p>
          <a:p>
            <a:r>
              <a:rPr lang="en-US" sz="1000" b="1" dirty="0">
                <a:latin typeface="Arial" panose="020B0604020202020204" pitchFamily="34" charset="0"/>
                <a:cs typeface="Arial" panose="020B0604020202020204" pitchFamily="34" charset="0"/>
              </a:rPr>
              <a:t>CBIA-50 sample A</a:t>
            </a:r>
          </a:p>
        </p:txBody>
      </p:sp>
      <p:sp>
        <p:nvSpPr>
          <p:cNvPr id="46" name="TextovéPole 45"/>
          <p:cNvSpPr txBox="1"/>
          <p:nvPr/>
        </p:nvSpPr>
        <p:spPr>
          <a:xfrm>
            <a:off x="8912" y="2568572"/>
            <a:ext cx="1252348" cy="684637"/>
          </a:xfrm>
          <a:prstGeom prst="rect">
            <a:avLst/>
          </a:prstGeom>
          <a:noFill/>
        </p:spPr>
        <p:txBody>
          <a:bodyPr wrap="square" lIns="68415" tIns="34208" rIns="68415" bIns="34208" rtlCol="0">
            <a:spAutoFit/>
          </a:bodyPr>
          <a:lstStyle/>
          <a:p>
            <a:r>
              <a:rPr lang="en-US" sz="1000" b="1" dirty="0">
                <a:latin typeface="Arial" panose="020B0604020202020204" pitchFamily="34" charset="0"/>
                <a:cs typeface="Arial" panose="020B0604020202020204" pitchFamily="34" charset="0"/>
              </a:rPr>
              <a:t>Our</a:t>
            </a:r>
            <a:r>
              <a:rPr lang="sk-SK" sz="1000" b="1" dirty="0">
                <a:latin typeface="Arial" panose="020B0604020202020204" pitchFamily="34" charset="0"/>
                <a:cs typeface="Arial" panose="020B0604020202020204" pitchFamily="34" charset="0"/>
              </a:rPr>
              <a:t> </a:t>
            </a:r>
            <a:r>
              <a:rPr lang="en-US" sz="1000" b="1" dirty="0">
                <a:latin typeface="Arial" panose="020B0604020202020204" pitchFamily="34" charset="0"/>
                <a:cs typeface="Arial" panose="020B0604020202020204" pitchFamily="34" charset="0"/>
              </a:rPr>
              <a:t>synergistic three phase protocol </a:t>
            </a:r>
          </a:p>
          <a:p>
            <a:r>
              <a:rPr lang="en-US" sz="1000" b="1" dirty="0">
                <a:latin typeface="Arial" panose="020B0604020202020204" pitchFamily="34" charset="0"/>
                <a:cs typeface="Arial" panose="020B0604020202020204" pitchFamily="34" charset="0"/>
              </a:rPr>
              <a:t>CBIA-50 sample B</a:t>
            </a:r>
          </a:p>
        </p:txBody>
      </p:sp>
      <p:sp>
        <p:nvSpPr>
          <p:cNvPr id="47" name="TextovéPole 46"/>
          <p:cNvSpPr txBox="1"/>
          <p:nvPr/>
        </p:nvSpPr>
        <p:spPr>
          <a:xfrm>
            <a:off x="-2" y="4132474"/>
            <a:ext cx="1261261" cy="684637"/>
          </a:xfrm>
          <a:prstGeom prst="rect">
            <a:avLst/>
          </a:prstGeom>
          <a:noFill/>
        </p:spPr>
        <p:txBody>
          <a:bodyPr wrap="square" lIns="68415" tIns="34208" rIns="68415" bIns="34208" rtlCol="0">
            <a:spAutoFit/>
          </a:bodyPr>
          <a:lstStyle/>
          <a:p>
            <a:r>
              <a:rPr lang="en-US" sz="1000" b="1" dirty="0">
                <a:latin typeface="Arial" panose="020B0604020202020204" pitchFamily="34" charset="0"/>
                <a:cs typeface="Arial" panose="020B0604020202020204" pitchFamily="34" charset="0"/>
              </a:rPr>
              <a:t>high VEGF </a:t>
            </a:r>
          </a:p>
          <a:p>
            <a:r>
              <a:rPr lang="en-US" sz="1000" b="1" dirty="0">
                <a:latin typeface="Arial" panose="020B0604020202020204" pitchFamily="34" charset="0"/>
                <a:cs typeface="Arial" panose="020B0604020202020204" pitchFamily="34" charset="0"/>
              </a:rPr>
              <a:t>+ forskolin protocol</a:t>
            </a:r>
          </a:p>
          <a:p>
            <a:r>
              <a:rPr lang="en-US" sz="1000" b="1" dirty="0">
                <a:latin typeface="Arial" panose="020B0604020202020204" pitchFamily="34" charset="0"/>
                <a:cs typeface="Arial" panose="020B0604020202020204" pitchFamily="34" charset="0"/>
              </a:rPr>
              <a:t>CBIA-50 sample A</a:t>
            </a:r>
          </a:p>
        </p:txBody>
      </p:sp>
      <p:sp>
        <p:nvSpPr>
          <p:cNvPr id="48" name="TextovéPole 47"/>
          <p:cNvSpPr txBox="1"/>
          <p:nvPr/>
        </p:nvSpPr>
        <p:spPr>
          <a:xfrm>
            <a:off x="-960" y="5621646"/>
            <a:ext cx="1243431" cy="684637"/>
          </a:xfrm>
          <a:prstGeom prst="rect">
            <a:avLst/>
          </a:prstGeom>
          <a:noFill/>
        </p:spPr>
        <p:txBody>
          <a:bodyPr wrap="square" lIns="68415" tIns="34208" rIns="68415" bIns="34208" rtlCol="0">
            <a:spAutoFit/>
          </a:bodyPr>
          <a:lstStyle/>
          <a:p>
            <a:r>
              <a:rPr lang="en-US" sz="1000" b="1" dirty="0">
                <a:latin typeface="Arial" panose="020B0604020202020204" pitchFamily="34" charset="0"/>
                <a:cs typeface="Arial" panose="020B0604020202020204" pitchFamily="34" charset="0"/>
              </a:rPr>
              <a:t>high VEGF </a:t>
            </a:r>
          </a:p>
          <a:p>
            <a:r>
              <a:rPr lang="en-US" sz="1000" b="1" dirty="0">
                <a:latin typeface="Arial" panose="020B0604020202020204" pitchFamily="34" charset="0"/>
                <a:cs typeface="Arial" panose="020B0604020202020204" pitchFamily="34" charset="0"/>
              </a:rPr>
              <a:t>+ forskolin protocol</a:t>
            </a:r>
          </a:p>
          <a:p>
            <a:r>
              <a:rPr lang="en-US" sz="1000" b="1" dirty="0">
                <a:latin typeface="Arial" panose="020B0604020202020204" pitchFamily="34" charset="0"/>
                <a:cs typeface="Arial" panose="020B0604020202020204" pitchFamily="34" charset="0"/>
              </a:rPr>
              <a:t>CBIA-50 sample B</a:t>
            </a:r>
          </a:p>
        </p:txBody>
      </p:sp>
      <p:sp>
        <p:nvSpPr>
          <p:cNvPr id="49" name="TextovéPole 48"/>
          <p:cNvSpPr txBox="1"/>
          <p:nvPr/>
        </p:nvSpPr>
        <p:spPr>
          <a:xfrm>
            <a:off x="-20538" y="7126098"/>
            <a:ext cx="1261261" cy="376861"/>
          </a:xfrm>
          <a:prstGeom prst="rect">
            <a:avLst/>
          </a:prstGeom>
          <a:noFill/>
        </p:spPr>
        <p:txBody>
          <a:bodyPr wrap="square" lIns="68415" tIns="34208" rIns="68415" bIns="34208" rtlCol="0">
            <a:spAutoFit/>
          </a:bodyPr>
          <a:lstStyle/>
          <a:p>
            <a:r>
              <a:rPr lang="en-US" sz="1000" b="1" dirty="0">
                <a:latin typeface="Arial" panose="020B0604020202020204" pitchFamily="34" charset="0"/>
                <a:cs typeface="Arial" panose="020B0604020202020204" pitchFamily="34" charset="0"/>
              </a:rPr>
              <a:t>DAPT protocol</a:t>
            </a:r>
          </a:p>
          <a:p>
            <a:r>
              <a:rPr lang="en-US" sz="1000" b="1" dirty="0">
                <a:latin typeface="Arial" panose="020B0604020202020204" pitchFamily="34" charset="0"/>
                <a:cs typeface="Arial" panose="020B0604020202020204" pitchFamily="34" charset="0"/>
              </a:rPr>
              <a:t>CBIA-50 sample A</a:t>
            </a:r>
          </a:p>
        </p:txBody>
      </p:sp>
      <p:sp>
        <p:nvSpPr>
          <p:cNvPr id="50" name="TextovéPole 49"/>
          <p:cNvSpPr txBox="1"/>
          <p:nvPr/>
        </p:nvSpPr>
        <p:spPr>
          <a:xfrm>
            <a:off x="-20538" y="8630550"/>
            <a:ext cx="1252348" cy="376861"/>
          </a:xfrm>
          <a:prstGeom prst="rect">
            <a:avLst/>
          </a:prstGeom>
          <a:noFill/>
        </p:spPr>
        <p:txBody>
          <a:bodyPr wrap="square" lIns="68415" tIns="34208" rIns="68415" bIns="34208" rtlCol="0">
            <a:spAutoFit/>
          </a:bodyPr>
          <a:lstStyle/>
          <a:p>
            <a:r>
              <a:rPr lang="en-US" sz="1000" b="1" dirty="0">
                <a:latin typeface="Arial" panose="020B0604020202020204" pitchFamily="34" charset="0"/>
                <a:cs typeface="Arial" panose="020B0604020202020204" pitchFamily="34" charset="0"/>
              </a:rPr>
              <a:t>DAPT protocol</a:t>
            </a:r>
          </a:p>
          <a:p>
            <a:r>
              <a:rPr lang="en-US" sz="1000" b="1" dirty="0">
                <a:latin typeface="Arial" panose="020B0604020202020204" pitchFamily="34" charset="0"/>
                <a:cs typeface="Arial" panose="020B0604020202020204" pitchFamily="34" charset="0"/>
              </a:rPr>
              <a:t>CBIA-50 sample 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TextovéPole 310"/>
          <p:cNvSpPr txBox="1"/>
          <p:nvPr/>
        </p:nvSpPr>
        <p:spPr>
          <a:xfrm>
            <a:off x="0" y="161039"/>
            <a:ext cx="6858000" cy="309609"/>
          </a:xfrm>
          <a:prstGeom prst="rect">
            <a:avLst/>
          </a:prstGeom>
          <a:noFill/>
        </p:spPr>
        <p:txBody>
          <a:bodyPr wrap="square" lIns="68415" tIns="34208" rIns="68415" bIns="34208" rtlCol="0">
            <a:spAutoFit/>
          </a:bodyPr>
          <a:lstStyle/>
          <a:p>
            <a:pPr algn="ctr"/>
            <a:r>
              <a:rPr lang="en-US" sz="1500" b="1" dirty="0">
                <a:latin typeface="Arial" panose="020B0604020202020204" pitchFamily="34" charset="0"/>
                <a:cs typeface="Arial" panose="020B0604020202020204" pitchFamily="34" charset="0"/>
              </a:rPr>
              <a:t>Supplemental figure </a:t>
            </a:r>
            <a:r>
              <a:rPr lang="sk-SK" sz="1500" b="1" dirty="0">
                <a:latin typeface="Arial" panose="020B0604020202020204" pitchFamily="34" charset="0"/>
                <a:cs typeface="Arial" panose="020B0604020202020204" pitchFamily="34" charset="0"/>
              </a:rPr>
              <a:t>6</a:t>
            </a:r>
            <a:endParaRPr lang="en-US" sz="1500" b="1" dirty="0">
              <a:latin typeface="Arial" panose="020B0604020202020204" pitchFamily="34" charset="0"/>
              <a:cs typeface="Arial" panose="020B0604020202020204" pitchFamily="34" charset="0"/>
            </a:endParaRPr>
          </a:p>
        </p:txBody>
      </p:sp>
      <p:sp>
        <p:nvSpPr>
          <p:cNvPr id="49" name="TextovéPole 48"/>
          <p:cNvSpPr txBox="1"/>
          <p:nvPr/>
        </p:nvSpPr>
        <p:spPr>
          <a:xfrm>
            <a:off x="0" y="7794744"/>
            <a:ext cx="6858000" cy="309609"/>
          </a:xfrm>
          <a:prstGeom prst="rect">
            <a:avLst/>
          </a:prstGeom>
          <a:noFill/>
        </p:spPr>
        <p:txBody>
          <a:bodyPr wrap="square" lIns="68415" tIns="34208" rIns="68415" bIns="34208" rtlCol="0">
            <a:spAutoFit/>
          </a:bodyPr>
          <a:lstStyle/>
          <a:p>
            <a:pPr algn="ctr"/>
            <a:r>
              <a:rPr lang="en-US" sz="1500" b="1" dirty="0">
                <a:latin typeface="Arial" panose="020B0604020202020204" pitchFamily="34" charset="0"/>
                <a:cs typeface="Arial" panose="020B0604020202020204" pitchFamily="34" charset="0"/>
              </a:rPr>
              <a:t>Supplemental figure </a:t>
            </a:r>
            <a:r>
              <a:rPr lang="sk-SK" sz="1500" b="1" dirty="0">
                <a:latin typeface="Arial" panose="020B0604020202020204" pitchFamily="34" charset="0"/>
                <a:cs typeface="Arial" panose="020B0604020202020204" pitchFamily="34" charset="0"/>
              </a:rPr>
              <a:t>6</a:t>
            </a:r>
            <a:r>
              <a:rPr lang="en-US" sz="1500" b="1" dirty="0">
                <a:latin typeface="Arial" panose="020B0604020202020204" pitchFamily="34" charset="0"/>
                <a:cs typeface="Arial" panose="020B0604020202020204" pitchFamily="34" charset="0"/>
              </a:rPr>
              <a:t> legend</a:t>
            </a:r>
          </a:p>
        </p:txBody>
      </p:sp>
      <p:sp>
        <p:nvSpPr>
          <p:cNvPr id="14" name="TextovéPole 13"/>
          <p:cNvSpPr txBox="1"/>
          <p:nvPr/>
        </p:nvSpPr>
        <p:spPr>
          <a:xfrm>
            <a:off x="2" y="3283908"/>
            <a:ext cx="6739573" cy="547769"/>
          </a:xfrm>
          <a:prstGeom prst="rect">
            <a:avLst/>
          </a:prstGeom>
          <a:noFill/>
        </p:spPr>
        <p:txBody>
          <a:bodyPr wrap="square" lIns="68415" tIns="34208" rIns="68415" bIns="34208" rtlCol="0">
            <a:spAutoFit/>
          </a:bodyPr>
          <a:lstStyle/>
          <a:p>
            <a:r>
              <a:rPr lang="en-US" sz="1500" b="1" dirty="0">
                <a:latin typeface="Arial" panose="020B0604020202020204" pitchFamily="34" charset="0"/>
                <a:cs typeface="Arial" panose="020B0604020202020204" pitchFamily="34" charset="0"/>
              </a:rPr>
              <a:t>Day 3; cells may start to detach in clumps after exchange of N2B27 based medium for StemPro based medium</a:t>
            </a:r>
          </a:p>
        </p:txBody>
      </p:sp>
      <p:sp>
        <p:nvSpPr>
          <p:cNvPr id="16" name="TextovéPole 15"/>
          <p:cNvSpPr txBox="1"/>
          <p:nvPr/>
        </p:nvSpPr>
        <p:spPr>
          <a:xfrm>
            <a:off x="0" y="6872179"/>
            <a:ext cx="3295769" cy="1024090"/>
          </a:xfrm>
          <a:prstGeom prst="rect">
            <a:avLst/>
          </a:prstGeom>
          <a:noFill/>
        </p:spPr>
        <p:txBody>
          <a:bodyPr wrap="square" lIns="68415" tIns="34208" rIns="68415" bIns="34208" rtlCol="0">
            <a:spAutoFit/>
          </a:bodyPr>
          <a:lstStyle/>
          <a:p>
            <a:r>
              <a:rPr lang="en-US" sz="1500" b="1" dirty="0">
                <a:latin typeface="Arial" panose="020B0604020202020204" pitchFamily="34" charset="0"/>
                <a:cs typeface="Arial" panose="020B0604020202020204" pitchFamily="34" charset="0"/>
              </a:rPr>
              <a:t>Day 4; cells remain in StemPro based medium and reattach to surface as one or multiple large spherical bodies</a:t>
            </a:r>
          </a:p>
        </p:txBody>
      </p:sp>
      <p:sp>
        <p:nvSpPr>
          <p:cNvPr id="17" name="TextovéPole 16"/>
          <p:cNvSpPr txBox="1"/>
          <p:nvPr/>
        </p:nvSpPr>
        <p:spPr>
          <a:xfrm>
            <a:off x="3444128" y="6874815"/>
            <a:ext cx="3295449" cy="785930"/>
          </a:xfrm>
          <a:prstGeom prst="rect">
            <a:avLst/>
          </a:prstGeom>
          <a:noFill/>
        </p:spPr>
        <p:txBody>
          <a:bodyPr wrap="square" lIns="68415" tIns="34208" rIns="68415" bIns="34208" rtlCol="0">
            <a:spAutoFit/>
          </a:bodyPr>
          <a:lstStyle/>
          <a:p>
            <a:r>
              <a:rPr lang="en-US" sz="1500" b="1" dirty="0">
                <a:latin typeface="Arial" panose="020B0604020202020204" pitchFamily="34" charset="0"/>
                <a:cs typeface="Arial" panose="020B0604020202020204" pitchFamily="34" charset="0"/>
              </a:rPr>
              <a:t>Day 5; endothelial cells grow</a:t>
            </a:r>
            <a:r>
              <a:rPr lang="sk-SK" sz="1500" b="1" dirty="0">
                <a:latin typeface="Arial" panose="020B0604020202020204" pitchFamily="34" charset="0"/>
                <a:cs typeface="Arial" panose="020B0604020202020204" pitchFamily="34" charset="0"/>
              </a:rPr>
              <a:t> </a:t>
            </a:r>
            <a:r>
              <a:rPr lang="en-US" sz="1500" b="1" dirty="0">
                <a:latin typeface="Arial" panose="020B0604020202020204" pitchFamily="34" charset="0"/>
                <a:cs typeface="Arial" panose="020B0604020202020204" pitchFamily="34" charset="0"/>
              </a:rPr>
              <a:t>out from spherical bodies reattached to surface</a:t>
            </a:r>
          </a:p>
        </p:txBody>
      </p:sp>
      <p:pic>
        <p:nvPicPr>
          <p:cNvPr id="18" name="Picture 2" descr="C:\Users\sharkan\Documents\Doktorát\Clanok\supplement\porovnanie fenotypu\m-HUC p17 5_2018\D4\N2B27+SP D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4087252"/>
            <a:ext cx="3295771" cy="267781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sharkan\Documents\Doktorát\Clanok\supplement\porovnanie fenotypu\m-HUC p17 5_2018\D5\N2B27+SP.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43805" y="4087252"/>
            <a:ext cx="3295770" cy="267781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C:\Users\sharkan\Documents\Doktorát\Clanok\supplement\porovnanie fenotypu\m-HUC p28 6_2018\Sahara\D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16782"/>
            <a:ext cx="3295767" cy="267781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6" descr="C:\Users\sharkan\Documents\Doktorát\Fotky\Diferenciácia na EC\2018\Epi-NTC_p33 3_2018\Standard\D3 (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44127" y="495362"/>
            <a:ext cx="3312251" cy="2677814"/>
          </a:xfrm>
          <a:prstGeom prst="rect">
            <a:avLst/>
          </a:prstGeom>
          <a:noFill/>
          <a:extLst>
            <a:ext uri="{909E8E84-426E-40DD-AFC4-6F175D3DCCD1}">
              <a14:hiddenFill xmlns:a14="http://schemas.microsoft.com/office/drawing/2010/main">
                <a:solidFill>
                  <a:srgbClr val="FFFFFF"/>
                </a:solidFill>
              </a14:hiddenFill>
            </a:ext>
          </a:extLst>
        </p:spPr>
      </p:pic>
      <p:sp>
        <p:nvSpPr>
          <p:cNvPr id="24" name="Obdélník 23"/>
          <p:cNvSpPr/>
          <p:nvPr/>
        </p:nvSpPr>
        <p:spPr>
          <a:xfrm>
            <a:off x="0" y="8240508"/>
            <a:ext cx="6858000" cy="1469467"/>
          </a:xfrm>
          <a:prstGeom prst="rect">
            <a:avLst/>
          </a:prstGeom>
        </p:spPr>
        <p:txBody>
          <a:bodyPr wrap="square" lIns="68415" tIns="34208" rIns="68415" bIns="34208">
            <a:spAutoFit/>
          </a:bodyPr>
          <a:lstStyle/>
          <a:p>
            <a:r>
              <a:rPr lang="en-US" sz="1300" b="1" dirty="0">
                <a:latin typeface="Arial" panose="020B0604020202020204" pitchFamily="34" charset="0"/>
                <a:cs typeface="Arial" panose="020B0604020202020204" pitchFamily="34" charset="0"/>
              </a:rPr>
              <a:t>Pictures taken from CBIA-50 culture differentiated by two-stage N2B27 + </a:t>
            </a:r>
            <a:r>
              <a:rPr lang="en-US" sz="1300" b="1" dirty="0" err="1">
                <a:latin typeface="Arial" panose="020B0604020202020204" pitchFamily="34" charset="0"/>
                <a:cs typeface="Arial" panose="020B0604020202020204" pitchFamily="34" charset="0"/>
              </a:rPr>
              <a:t>StemPro</a:t>
            </a:r>
            <a:r>
              <a:rPr lang="en-US" sz="1300" b="1" dirty="0">
                <a:latin typeface="Arial" panose="020B0604020202020204" pitchFamily="34" charset="0"/>
                <a:cs typeface="Arial" panose="020B0604020202020204" pitchFamily="34" charset="0"/>
              </a:rPr>
              <a:t> protocol – day 3 to 5.</a:t>
            </a:r>
            <a:r>
              <a:rPr lang="en-US" sz="1300" dirty="0">
                <a:latin typeface="Arial" panose="020B0604020202020204" pitchFamily="34" charset="0"/>
                <a:cs typeface="Arial" panose="020B0604020202020204" pitchFamily="34" charset="0"/>
              </a:rPr>
              <a:t> Day 3 picture</a:t>
            </a:r>
            <a:r>
              <a:rPr lang="sk-SK" sz="1300" dirty="0">
                <a:latin typeface="Arial" panose="020B0604020202020204" pitchFamily="34" charset="0"/>
                <a:cs typeface="Arial" panose="020B0604020202020204" pitchFamily="34" charset="0"/>
              </a:rPr>
              <a:t>s</a:t>
            </a:r>
            <a:r>
              <a:rPr lang="en-US" sz="1300" dirty="0">
                <a:latin typeface="Arial" panose="020B0604020202020204" pitchFamily="34" charset="0"/>
                <a:cs typeface="Arial" panose="020B0604020202020204" pitchFamily="34" charset="0"/>
              </a:rPr>
              <a:t> were taken 30 minutes after medium exchange from N2B27 based medium to </a:t>
            </a:r>
            <a:r>
              <a:rPr lang="en-US" sz="1300" dirty="0" err="1">
                <a:latin typeface="Arial" panose="020B0604020202020204" pitchFamily="34" charset="0"/>
                <a:cs typeface="Arial" panose="020B0604020202020204" pitchFamily="34" charset="0"/>
              </a:rPr>
              <a:t>StemPro</a:t>
            </a:r>
            <a:r>
              <a:rPr lang="en-US" sz="1300" dirty="0">
                <a:latin typeface="Arial" panose="020B0604020202020204" pitchFamily="34" charset="0"/>
                <a:cs typeface="Arial" panose="020B0604020202020204" pitchFamily="34" charset="0"/>
              </a:rPr>
              <a:t> based medium, we can see that cells started to detach from surface in big clumps by that point. On day 4 picture, we can see large clump that reattached to the surface and endothelial cells that outgrew from this clump. On the final day 5 picture, we can see that endothelial outgrowth was significantly bigger. Magnification in all pictures was 40X.</a:t>
            </a:r>
            <a:endParaRPr lang="sk-SK" sz="1300" dirty="0">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TextovéPole 310"/>
          <p:cNvSpPr txBox="1"/>
          <p:nvPr/>
        </p:nvSpPr>
        <p:spPr>
          <a:xfrm>
            <a:off x="0" y="161039"/>
            <a:ext cx="6858000" cy="309609"/>
          </a:xfrm>
          <a:prstGeom prst="rect">
            <a:avLst/>
          </a:prstGeom>
          <a:noFill/>
        </p:spPr>
        <p:txBody>
          <a:bodyPr wrap="square" lIns="68415" tIns="34208" rIns="68415" bIns="34208" rtlCol="0">
            <a:spAutoFit/>
          </a:bodyPr>
          <a:lstStyle/>
          <a:p>
            <a:pPr algn="ctr"/>
            <a:r>
              <a:rPr lang="en-US" sz="1500" b="1" dirty="0">
                <a:latin typeface="Arial" panose="020B0604020202020204" pitchFamily="34" charset="0"/>
                <a:cs typeface="Arial" panose="020B0604020202020204" pitchFamily="34" charset="0"/>
              </a:rPr>
              <a:t>Supplemental figure 1 legend</a:t>
            </a:r>
          </a:p>
        </p:txBody>
      </p:sp>
      <p:sp>
        <p:nvSpPr>
          <p:cNvPr id="45" name="Obdélník 44"/>
          <p:cNvSpPr/>
          <p:nvPr/>
        </p:nvSpPr>
        <p:spPr>
          <a:xfrm>
            <a:off x="0" y="662524"/>
            <a:ext cx="6858000" cy="1069358"/>
          </a:xfrm>
          <a:prstGeom prst="rect">
            <a:avLst/>
          </a:prstGeom>
        </p:spPr>
        <p:txBody>
          <a:bodyPr wrap="square" lIns="68415" tIns="34208" rIns="68415" bIns="34208">
            <a:spAutoFit/>
          </a:bodyPr>
          <a:lstStyle/>
          <a:p>
            <a:r>
              <a:rPr lang="en-US" sz="1300" b="1" dirty="0">
                <a:latin typeface="Arial" panose="020B0604020202020204" pitchFamily="34" charset="0"/>
                <a:cs typeface="Arial" panose="020B0604020202020204" pitchFamily="34" charset="0"/>
              </a:rPr>
              <a:t>Overlay histograms from </a:t>
            </a:r>
            <a:r>
              <a:rPr lang="en-US" sz="1300" b="1" dirty="0">
                <a:latin typeface="Arial" panose="020B0604020202020204" pitchFamily="34" charset="0"/>
                <a:ea typeface="Times New Roman" pitchFamily="18" charset="0"/>
                <a:cs typeface="Arial" panose="020B0604020202020204" pitchFamily="34" charset="0"/>
              </a:rPr>
              <a:t>day 5 of differentiation of hiPSC line</a:t>
            </a:r>
            <a:r>
              <a:rPr lang="en-US" sz="1300" b="1" dirty="0">
                <a:latin typeface="Arial" panose="020B0604020202020204" pitchFamily="34" charset="0"/>
                <a:cs typeface="Arial" panose="020B0604020202020204" pitchFamily="34" charset="0"/>
              </a:rPr>
              <a:t> CBIA-50 that were used as a source of data for graphs in Figure </a:t>
            </a:r>
            <a:r>
              <a:rPr lang="sk-SK" sz="1300" b="1" dirty="0">
                <a:latin typeface="Arial" panose="020B0604020202020204" pitchFamily="34" charset="0"/>
                <a:cs typeface="Arial" panose="020B0604020202020204" pitchFamily="34" charset="0"/>
              </a:rPr>
              <a:t>6</a:t>
            </a:r>
            <a:r>
              <a:rPr lang="en-US" sz="1300" b="1" dirty="0">
                <a:latin typeface="Arial" panose="020B0604020202020204" pitchFamily="34" charset="0"/>
                <a:cs typeface="Arial" panose="020B0604020202020204" pitchFamily="34" charset="0"/>
              </a:rPr>
              <a:t> and Figure </a:t>
            </a:r>
            <a:r>
              <a:rPr lang="sk-SK" sz="1300" b="1" dirty="0">
                <a:latin typeface="Arial" panose="020B0604020202020204" pitchFamily="34" charset="0"/>
                <a:cs typeface="Arial" panose="020B0604020202020204" pitchFamily="34" charset="0"/>
              </a:rPr>
              <a:t>7</a:t>
            </a:r>
            <a:r>
              <a:rPr lang="en-US" sz="1300" b="1" dirty="0">
                <a:latin typeface="Arial" panose="020B0604020202020204" pitchFamily="34" charset="0"/>
                <a:cs typeface="Arial" panose="020B0604020202020204" pitchFamily="34" charset="0"/>
              </a:rPr>
              <a:t>.</a:t>
            </a:r>
            <a:r>
              <a:rPr lang="en-US" sz="1300" dirty="0">
                <a:latin typeface="Arial" panose="020B0604020202020204" pitchFamily="34" charset="0"/>
                <a:cs typeface="Arial" panose="020B0604020202020204" pitchFamily="34" charset="0"/>
              </a:rPr>
              <a:t> These histograms show surface expression of endothelial markers CD31, CD34, CD144 and KDR on CBIA-50 derived ECFC by day 5 of differentiation. Biological duplicates of our synergistic three phase protocol, high VEGF + forskolin protocol and DAPT protocol are shown.</a:t>
            </a:r>
            <a:endParaRPr lang="sk-SK" sz="1300" dirty="0">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TextovéPole 310"/>
          <p:cNvSpPr txBox="1"/>
          <p:nvPr/>
        </p:nvSpPr>
        <p:spPr>
          <a:xfrm>
            <a:off x="0" y="161039"/>
            <a:ext cx="6858000" cy="309609"/>
          </a:xfrm>
          <a:prstGeom prst="rect">
            <a:avLst/>
          </a:prstGeom>
          <a:noFill/>
        </p:spPr>
        <p:txBody>
          <a:bodyPr wrap="square" lIns="68415" tIns="34208" rIns="68415" bIns="34208" rtlCol="0">
            <a:spAutoFit/>
          </a:bodyPr>
          <a:lstStyle/>
          <a:p>
            <a:pPr algn="ctr"/>
            <a:r>
              <a:rPr lang="en-US" sz="1500" b="1" dirty="0">
                <a:latin typeface="Arial" panose="020B0604020202020204" pitchFamily="34" charset="0"/>
                <a:cs typeface="Arial" panose="020B0604020202020204" pitchFamily="34" charset="0"/>
              </a:rPr>
              <a:t>Supplemental figure 2</a:t>
            </a:r>
          </a:p>
        </p:txBody>
      </p:sp>
      <p:grpSp>
        <p:nvGrpSpPr>
          <p:cNvPr id="45" name="Skupina 44"/>
          <p:cNvGrpSpPr>
            <a:grpSpLocks noChangeAspect="1"/>
          </p:cNvGrpSpPr>
          <p:nvPr/>
        </p:nvGrpSpPr>
        <p:grpSpPr>
          <a:xfrm>
            <a:off x="-19238" y="606803"/>
            <a:ext cx="6791467" cy="9225112"/>
            <a:chOff x="-29246" y="-28059"/>
            <a:chExt cx="5358487" cy="8293437"/>
          </a:xfrm>
        </p:grpSpPr>
        <p:sp>
          <p:nvSpPr>
            <p:cNvPr id="46" name="Obdélník 45"/>
            <p:cNvSpPr/>
            <p:nvPr/>
          </p:nvSpPr>
          <p:spPr>
            <a:xfrm>
              <a:off x="-14067" y="5629275"/>
              <a:ext cx="5329241" cy="2636103"/>
            </a:xfrm>
            <a:prstGeom prst="rect">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latin typeface="Arial" panose="020B0604020202020204" pitchFamily="34" charset="0"/>
                <a:cs typeface="Arial" panose="020B0604020202020204" pitchFamily="34" charset="0"/>
              </a:endParaRPr>
            </a:p>
          </p:txBody>
        </p:sp>
        <p:sp>
          <p:nvSpPr>
            <p:cNvPr id="47" name="Obdélník 46"/>
            <p:cNvSpPr/>
            <p:nvPr/>
          </p:nvSpPr>
          <p:spPr>
            <a:xfrm>
              <a:off x="-3" y="278548"/>
              <a:ext cx="5329241" cy="2520403"/>
            </a:xfrm>
            <a:prstGeom prst="rect">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latin typeface="Arial" panose="020B0604020202020204" pitchFamily="34" charset="0"/>
                <a:cs typeface="Arial" panose="020B0604020202020204" pitchFamily="34" charset="0"/>
              </a:endParaRPr>
            </a:p>
          </p:txBody>
        </p:sp>
        <p:sp>
          <p:nvSpPr>
            <p:cNvPr id="48" name="Obdélník 47"/>
            <p:cNvSpPr/>
            <p:nvPr/>
          </p:nvSpPr>
          <p:spPr>
            <a:xfrm>
              <a:off x="0" y="2914650"/>
              <a:ext cx="5329241" cy="2636103"/>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latin typeface="Arial" panose="020B0604020202020204" pitchFamily="34" charset="0"/>
                <a:cs typeface="Arial" panose="020B0604020202020204" pitchFamily="34" charset="0"/>
              </a:endParaRPr>
            </a:p>
          </p:txBody>
        </p:sp>
        <p:sp>
          <p:nvSpPr>
            <p:cNvPr id="49" name="TextovéPole 48"/>
            <p:cNvSpPr txBox="1"/>
            <p:nvPr/>
          </p:nvSpPr>
          <p:spPr>
            <a:xfrm>
              <a:off x="-14067" y="436796"/>
              <a:ext cx="1057870" cy="636394"/>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Our</a:t>
              </a:r>
              <a:r>
                <a:rPr lang="sk-SK" sz="1000" b="1" dirty="0">
                  <a:latin typeface="Arial" panose="020B0604020202020204" pitchFamily="34" charset="0"/>
                  <a:cs typeface="Arial" panose="020B0604020202020204" pitchFamily="34" charset="0"/>
                </a:rPr>
                <a:t> </a:t>
              </a:r>
              <a:r>
                <a:rPr lang="en-US" sz="1000" b="1" dirty="0">
                  <a:latin typeface="Arial" panose="020B0604020202020204" pitchFamily="34" charset="0"/>
                  <a:cs typeface="Arial" panose="020B0604020202020204" pitchFamily="34" charset="0"/>
                </a:rPr>
                <a:t>synergistic three phase protocol </a:t>
              </a:r>
            </a:p>
            <a:p>
              <a:r>
                <a:rPr lang="en-US" sz="1000" b="1" dirty="0">
                  <a:latin typeface="Arial" panose="020B0604020202020204" pitchFamily="34" charset="0"/>
                  <a:cs typeface="Arial" panose="020B0604020202020204" pitchFamily="34" charset="0"/>
                </a:rPr>
                <a:t>CBIA-37 sample A</a:t>
              </a:r>
            </a:p>
          </p:txBody>
        </p:sp>
        <p:sp>
          <p:nvSpPr>
            <p:cNvPr id="50" name="TextovéPole 49"/>
            <p:cNvSpPr txBox="1"/>
            <p:nvPr/>
          </p:nvSpPr>
          <p:spPr>
            <a:xfrm>
              <a:off x="1240084" y="13009"/>
              <a:ext cx="561975" cy="221354"/>
            </a:xfrm>
            <a:prstGeom prst="rect">
              <a:avLst/>
            </a:prstGeom>
            <a:noFill/>
          </p:spPr>
          <p:txBody>
            <a:bodyPr wrap="square" rtlCol="0">
              <a:spAutoFit/>
            </a:bodyPr>
            <a:lstStyle/>
            <a:p>
              <a:pPr algn="ctr"/>
              <a:r>
                <a:rPr lang="sk-SK" sz="1000" b="1" dirty="0">
                  <a:latin typeface="Arial" panose="020B0604020202020204" pitchFamily="34" charset="0"/>
                  <a:cs typeface="Arial" panose="020B0604020202020204" pitchFamily="34" charset="0"/>
                </a:rPr>
                <a:t>CD31</a:t>
              </a:r>
              <a:endParaRPr lang="en-US" sz="1000" b="1" dirty="0">
                <a:latin typeface="Arial" panose="020B0604020202020204" pitchFamily="34" charset="0"/>
                <a:cs typeface="Arial" panose="020B0604020202020204" pitchFamily="34" charset="0"/>
              </a:endParaRPr>
            </a:p>
          </p:txBody>
        </p:sp>
        <p:sp>
          <p:nvSpPr>
            <p:cNvPr id="51" name="TextovéPole 50"/>
            <p:cNvSpPr txBox="1"/>
            <p:nvPr/>
          </p:nvSpPr>
          <p:spPr>
            <a:xfrm>
              <a:off x="2320084" y="13009"/>
              <a:ext cx="561975" cy="221354"/>
            </a:xfrm>
            <a:prstGeom prst="rect">
              <a:avLst/>
            </a:prstGeom>
            <a:noFill/>
          </p:spPr>
          <p:txBody>
            <a:bodyPr wrap="square" rtlCol="0">
              <a:spAutoFit/>
            </a:bodyPr>
            <a:lstStyle/>
            <a:p>
              <a:pPr algn="ctr"/>
              <a:r>
                <a:rPr lang="sk-SK" sz="1000" b="1" dirty="0">
                  <a:latin typeface="Arial" panose="020B0604020202020204" pitchFamily="34" charset="0"/>
                  <a:cs typeface="Arial" panose="020B0604020202020204" pitchFamily="34" charset="0"/>
                </a:rPr>
                <a:t>CD34</a:t>
              </a:r>
              <a:endParaRPr lang="en-US" sz="1000" b="1" dirty="0">
                <a:latin typeface="Arial" panose="020B0604020202020204" pitchFamily="34" charset="0"/>
                <a:cs typeface="Arial" panose="020B0604020202020204" pitchFamily="34" charset="0"/>
              </a:endParaRPr>
            </a:p>
          </p:txBody>
        </p:sp>
        <p:sp>
          <p:nvSpPr>
            <p:cNvPr id="52" name="TextovéPole 51"/>
            <p:cNvSpPr txBox="1"/>
            <p:nvPr/>
          </p:nvSpPr>
          <p:spPr>
            <a:xfrm>
              <a:off x="3348328" y="18118"/>
              <a:ext cx="685800" cy="221354"/>
            </a:xfrm>
            <a:prstGeom prst="rect">
              <a:avLst/>
            </a:prstGeom>
            <a:noFill/>
          </p:spPr>
          <p:txBody>
            <a:bodyPr wrap="square" rtlCol="0">
              <a:spAutoFit/>
            </a:bodyPr>
            <a:lstStyle/>
            <a:p>
              <a:pPr algn="ctr"/>
              <a:r>
                <a:rPr lang="sk-SK" sz="1000" b="1" dirty="0">
                  <a:latin typeface="Arial" panose="020B0604020202020204" pitchFamily="34" charset="0"/>
                  <a:cs typeface="Arial" panose="020B0604020202020204" pitchFamily="34" charset="0"/>
                </a:rPr>
                <a:t>CD144</a:t>
              </a:r>
              <a:endParaRPr lang="en-US" sz="1000" b="1" dirty="0">
                <a:latin typeface="Arial" panose="020B0604020202020204" pitchFamily="34" charset="0"/>
                <a:cs typeface="Arial" panose="020B0604020202020204" pitchFamily="34" charset="0"/>
              </a:endParaRPr>
            </a:p>
          </p:txBody>
        </p:sp>
        <p:sp>
          <p:nvSpPr>
            <p:cNvPr id="53" name="TextovéPole 52"/>
            <p:cNvSpPr txBox="1"/>
            <p:nvPr/>
          </p:nvSpPr>
          <p:spPr>
            <a:xfrm>
              <a:off x="4414262" y="13783"/>
              <a:ext cx="685800" cy="221354"/>
            </a:xfrm>
            <a:prstGeom prst="rect">
              <a:avLst/>
            </a:prstGeom>
            <a:noFill/>
          </p:spPr>
          <p:txBody>
            <a:bodyPr wrap="square" rtlCol="0">
              <a:spAutoFit/>
            </a:bodyPr>
            <a:lstStyle/>
            <a:p>
              <a:pPr algn="ctr"/>
              <a:r>
                <a:rPr lang="sk-SK" sz="1000" b="1" dirty="0">
                  <a:latin typeface="Arial" panose="020B0604020202020204" pitchFamily="34" charset="0"/>
                  <a:cs typeface="Arial" panose="020B0604020202020204" pitchFamily="34" charset="0"/>
                </a:rPr>
                <a:t>KDR</a:t>
              </a:r>
              <a:endParaRPr lang="en-US" sz="1000" b="1" dirty="0">
                <a:latin typeface="Arial" panose="020B0604020202020204" pitchFamily="34" charset="0"/>
                <a:cs typeface="Arial" panose="020B0604020202020204" pitchFamily="34" charset="0"/>
              </a:endParaRPr>
            </a:p>
          </p:txBody>
        </p:sp>
        <p:pic>
          <p:nvPicPr>
            <p:cNvPr id="5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006" y="39284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7006" y="39284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37162" y="39284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17162" y="39284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8" name="TextovéPole 57"/>
            <p:cNvSpPr txBox="1"/>
            <p:nvPr/>
          </p:nvSpPr>
          <p:spPr>
            <a:xfrm>
              <a:off x="-7036" y="1735584"/>
              <a:ext cx="1050838" cy="636394"/>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Our</a:t>
              </a:r>
              <a:r>
                <a:rPr lang="sk-SK" sz="1000" b="1" dirty="0">
                  <a:latin typeface="Arial" panose="020B0604020202020204" pitchFamily="34" charset="0"/>
                  <a:cs typeface="Arial" panose="020B0604020202020204" pitchFamily="34" charset="0"/>
                </a:rPr>
                <a:t> </a:t>
              </a:r>
              <a:r>
                <a:rPr lang="en-US" sz="1000" b="1" dirty="0">
                  <a:latin typeface="Arial" panose="020B0604020202020204" pitchFamily="34" charset="0"/>
                  <a:cs typeface="Arial" panose="020B0604020202020204" pitchFamily="34" charset="0"/>
                </a:rPr>
                <a:t>synergistic three phase protocol </a:t>
              </a:r>
            </a:p>
            <a:p>
              <a:r>
                <a:rPr lang="en-US" sz="1000" b="1" dirty="0">
                  <a:latin typeface="Arial" panose="020B0604020202020204" pitchFamily="34" charset="0"/>
                  <a:cs typeface="Arial" panose="020B0604020202020204" pitchFamily="34" charset="0"/>
                </a:rPr>
                <a:t>CBIA-37 sample B</a:t>
              </a:r>
            </a:p>
          </p:txBody>
        </p:sp>
        <p:sp>
          <p:nvSpPr>
            <p:cNvPr id="59" name="TextovéPole 58"/>
            <p:cNvSpPr txBox="1"/>
            <p:nvPr/>
          </p:nvSpPr>
          <p:spPr>
            <a:xfrm>
              <a:off x="-14069" y="3141542"/>
              <a:ext cx="1057871" cy="636394"/>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high VEGF </a:t>
              </a:r>
            </a:p>
            <a:p>
              <a:r>
                <a:rPr lang="en-US" sz="1000" b="1" dirty="0">
                  <a:latin typeface="Arial" panose="020B0604020202020204" pitchFamily="34" charset="0"/>
                  <a:cs typeface="Arial" panose="020B0604020202020204" pitchFamily="34" charset="0"/>
                </a:rPr>
                <a:t>+ forskolin protocol</a:t>
              </a:r>
            </a:p>
            <a:p>
              <a:r>
                <a:rPr lang="en-US" sz="1000" b="1" dirty="0">
                  <a:latin typeface="Arial" panose="020B0604020202020204" pitchFamily="34" charset="0"/>
                  <a:cs typeface="Arial" panose="020B0604020202020204" pitchFamily="34" charset="0"/>
                </a:rPr>
                <a:t>CBIA-37 sample A</a:t>
              </a:r>
            </a:p>
          </p:txBody>
        </p:sp>
        <p:sp>
          <p:nvSpPr>
            <p:cNvPr id="60" name="TextovéPole 59"/>
            <p:cNvSpPr txBox="1"/>
            <p:nvPr/>
          </p:nvSpPr>
          <p:spPr>
            <a:xfrm>
              <a:off x="-22213" y="4480318"/>
              <a:ext cx="1043802" cy="636394"/>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high VEGF </a:t>
              </a:r>
            </a:p>
            <a:p>
              <a:r>
                <a:rPr lang="en-US" sz="1000" b="1" dirty="0">
                  <a:latin typeface="Arial" panose="020B0604020202020204" pitchFamily="34" charset="0"/>
                  <a:cs typeface="Arial" panose="020B0604020202020204" pitchFamily="34" charset="0"/>
                </a:rPr>
                <a:t>+ forskolin protocol</a:t>
              </a:r>
            </a:p>
            <a:p>
              <a:r>
                <a:rPr lang="en-US" sz="1000" b="1" dirty="0">
                  <a:latin typeface="Arial" panose="020B0604020202020204" pitchFamily="34" charset="0"/>
                  <a:cs typeface="Arial" panose="020B0604020202020204" pitchFamily="34" charset="0"/>
                </a:rPr>
                <a:t>CBIA-37 sample B</a:t>
              </a:r>
            </a:p>
          </p:txBody>
        </p:sp>
        <p:sp>
          <p:nvSpPr>
            <p:cNvPr id="61" name="TextovéPole 60"/>
            <p:cNvSpPr txBox="1"/>
            <p:nvPr/>
          </p:nvSpPr>
          <p:spPr>
            <a:xfrm>
              <a:off x="-29246" y="5832831"/>
              <a:ext cx="1057870" cy="359702"/>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DAPT protocol</a:t>
              </a:r>
            </a:p>
            <a:p>
              <a:r>
                <a:rPr lang="en-US" sz="1000" b="1" dirty="0">
                  <a:latin typeface="Arial" panose="020B0604020202020204" pitchFamily="34" charset="0"/>
                  <a:cs typeface="Arial" panose="020B0604020202020204" pitchFamily="34" charset="0"/>
                </a:rPr>
                <a:t>CBIA-37 sample A</a:t>
              </a:r>
            </a:p>
          </p:txBody>
        </p:sp>
        <p:sp>
          <p:nvSpPr>
            <p:cNvPr id="62" name="TextovéPole 61"/>
            <p:cNvSpPr txBox="1"/>
            <p:nvPr/>
          </p:nvSpPr>
          <p:spPr>
            <a:xfrm>
              <a:off x="-22213" y="7185344"/>
              <a:ext cx="1050837" cy="359702"/>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DAPT protocol</a:t>
              </a:r>
            </a:p>
            <a:p>
              <a:r>
                <a:rPr lang="en-US" sz="1000" b="1" dirty="0">
                  <a:latin typeface="Arial" panose="020B0604020202020204" pitchFamily="34" charset="0"/>
                  <a:cs typeface="Arial" panose="020B0604020202020204" pitchFamily="34" charset="0"/>
                </a:rPr>
                <a:t>CBIA-37 sample B</a:t>
              </a:r>
            </a:p>
          </p:txBody>
        </p:sp>
        <p:pic>
          <p:nvPicPr>
            <p:cNvPr id="63"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88105" y="1672118"/>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4"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68105" y="1672118"/>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5"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58261" y="1672118"/>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6" name="Picture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238261" y="1672118"/>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7" name="Picture 1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81071" y="3020735"/>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8" name="Picture 1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061072" y="3020735"/>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9" name="Picture 1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151228" y="3020735"/>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0" name="Picture 1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217162" y="3020735"/>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 name="Picture 14"/>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981072" y="4382810"/>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2" name="Picture 15"/>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061071" y="4382810"/>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3" name="Picture 16"/>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151228" y="4382810"/>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4" name="Picture 17"/>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4217162" y="4382810"/>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5" name="Picture 18"/>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981071" y="575732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6" name="Picture 19"/>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2061071" y="575732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7" name="Picture 20"/>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4217162" y="575732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8" name="Picture 21"/>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3151228" y="575732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9" name="Picture 22"/>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981071" y="707177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0" name="Picture 23"/>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4217162" y="707177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 name="Picture 24"/>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2061071" y="707177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2" name="Picture 25"/>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3151228" y="707177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3" name="Přímá spojnice 10"/>
            <p:cNvCxnSpPr/>
            <p:nvPr/>
          </p:nvCxnSpPr>
          <p:spPr>
            <a:xfrm>
              <a:off x="952940" y="-28059"/>
              <a:ext cx="14066" cy="829343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Přímá spojnice 59"/>
            <p:cNvCxnSpPr/>
            <p:nvPr/>
          </p:nvCxnSpPr>
          <p:spPr>
            <a:xfrm>
              <a:off x="2061072" y="0"/>
              <a:ext cx="14066" cy="826537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Přímá spojnice 60"/>
            <p:cNvCxnSpPr/>
            <p:nvPr/>
          </p:nvCxnSpPr>
          <p:spPr>
            <a:xfrm>
              <a:off x="3112940" y="0"/>
              <a:ext cx="14066" cy="826537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Přímá spojnice 61"/>
            <p:cNvCxnSpPr/>
            <p:nvPr/>
          </p:nvCxnSpPr>
          <p:spPr>
            <a:xfrm>
              <a:off x="4231228" y="0"/>
              <a:ext cx="14066" cy="826537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TextovéPole 310"/>
          <p:cNvSpPr txBox="1"/>
          <p:nvPr/>
        </p:nvSpPr>
        <p:spPr>
          <a:xfrm>
            <a:off x="0" y="161039"/>
            <a:ext cx="6858000" cy="309609"/>
          </a:xfrm>
          <a:prstGeom prst="rect">
            <a:avLst/>
          </a:prstGeom>
          <a:noFill/>
        </p:spPr>
        <p:txBody>
          <a:bodyPr wrap="square" lIns="68415" tIns="34208" rIns="68415" bIns="34208" rtlCol="0">
            <a:spAutoFit/>
          </a:bodyPr>
          <a:lstStyle/>
          <a:p>
            <a:pPr algn="ctr"/>
            <a:r>
              <a:rPr lang="en-US" sz="1500" b="1" dirty="0">
                <a:latin typeface="Arial" panose="020B0604020202020204" pitchFamily="34" charset="0"/>
                <a:cs typeface="Arial" panose="020B0604020202020204" pitchFamily="34" charset="0"/>
              </a:rPr>
              <a:t>Supplemental figure 2 legend</a:t>
            </a:r>
          </a:p>
        </p:txBody>
      </p:sp>
      <p:sp>
        <p:nvSpPr>
          <p:cNvPr id="1026" name="Rectangle 2"/>
          <p:cNvSpPr>
            <a:spLocks noChangeArrowheads="1"/>
          </p:cNvSpPr>
          <p:nvPr/>
        </p:nvSpPr>
        <p:spPr bwMode="auto">
          <a:xfrm>
            <a:off x="0" y="710072"/>
            <a:ext cx="6858000" cy="1069358"/>
          </a:xfrm>
          <a:prstGeom prst="rect">
            <a:avLst/>
          </a:prstGeom>
          <a:noFill/>
          <a:ln w="9525">
            <a:noFill/>
            <a:miter lim="800000"/>
            <a:headEnd/>
            <a:tailEnd/>
          </a:ln>
          <a:effectLst/>
        </p:spPr>
        <p:txBody>
          <a:bodyPr vert="horz" wrap="square" lIns="68415" tIns="34208" rIns="68415" bIns="34208" numCol="1" anchor="ctr" anchorCtr="0" compatLnSpc="1">
            <a:prstTxWarp prst="textNoShape">
              <a:avLst/>
            </a:prstTxWarp>
            <a:spAutoFit/>
          </a:bodyPr>
          <a:lstStyle/>
          <a:p>
            <a:pPr defTabSz="684154" fontAlgn="base">
              <a:spcBef>
                <a:spcPct val="0"/>
              </a:spcBef>
              <a:spcAft>
                <a:spcPct val="0"/>
              </a:spcAft>
            </a:pPr>
            <a:r>
              <a:rPr lang="en-US" sz="1300" b="1" dirty="0">
                <a:latin typeface="Arial" panose="020B0604020202020204" pitchFamily="34" charset="0"/>
                <a:ea typeface="Times New Roman" pitchFamily="18" charset="0"/>
                <a:cs typeface="Arial" panose="020B0604020202020204" pitchFamily="34" charset="0"/>
              </a:rPr>
              <a:t>Overlay histograms from  day 5 of differentiation of hiPSC line CBIA-37 that were used as a source of data for graphs in Figure </a:t>
            </a:r>
            <a:r>
              <a:rPr lang="sk-SK" sz="1300" b="1" dirty="0">
                <a:latin typeface="Arial" panose="020B0604020202020204" pitchFamily="34" charset="0"/>
                <a:ea typeface="Times New Roman" pitchFamily="18" charset="0"/>
                <a:cs typeface="Arial" panose="020B0604020202020204" pitchFamily="34" charset="0"/>
              </a:rPr>
              <a:t>6</a:t>
            </a:r>
            <a:r>
              <a:rPr lang="en-US" sz="1300" b="1" dirty="0">
                <a:latin typeface="Arial" panose="020B0604020202020204" pitchFamily="34" charset="0"/>
                <a:ea typeface="Times New Roman" pitchFamily="18" charset="0"/>
                <a:cs typeface="Arial" panose="020B0604020202020204" pitchFamily="34" charset="0"/>
              </a:rPr>
              <a:t> and Figure </a:t>
            </a:r>
            <a:r>
              <a:rPr lang="sk-SK" sz="1300" b="1" dirty="0">
                <a:latin typeface="Arial" panose="020B0604020202020204" pitchFamily="34" charset="0"/>
                <a:ea typeface="Times New Roman" pitchFamily="18" charset="0"/>
                <a:cs typeface="Arial" panose="020B0604020202020204" pitchFamily="34" charset="0"/>
              </a:rPr>
              <a:t>7</a:t>
            </a:r>
            <a:r>
              <a:rPr lang="en-US" sz="1300" b="1" dirty="0">
                <a:latin typeface="Arial" panose="020B0604020202020204" pitchFamily="34" charset="0"/>
                <a:ea typeface="Times New Roman" pitchFamily="18" charset="0"/>
                <a:cs typeface="Arial" panose="020B0604020202020204" pitchFamily="34" charset="0"/>
              </a:rPr>
              <a:t>.</a:t>
            </a:r>
            <a:r>
              <a:rPr lang="en-US" sz="1300" dirty="0">
                <a:latin typeface="Arial" panose="020B0604020202020204" pitchFamily="34" charset="0"/>
                <a:ea typeface="Times New Roman" pitchFamily="18" charset="0"/>
                <a:cs typeface="Arial" panose="020B0604020202020204" pitchFamily="34" charset="0"/>
              </a:rPr>
              <a:t> These histograms show surface expression of endothelial markers CD31, CD34, CD144 and KDR on CBIA-37 derived ECFC by day 5 of differentiation. Biological duplicates of our three phase protocol, high VEGF + forskolin protocol and DAPT protocol are shown.</a:t>
            </a:r>
            <a:endParaRPr lang="en-US" sz="3300" dirty="0">
              <a:latin typeface="Arial" panose="020B060402020202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TextovéPole 310"/>
          <p:cNvSpPr txBox="1"/>
          <p:nvPr/>
        </p:nvSpPr>
        <p:spPr>
          <a:xfrm>
            <a:off x="0" y="161039"/>
            <a:ext cx="6858000" cy="309609"/>
          </a:xfrm>
          <a:prstGeom prst="rect">
            <a:avLst/>
          </a:prstGeom>
          <a:noFill/>
        </p:spPr>
        <p:txBody>
          <a:bodyPr wrap="square" lIns="68415" tIns="34208" rIns="68415" bIns="34208" rtlCol="0">
            <a:spAutoFit/>
          </a:bodyPr>
          <a:lstStyle/>
          <a:p>
            <a:pPr algn="ctr"/>
            <a:r>
              <a:rPr lang="en-US" sz="1500" b="1" dirty="0">
                <a:latin typeface="Arial" panose="020B0604020202020204" pitchFamily="34" charset="0"/>
                <a:cs typeface="Arial" panose="020B0604020202020204" pitchFamily="34" charset="0"/>
              </a:rPr>
              <a:t>Supplemental figure 3</a:t>
            </a:r>
          </a:p>
        </p:txBody>
      </p:sp>
      <p:graphicFrame>
        <p:nvGraphicFramePr>
          <p:cNvPr id="87" name="Graf 86"/>
          <p:cNvGraphicFramePr>
            <a:graphicFrameLocks noChangeAspect="1"/>
          </p:cNvGraphicFramePr>
          <p:nvPr>
            <p:extLst>
              <p:ext uri="{D42A27DB-BD31-4B8C-83A1-F6EECF244321}">
                <p14:modId xmlns:p14="http://schemas.microsoft.com/office/powerpoint/2010/main" val="2359481544"/>
              </p:ext>
            </p:extLst>
          </p:nvPr>
        </p:nvGraphicFramePr>
        <p:xfrm>
          <a:off x="0" y="551083"/>
          <a:ext cx="6858000" cy="928524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8" name="Tabulka 87"/>
          <p:cNvGraphicFramePr>
            <a:graphicFrameLocks noGrp="1" noChangeAspect="1"/>
          </p:cNvGraphicFramePr>
          <p:nvPr>
            <p:extLst>
              <p:ext uri="{D42A27DB-BD31-4B8C-83A1-F6EECF244321}">
                <p14:modId xmlns:p14="http://schemas.microsoft.com/office/powerpoint/2010/main" val="3016837583"/>
              </p:ext>
            </p:extLst>
          </p:nvPr>
        </p:nvGraphicFramePr>
        <p:xfrm>
          <a:off x="188640" y="5385048"/>
          <a:ext cx="6267519" cy="3531696"/>
        </p:xfrm>
        <a:graphic>
          <a:graphicData uri="http://schemas.openxmlformats.org/drawingml/2006/table">
            <a:tbl>
              <a:tblPr>
                <a:tableStyleId>{5C22544A-7EE6-4342-B048-85BDC9FD1C3A}</a:tableStyleId>
              </a:tblPr>
              <a:tblGrid>
                <a:gridCol w="2316257">
                  <a:extLst>
                    <a:ext uri="{9D8B030D-6E8A-4147-A177-3AD203B41FA5}">
                      <a16:colId xmlns:a16="http://schemas.microsoft.com/office/drawing/2014/main" val="20000"/>
                    </a:ext>
                  </a:extLst>
                </a:gridCol>
                <a:gridCol w="1021878">
                  <a:extLst>
                    <a:ext uri="{9D8B030D-6E8A-4147-A177-3AD203B41FA5}">
                      <a16:colId xmlns:a16="http://schemas.microsoft.com/office/drawing/2014/main" val="20001"/>
                    </a:ext>
                  </a:extLst>
                </a:gridCol>
                <a:gridCol w="953753">
                  <a:extLst>
                    <a:ext uri="{9D8B030D-6E8A-4147-A177-3AD203B41FA5}">
                      <a16:colId xmlns:a16="http://schemas.microsoft.com/office/drawing/2014/main" val="20002"/>
                    </a:ext>
                  </a:extLst>
                </a:gridCol>
                <a:gridCol w="1021878">
                  <a:extLst>
                    <a:ext uri="{9D8B030D-6E8A-4147-A177-3AD203B41FA5}">
                      <a16:colId xmlns:a16="http://schemas.microsoft.com/office/drawing/2014/main" val="20003"/>
                    </a:ext>
                  </a:extLst>
                </a:gridCol>
                <a:gridCol w="953753">
                  <a:extLst>
                    <a:ext uri="{9D8B030D-6E8A-4147-A177-3AD203B41FA5}">
                      <a16:colId xmlns:a16="http://schemas.microsoft.com/office/drawing/2014/main" val="20004"/>
                    </a:ext>
                  </a:extLst>
                </a:gridCol>
              </a:tblGrid>
              <a:tr h="219642">
                <a:tc>
                  <a:txBody>
                    <a:bodyPr/>
                    <a:lstStyle/>
                    <a:p>
                      <a:pPr algn="l" fontAlgn="b">
                        <a:lnSpc>
                          <a:spcPct val="100000"/>
                        </a:lnSpc>
                      </a:pP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lnSpc>
                          <a:spcPct val="100000"/>
                        </a:lnSpc>
                      </a:pPr>
                      <a:r>
                        <a:rPr lang="en-US" sz="1400" b="1" u="none" strike="noStrike" noProof="0" dirty="0">
                          <a:effectLst/>
                          <a:latin typeface="+mn-lt"/>
                        </a:rPr>
                        <a:t>CD31</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lnSpc>
                          <a:spcPct val="100000"/>
                        </a:lnSpc>
                      </a:pPr>
                      <a:r>
                        <a:rPr lang="en-US" sz="1400" b="1" u="none" strike="noStrike" noProof="0" dirty="0">
                          <a:effectLst/>
                          <a:latin typeface="+mn-lt"/>
                        </a:rPr>
                        <a:t>CD34</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lnSpc>
                          <a:spcPct val="100000"/>
                        </a:lnSpc>
                      </a:pPr>
                      <a:r>
                        <a:rPr lang="en-US" sz="1400" b="1" u="none" strike="noStrike" noProof="0" dirty="0">
                          <a:effectLst/>
                          <a:latin typeface="+mn-lt"/>
                        </a:rPr>
                        <a:t>CD144</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lnSpc>
                          <a:spcPct val="100000"/>
                        </a:lnSpc>
                      </a:pPr>
                      <a:r>
                        <a:rPr lang="en-US" sz="1400" b="1" u="none" strike="noStrike" noProof="0" dirty="0">
                          <a:effectLst/>
                          <a:latin typeface="+mn-lt"/>
                        </a:rPr>
                        <a:t>KDR</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19642">
                <a:tc>
                  <a:txBody>
                    <a:bodyPr/>
                    <a:lstStyle/>
                    <a:p>
                      <a:pPr algn="l" fontAlgn="b">
                        <a:lnSpc>
                          <a:spcPct val="100000"/>
                        </a:lnSpc>
                      </a:pP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92,215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93,2925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90,535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95,955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19642">
                <a:tc>
                  <a:txBody>
                    <a:bodyPr/>
                    <a:lstStyle/>
                    <a:p>
                      <a:pPr algn="l" fontAlgn="b">
                        <a:lnSpc>
                          <a:spcPct val="100000"/>
                        </a:lnSpc>
                      </a:pP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90,11</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92,94</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90,93</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93,58</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19642">
                <a:tc>
                  <a:txBody>
                    <a:bodyPr/>
                    <a:lstStyle/>
                    <a:p>
                      <a:pPr algn="l" fontAlgn="b">
                        <a:lnSpc>
                          <a:spcPct val="100000"/>
                        </a:lnSpc>
                      </a:pP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91,33</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93,1</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92,84</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96,8</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219642">
                <a:tc>
                  <a:txBody>
                    <a:bodyPr/>
                    <a:lstStyle/>
                    <a:p>
                      <a:pPr algn="l" fontAlgn="b">
                        <a:lnSpc>
                          <a:spcPct val="100000"/>
                        </a:lnSpc>
                      </a:pP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92,76</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92,47</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87,95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96,69</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219642">
                <a:tc>
                  <a:txBody>
                    <a:bodyPr/>
                    <a:lstStyle/>
                    <a:p>
                      <a:pPr algn="l" fontAlgn="b">
                        <a:lnSpc>
                          <a:spcPct val="100000"/>
                        </a:lnSpc>
                      </a:pP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94,66</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94,66</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90,42</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96,75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219642">
                <a:tc>
                  <a:txBody>
                    <a:bodyPr/>
                    <a:lstStyle/>
                    <a:p>
                      <a:pPr algn="l" fontAlgn="b">
                        <a:lnSpc>
                          <a:spcPct val="100000"/>
                        </a:lnSpc>
                      </a:pP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52,1175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48,845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61,055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63,2225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219642">
                <a:tc>
                  <a:txBody>
                    <a:bodyPr/>
                    <a:lstStyle/>
                    <a:p>
                      <a:pPr algn="l" fontAlgn="b">
                        <a:lnSpc>
                          <a:spcPct val="100000"/>
                        </a:lnSpc>
                      </a:pP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36,13</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43,44</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55,8</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60,45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219642">
                <a:tc>
                  <a:txBody>
                    <a:bodyPr/>
                    <a:lstStyle/>
                    <a:p>
                      <a:pPr algn="l" fontAlgn="b">
                        <a:lnSpc>
                          <a:spcPct val="100000"/>
                        </a:lnSpc>
                      </a:pP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40,2</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47,58</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58,74</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66,96</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r h="219642">
                <a:tc>
                  <a:txBody>
                    <a:bodyPr/>
                    <a:lstStyle/>
                    <a:p>
                      <a:pPr algn="l" fontAlgn="b">
                        <a:lnSpc>
                          <a:spcPct val="100000"/>
                        </a:lnSpc>
                      </a:pP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63,1</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50,55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63,13</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61,17</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9"/>
                  </a:ext>
                </a:extLst>
              </a:tr>
              <a:tr h="219642">
                <a:tc>
                  <a:txBody>
                    <a:bodyPr/>
                    <a:lstStyle/>
                    <a:p>
                      <a:pPr algn="l" fontAlgn="b">
                        <a:lnSpc>
                          <a:spcPct val="100000"/>
                        </a:lnSpc>
                      </a:pP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69,04</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53,81</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66,55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64,31</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0"/>
                  </a:ext>
                </a:extLst>
              </a:tr>
              <a:tr h="219642">
                <a:tc>
                  <a:txBody>
                    <a:bodyPr/>
                    <a:lstStyle/>
                    <a:p>
                      <a:pPr algn="l" fontAlgn="b">
                        <a:lnSpc>
                          <a:spcPct val="100000"/>
                        </a:lnSpc>
                      </a:pP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48,65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46,92</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44,3875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53,94</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1"/>
                  </a:ext>
                </a:extLst>
              </a:tr>
              <a:tr h="219642">
                <a:tc>
                  <a:txBody>
                    <a:bodyPr/>
                    <a:lstStyle/>
                    <a:p>
                      <a:pPr algn="l" fontAlgn="b">
                        <a:lnSpc>
                          <a:spcPct val="100000"/>
                        </a:lnSpc>
                      </a:pP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53,35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55,55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57,08</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67,02</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2"/>
                  </a:ext>
                </a:extLst>
              </a:tr>
              <a:tr h="219642">
                <a:tc>
                  <a:txBody>
                    <a:bodyPr/>
                    <a:lstStyle/>
                    <a:p>
                      <a:pPr algn="l" fontAlgn="b">
                        <a:lnSpc>
                          <a:spcPct val="100000"/>
                        </a:lnSpc>
                      </a:pP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54,08</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56,21</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57,59</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68,45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3"/>
                  </a:ext>
                </a:extLst>
              </a:tr>
              <a:tr h="219642">
                <a:tc>
                  <a:txBody>
                    <a:bodyPr/>
                    <a:lstStyle/>
                    <a:p>
                      <a:pPr algn="l" fontAlgn="b">
                        <a:lnSpc>
                          <a:spcPct val="100000"/>
                        </a:lnSpc>
                      </a:pP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40,35</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34,4</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26,99</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36,4</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4"/>
                  </a:ext>
                </a:extLst>
              </a:tr>
              <a:tr h="219642">
                <a:tc>
                  <a:txBody>
                    <a:bodyPr/>
                    <a:lstStyle/>
                    <a:p>
                      <a:pPr algn="l" fontAlgn="b">
                        <a:lnSpc>
                          <a:spcPct val="100000"/>
                        </a:lnSpc>
                      </a:pP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46,82</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41,52</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35,89</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lnSpc>
                          <a:spcPct val="100000"/>
                        </a:lnSpc>
                      </a:pPr>
                      <a:r>
                        <a:rPr lang="en-US" sz="1400" b="1" u="none" strike="noStrike" noProof="0" dirty="0">
                          <a:effectLst/>
                          <a:latin typeface="+mn-lt"/>
                        </a:rPr>
                        <a:t>43,89</a:t>
                      </a:r>
                      <a:endParaRPr lang="en-US" sz="1400" b="1" i="0" u="none" strike="noStrike" noProof="0" dirty="0">
                        <a:solidFill>
                          <a:srgbClr val="000000"/>
                        </a:solidFill>
                        <a:effectLst/>
                        <a:latin typeface="+mn-lt"/>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5"/>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TextovéPole 310"/>
          <p:cNvSpPr txBox="1"/>
          <p:nvPr/>
        </p:nvSpPr>
        <p:spPr>
          <a:xfrm>
            <a:off x="0" y="161039"/>
            <a:ext cx="6858000" cy="309609"/>
          </a:xfrm>
          <a:prstGeom prst="rect">
            <a:avLst/>
          </a:prstGeom>
          <a:noFill/>
        </p:spPr>
        <p:txBody>
          <a:bodyPr wrap="square" lIns="68415" tIns="34208" rIns="68415" bIns="34208" rtlCol="0">
            <a:spAutoFit/>
          </a:bodyPr>
          <a:lstStyle/>
          <a:p>
            <a:pPr algn="ctr"/>
            <a:r>
              <a:rPr lang="en-US" sz="1500" b="1" dirty="0">
                <a:latin typeface="Arial" panose="020B0604020202020204" pitchFamily="34" charset="0"/>
                <a:cs typeface="Arial" panose="020B0604020202020204" pitchFamily="34" charset="0"/>
              </a:rPr>
              <a:t>Supplemental figure 3 legend</a:t>
            </a:r>
          </a:p>
        </p:txBody>
      </p:sp>
      <p:sp>
        <p:nvSpPr>
          <p:cNvPr id="5" name="Obdélník 4"/>
          <p:cNvSpPr/>
          <p:nvPr/>
        </p:nvSpPr>
        <p:spPr>
          <a:xfrm>
            <a:off x="0" y="718244"/>
            <a:ext cx="6858000" cy="2069632"/>
          </a:xfrm>
          <a:prstGeom prst="rect">
            <a:avLst/>
          </a:prstGeom>
        </p:spPr>
        <p:txBody>
          <a:bodyPr wrap="square" lIns="68415" tIns="34208" rIns="68415" bIns="34208">
            <a:spAutoFit/>
          </a:bodyPr>
          <a:lstStyle/>
          <a:p>
            <a:r>
              <a:rPr lang="en-US" sz="1300" b="1" dirty="0">
                <a:latin typeface="Arial" panose="020B0604020202020204" pitchFamily="34" charset="0"/>
                <a:cs typeface="Arial" panose="020B0604020202020204" pitchFamily="34" charset="0"/>
              </a:rPr>
              <a:t>More detailed version of graph from Figure </a:t>
            </a:r>
            <a:r>
              <a:rPr lang="sk-SK" sz="1300" b="1" dirty="0">
                <a:latin typeface="Arial" panose="020B0604020202020204" pitchFamily="34" charset="0"/>
                <a:cs typeface="Arial" panose="020B0604020202020204" pitchFamily="34" charset="0"/>
              </a:rPr>
              <a:t>6</a:t>
            </a:r>
            <a:r>
              <a:rPr lang="en-US" sz="1300" b="1" dirty="0">
                <a:latin typeface="Arial" panose="020B0604020202020204" pitchFamily="34" charset="0"/>
                <a:cs typeface="Arial" panose="020B0604020202020204" pitchFamily="34" charset="0"/>
              </a:rPr>
              <a:t>.</a:t>
            </a:r>
            <a:r>
              <a:rPr lang="en-US" sz="1300" dirty="0">
                <a:latin typeface="Arial" panose="020B0604020202020204" pitchFamily="34" charset="0"/>
                <a:cs typeface="Arial" panose="020B0604020202020204" pitchFamily="34" charset="0"/>
              </a:rPr>
              <a:t> Surface marker expression from supplemental figure 1 and 2 are shown here as both percentages in a table and as a graph, average values for each of the protocols are included. Shades of blue represent our synergistic three phase protocol. Colors between red and yellow represent high VEGF + forskolin protocol. Shades of green represent DAPT protocol. There is very little variability between 2 samples differentiated by the same protocol from the same hiPSC line. However when it comes to both high VEGF + forskolin and DAPT protocol, there is a significant difference between 2 samples differentiated by the same protocol from two different hiPSC lines. On the other hand our synergistic three phase protocol managed to always achieve very similar results regardless of hiPSC line used.</a:t>
            </a:r>
            <a:endParaRPr lang="sk-SK" sz="1300" dirty="0">
              <a:latin typeface="Arial" panose="020B0604020202020204" pitchFamily="34" charset="0"/>
              <a:cs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TextovéPole 310"/>
          <p:cNvSpPr txBox="1"/>
          <p:nvPr/>
        </p:nvSpPr>
        <p:spPr>
          <a:xfrm>
            <a:off x="0" y="161039"/>
            <a:ext cx="6858000" cy="309609"/>
          </a:xfrm>
          <a:prstGeom prst="rect">
            <a:avLst/>
          </a:prstGeom>
          <a:noFill/>
        </p:spPr>
        <p:txBody>
          <a:bodyPr wrap="square" lIns="68415" tIns="34208" rIns="68415" bIns="34208" rtlCol="0">
            <a:spAutoFit/>
          </a:bodyPr>
          <a:lstStyle/>
          <a:p>
            <a:pPr algn="ctr"/>
            <a:r>
              <a:rPr lang="en-US" sz="1500" b="1" dirty="0">
                <a:latin typeface="Arial" panose="020B0604020202020204" pitchFamily="34" charset="0"/>
                <a:cs typeface="Arial" panose="020B0604020202020204" pitchFamily="34" charset="0"/>
              </a:rPr>
              <a:t>Supplemental figure </a:t>
            </a:r>
            <a:r>
              <a:rPr lang="sk-SK" sz="1500" b="1" dirty="0">
                <a:latin typeface="Arial" panose="020B0604020202020204" pitchFamily="34" charset="0"/>
                <a:cs typeface="Arial" panose="020B0604020202020204" pitchFamily="34" charset="0"/>
              </a:rPr>
              <a:t>4</a:t>
            </a:r>
            <a:endParaRPr lang="en-US" sz="1500" b="1" dirty="0">
              <a:latin typeface="Arial" panose="020B0604020202020204" pitchFamily="34" charset="0"/>
              <a:cs typeface="Arial" panose="020B0604020202020204" pitchFamily="34" charset="0"/>
            </a:endParaRPr>
          </a:p>
        </p:txBody>
      </p:sp>
      <p:grpSp>
        <p:nvGrpSpPr>
          <p:cNvPr id="5" name="Skupina 4"/>
          <p:cNvGrpSpPr>
            <a:grpSpLocks noChangeAspect="1"/>
          </p:cNvGrpSpPr>
          <p:nvPr/>
        </p:nvGrpSpPr>
        <p:grpSpPr>
          <a:xfrm>
            <a:off x="0" y="606802"/>
            <a:ext cx="6772229" cy="7466684"/>
            <a:chOff x="-14067" y="-28059"/>
            <a:chExt cx="5311229" cy="6865386"/>
          </a:xfrm>
        </p:grpSpPr>
        <p:sp>
          <p:nvSpPr>
            <p:cNvPr id="6" name="TextovéPole 5"/>
            <p:cNvSpPr txBox="1"/>
            <p:nvPr/>
          </p:nvSpPr>
          <p:spPr>
            <a:xfrm>
              <a:off x="-14067" y="665820"/>
              <a:ext cx="1114037" cy="226393"/>
            </a:xfrm>
            <a:prstGeom prst="rect">
              <a:avLst/>
            </a:prstGeom>
            <a:noFill/>
          </p:spPr>
          <p:txBody>
            <a:bodyPr wrap="square" rtlCol="0">
              <a:spAutoFit/>
            </a:bodyPr>
            <a:lstStyle/>
            <a:p>
              <a:r>
                <a:rPr lang="sk-SK" sz="1000" b="1" dirty="0">
                  <a:latin typeface="Arial" panose="020B0604020202020204" pitchFamily="34" charset="0"/>
                  <a:cs typeface="Arial" panose="020B0604020202020204" pitchFamily="34" charset="0"/>
                </a:rPr>
                <a:t>H9 (WA09)</a:t>
              </a:r>
              <a:endParaRPr lang="en-US" sz="1000" b="1" dirty="0">
                <a:latin typeface="Arial" panose="020B0604020202020204" pitchFamily="34" charset="0"/>
                <a:cs typeface="Arial" panose="020B0604020202020204" pitchFamily="34" charset="0"/>
              </a:endParaRPr>
            </a:p>
          </p:txBody>
        </p:sp>
        <p:sp>
          <p:nvSpPr>
            <p:cNvPr id="7" name="TextovéPole 6"/>
            <p:cNvSpPr txBox="1"/>
            <p:nvPr/>
          </p:nvSpPr>
          <p:spPr>
            <a:xfrm>
              <a:off x="1240084" y="13009"/>
              <a:ext cx="561975" cy="226393"/>
            </a:xfrm>
            <a:prstGeom prst="rect">
              <a:avLst/>
            </a:prstGeom>
            <a:noFill/>
          </p:spPr>
          <p:txBody>
            <a:bodyPr wrap="square" rtlCol="0">
              <a:spAutoFit/>
            </a:bodyPr>
            <a:lstStyle/>
            <a:p>
              <a:pPr algn="ctr"/>
              <a:r>
                <a:rPr lang="sk-SK" sz="1000" b="1" dirty="0">
                  <a:latin typeface="Arial" panose="020B0604020202020204" pitchFamily="34" charset="0"/>
                  <a:cs typeface="Arial" panose="020B0604020202020204" pitchFamily="34" charset="0"/>
                </a:rPr>
                <a:t>CD31</a:t>
              </a:r>
              <a:endParaRPr lang="en-US" sz="1000" b="1" dirty="0">
                <a:latin typeface="Arial" panose="020B0604020202020204" pitchFamily="34" charset="0"/>
                <a:cs typeface="Arial" panose="020B0604020202020204" pitchFamily="34" charset="0"/>
              </a:endParaRPr>
            </a:p>
          </p:txBody>
        </p:sp>
        <p:sp>
          <p:nvSpPr>
            <p:cNvPr id="8" name="TextovéPole 7"/>
            <p:cNvSpPr txBox="1"/>
            <p:nvPr/>
          </p:nvSpPr>
          <p:spPr>
            <a:xfrm>
              <a:off x="2320084" y="13009"/>
              <a:ext cx="561975" cy="226393"/>
            </a:xfrm>
            <a:prstGeom prst="rect">
              <a:avLst/>
            </a:prstGeom>
            <a:noFill/>
          </p:spPr>
          <p:txBody>
            <a:bodyPr wrap="square" rtlCol="0">
              <a:spAutoFit/>
            </a:bodyPr>
            <a:lstStyle/>
            <a:p>
              <a:pPr algn="ctr"/>
              <a:r>
                <a:rPr lang="sk-SK" sz="1000" b="1" dirty="0">
                  <a:latin typeface="Arial" panose="020B0604020202020204" pitchFamily="34" charset="0"/>
                  <a:cs typeface="Arial" panose="020B0604020202020204" pitchFamily="34" charset="0"/>
                </a:rPr>
                <a:t>CD34</a:t>
              </a:r>
              <a:endParaRPr lang="en-US" sz="1000" b="1" dirty="0">
                <a:latin typeface="Arial" panose="020B0604020202020204" pitchFamily="34" charset="0"/>
                <a:cs typeface="Arial" panose="020B0604020202020204" pitchFamily="34" charset="0"/>
              </a:endParaRPr>
            </a:p>
          </p:txBody>
        </p:sp>
        <p:sp>
          <p:nvSpPr>
            <p:cNvPr id="9" name="TextovéPole 8"/>
            <p:cNvSpPr txBox="1"/>
            <p:nvPr/>
          </p:nvSpPr>
          <p:spPr>
            <a:xfrm>
              <a:off x="3348328" y="18118"/>
              <a:ext cx="685800" cy="226393"/>
            </a:xfrm>
            <a:prstGeom prst="rect">
              <a:avLst/>
            </a:prstGeom>
            <a:noFill/>
          </p:spPr>
          <p:txBody>
            <a:bodyPr wrap="square" rtlCol="0">
              <a:spAutoFit/>
            </a:bodyPr>
            <a:lstStyle/>
            <a:p>
              <a:pPr algn="ctr"/>
              <a:r>
                <a:rPr lang="sk-SK" sz="1000" b="1" dirty="0">
                  <a:latin typeface="Arial" panose="020B0604020202020204" pitchFamily="34" charset="0"/>
                  <a:cs typeface="Arial" panose="020B0604020202020204" pitchFamily="34" charset="0"/>
                </a:rPr>
                <a:t>CD144</a:t>
              </a:r>
              <a:endParaRPr lang="en-US" sz="1000" b="1" dirty="0">
                <a:latin typeface="Arial" panose="020B0604020202020204" pitchFamily="34" charset="0"/>
                <a:cs typeface="Arial" panose="020B0604020202020204" pitchFamily="34" charset="0"/>
              </a:endParaRPr>
            </a:p>
          </p:txBody>
        </p:sp>
        <p:sp>
          <p:nvSpPr>
            <p:cNvPr id="10" name="TextovéPole 9"/>
            <p:cNvSpPr txBox="1"/>
            <p:nvPr/>
          </p:nvSpPr>
          <p:spPr>
            <a:xfrm>
              <a:off x="4414262" y="13783"/>
              <a:ext cx="685800" cy="226393"/>
            </a:xfrm>
            <a:prstGeom prst="rect">
              <a:avLst/>
            </a:prstGeom>
            <a:noFill/>
          </p:spPr>
          <p:txBody>
            <a:bodyPr wrap="square" rtlCol="0">
              <a:spAutoFit/>
            </a:bodyPr>
            <a:lstStyle/>
            <a:p>
              <a:pPr algn="ctr"/>
              <a:r>
                <a:rPr lang="sk-SK" sz="1000" b="1" dirty="0">
                  <a:latin typeface="Arial" panose="020B0604020202020204" pitchFamily="34" charset="0"/>
                  <a:cs typeface="Arial" panose="020B0604020202020204" pitchFamily="34" charset="0"/>
                </a:rPr>
                <a:t>KDR</a:t>
              </a:r>
              <a:endParaRPr lang="en-US" sz="1000" b="1" dirty="0">
                <a:latin typeface="Arial" panose="020B0604020202020204" pitchFamily="34" charset="0"/>
                <a:cs typeface="Arial" panose="020B0604020202020204" pitchFamily="34" charset="0"/>
              </a:endParaRPr>
            </a:p>
          </p:txBody>
        </p:sp>
        <p:sp>
          <p:nvSpPr>
            <p:cNvPr id="11" name="TextovéPole 10"/>
            <p:cNvSpPr txBox="1"/>
            <p:nvPr/>
          </p:nvSpPr>
          <p:spPr>
            <a:xfrm>
              <a:off x="-3" y="2030127"/>
              <a:ext cx="1114037" cy="226393"/>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CBIA</a:t>
              </a:r>
              <a:r>
                <a:rPr lang="sk-SK" sz="1000" b="1" dirty="0">
                  <a:latin typeface="Arial" panose="020B0604020202020204" pitchFamily="34" charset="0"/>
                  <a:cs typeface="Arial" panose="020B0604020202020204" pitchFamily="34" charset="0"/>
                </a:rPr>
                <a:t>-3</a:t>
              </a:r>
              <a:endParaRPr lang="en-US" sz="1000" b="1" dirty="0">
                <a:latin typeface="Arial" panose="020B0604020202020204" pitchFamily="34" charset="0"/>
                <a:cs typeface="Arial" panose="020B0604020202020204" pitchFamily="34" charset="0"/>
              </a:endParaRPr>
            </a:p>
          </p:txBody>
        </p:sp>
        <p:sp>
          <p:nvSpPr>
            <p:cNvPr id="12" name="TextovéPole 11"/>
            <p:cNvSpPr txBox="1"/>
            <p:nvPr/>
          </p:nvSpPr>
          <p:spPr>
            <a:xfrm>
              <a:off x="0" y="3237570"/>
              <a:ext cx="1114037" cy="226393"/>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CBIA-</a:t>
              </a:r>
              <a:r>
                <a:rPr lang="sk-SK" sz="1000" b="1" dirty="0">
                  <a:latin typeface="Arial" panose="020B0604020202020204" pitchFamily="34" charset="0"/>
                  <a:cs typeface="Arial" panose="020B0604020202020204" pitchFamily="34" charset="0"/>
                </a:rPr>
                <a:t>58</a:t>
              </a:r>
              <a:endParaRPr lang="en-US" sz="1000" b="1" dirty="0">
                <a:latin typeface="Arial" panose="020B0604020202020204" pitchFamily="34" charset="0"/>
                <a:cs typeface="Arial" panose="020B0604020202020204" pitchFamily="34" charset="0"/>
              </a:endParaRPr>
            </a:p>
          </p:txBody>
        </p:sp>
        <p:sp>
          <p:nvSpPr>
            <p:cNvPr id="13" name="TextovéPole 12"/>
            <p:cNvSpPr txBox="1"/>
            <p:nvPr/>
          </p:nvSpPr>
          <p:spPr>
            <a:xfrm>
              <a:off x="0" y="4599645"/>
              <a:ext cx="1114037" cy="226393"/>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CBIA-</a:t>
              </a:r>
              <a:r>
                <a:rPr lang="sk-SK" sz="1000" b="1" dirty="0">
                  <a:latin typeface="Arial" panose="020B0604020202020204" pitchFamily="34" charset="0"/>
                  <a:cs typeface="Arial" panose="020B0604020202020204" pitchFamily="34" charset="0"/>
                </a:rPr>
                <a:t>19</a:t>
              </a:r>
              <a:endParaRPr lang="en-US" sz="1000" b="1" dirty="0">
                <a:latin typeface="Arial" panose="020B0604020202020204" pitchFamily="34" charset="0"/>
                <a:cs typeface="Arial" panose="020B0604020202020204" pitchFamily="34" charset="0"/>
              </a:endParaRPr>
            </a:p>
          </p:txBody>
        </p:sp>
        <p:sp>
          <p:nvSpPr>
            <p:cNvPr id="14" name="TextovéPole 13"/>
            <p:cNvSpPr txBox="1"/>
            <p:nvPr/>
          </p:nvSpPr>
          <p:spPr>
            <a:xfrm>
              <a:off x="0" y="6066495"/>
              <a:ext cx="1114037" cy="226393"/>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CBIA-</a:t>
              </a:r>
              <a:r>
                <a:rPr lang="sk-SK" sz="1000" b="1" dirty="0">
                  <a:latin typeface="Arial" panose="020B0604020202020204" pitchFamily="34" charset="0"/>
                  <a:cs typeface="Arial" panose="020B0604020202020204" pitchFamily="34" charset="0"/>
                </a:rPr>
                <a:t>7</a:t>
              </a:r>
              <a:endParaRPr lang="en-US" sz="1000" b="1" dirty="0">
                <a:latin typeface="Arial" panose="020B0604020202020204" pitchFamily="34" charset="0"/>
                <a:cs typeface="Arial" panose="020B0604020202020204" pitchFamily="34" charset="0"/>
              </a:endParaRPr>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1071" y="39284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61072" y="39284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51228" y="39284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17162" y="39284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81071" y="1718951"/>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61071" y="1718951"/>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51228" y="1718951"/>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217162" y="1718951"/>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1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81071" y="3020735"/>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1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061072" y="3020735"/>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1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151228" y="3020735"/>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1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217162" y="3020735"/>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 name="Picture 14"/>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981071" y="4382810"/>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 name="Picture 15"/>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061071" y="4382810"/>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16"/>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151228" y="4382810"/>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17"/>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4217162" y="4382810"/>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18"/>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981071" y="575732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19"/>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2061071" y="575732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0"/>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151228" y="575732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Picture 21"/>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4217162" y="5757327"/>
              <a:ext cx="108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5" name="Přímá spojnice 10"/>
            <p:cNvCxnSpPr/>
            <p:nvPr/>
          </p:nvCxnSpPr>
          <p:spPr>
            <a:xfrm>
              <a:off x="952940" y="-28059"/>
              <a:ext cx="14066" cy="67622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Přímá spojnice 59"/>
            <p:cNvCxnSpPr/>
            <p:nvPr/>
          </p:nvCxnSpPr>
          <p:spPr>
            <a:xfrm>
              <a:off x="2061072" y="0"/>
              <a:ext cx="14066" cy="67341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Přímá spojnice 60"/>
            <p:cNvCxnSpPr/>
            <p:nvPr/>
          </p:nvCxnSpPr>
          <p:spPr>
            <a:xfrm>
              <a:off x="3112940" y="0"/>
              <a:ext cx="14066" cy="67341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Přímá spojnice 61"/>
            <p:cNvCxnSpPr/>
            <p:nvPr/>
          </p:nvCxnSpPr>
          <p:spPr>
            <a:xfrm>
              <a:off x="4231228" y="0"/>
              <a:ext cx="7033" cy="67341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aphicFrame>
        <p:nvGraphicFramePr>
          <p:cNvPr id="39" name="Tabulka 38"/>
          <p:cNvGraphicFramePr>
            <a:graphicFrameLocks noGrp="1"/>
          </p:cNvGraphicFramePr>
          <p:nvPr>
            <p:extLst>
              <p:ext uri="{D42A27DB-BD31-4B8C-83A1-F6EECF244321}">
                <p14:modId xmlns:p14="http://schemas.microsoft.com/office/powerpoint/2010/main" val="3056525626"/>
              </p:ext>
            </p:extLst>
          </p:nvPr>
        </p:nvGraphicFramePr>
        <p:xfrm>
          <a:off x="1320194" y="8240508"/>
          <a:ext cx="4376868" cy="1504452"/>
        </p:xfrm>
        <a:graphic>
          <a:graphicData uri="http://schemas.openxmlformats.org/drawingml/2006/table">
            <a:tbl>
              <a:tblPr>
                <a:tableStyleId>{5C22544A-7EE6-4342-B048-85BDC9FD1C3A}</a:tableStyleId>
              </a:tblPr>
              <a:tblGrid>
                <a:gridCol w="1034020">
                  <a:extLst>
                    <a:ext uri="{9D8B030D-6E8A-4147-A177-3AD203B41FA5}">
                      <a16:colId xmlns:a16="http://schemas.microsoft.com/office/drawing/2014/main" val="20000"/>
                    </a:ext>
                  </a:extLst>
                </a:gridCol>
                <a:gridCol w="716726">
                  <a:extLst>
                    <a:ext uri="{9D8B030D-6E8A-4147-A177-3AD203B41FA5}">
                      <a16:colId xmlns:a16="http://schemas.microsoft.com/office/drawing/2014/main" val="20001"/>
                    </a:ext>
                  </a:extLst>
                </a:gridCol>
                <a:gridCol w="875374">
                  <a:extLst>
                    <a:ext uri="{9D8B030D-6E8A-4147-A177-3AD203B41FA5}">
                      <a16:colId xmlns:a16="http://schemas.microsoft.com/office/drawing/2014/main" val="20002"/>
                    </a:ext>
                  </a:extLst>
                </a:gridCol>
                <a:gridCol w="875374">
                  <a:extLst>
                    <a:ext uri="{9D8B030D-6E8A-4147-A177-3AD203B41FA5}">
                      <a16:colId xmlns:a16="http://schemas.microsoft.com/office/drawing/2014/main" val="20003"/>
                    </a:ext>
                  </a:extLst>
                </a:gridCol>
                <a:gridCol w="875374">
                  <a:extLst>
                    <a:ext uri="{9D8B030D-6E8A-4147-A177-3AD203B41FA5}">
                      <a16:colId xmlns:a16="http://schemas.microsoft.com/office/drawing/2014/main" val="20004"/>
                    </a:ext>
                  </a:extLst>
                </a:gridCol>
              </a:tblGrid>
              <a:tr h="250742">
                <a:tc>
                  <a:txBody>
                    <a:bodyPr/>
                    <a:lstStyle/>
                    <a:p>
                      <a:pPr algn="l" fontAlgn="b"/>
                      <a:endParaRPr lang="cs-CZ" sz="1400" b="1" i="0" u="none" strike="noStrike" dirty="0">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cs-CZ" sz="1400" b="1" u="none" strike="noStrike">
                          <a:effectLst/>
                        </a:rPr>
                        <a:t>CD31</a:t>
                      </a:r>
                      <a:endParaRPr lang="cs-CZ" sz="1400" b="1" i="0" u="none" strike="noStrike">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cs-CZ" sz="1400" b="1" u="none" strike="noStrike" dirty="0">
                          <a:effectLst/>
                        </a:rPr>
                        <a:t>CD34</a:t>
                      </a:r>
                      <a:endParaRPr lang="cs-CZ" sz="1400" b="1" i="0" u="none" strike="noStrike" dirty="0">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cs-CZ" sz="1400" b="1" u="none" strike="noStrike">
                          <a:effectLst/>
                        </a:rPr>
                        <a:t>CD144</a:t>
                      </a:r>
                      <a:endParaRPr lang="cs-CZ" sz="1400" b="1" i="0" u="none" strike="noStrike">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cs-CZ" sz="1400" b="1" u="none" strike="noStrike" dirty="0">
                          <a:effectLst/>
                        </a:rPr>
                        <a:t>KDR</a:t>
                      </a:r>
                      <a:endParaRPr lang="cs-CZ" sz="1400" b="1" i="0" u="none" strike="noStrike" dirty="0">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250742">
                <a:tc>
                  <a:txBody>
                    <a:bodyPr/>
                    <a:lstStyle/>
                    <a:p>
                      <a:pPr algn="l" fontAlgn="b"/>
                      <a:r>
                        <a:rPr lang="cs-CZ" sz="1400" b="1" u="none" strike="noStrike" dirty="0">
                          <a:effectLst/>
                        </a:rPr>
                        <a:t>H9 (WA09)</a:t>
                      </a:r>
                      <a:endParaRPr lang="cs-CZ" sz="1400" b="1" i="0" u="none" strike="noStrike" dirty="0">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dirty="0">
                          <a:effectLst/>
                        </a:rPr>
                        <a:t>90,9</a:t>
                      </a:r>
                      <a:endParaRPr lang="cs-CZ" sz="1400" b="1" i="0" u="none" strike="noStrike" dirty="0">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a:effectLst/>
                        </a:rPr>
                        <a:t>95,3</a:t>
                      </a:r>
                      <a:endParaRPr lang="cs-CZ" sz="1400" b="1" i="0" u="none" strike="noStrike">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dirty="0">
                          <a:effectLst/>
                        </a:rPr>
                        <a:t>91,59</a:t>
                      </a:r>
                      <a:endParaRPr lang="cs-CZ" sz="1400" b="1" i="0" u="none" strike="noStrike" dirty="0">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a:effectLst/>
                        </a:rPr>
                        <a:t>97,36</a:t>
                      </a:r>
                      <a:endParaRPr lang="cs-CZ" sz="1400" b="1" i="0" u="none" strike="noStrike">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50742">
                <a:tc>
                  <a:txBody>
                    <a:bodyPr/>
                    <a:lstStyle/>
                    <a:p>
                      <a:pPr algn="l" fontAlgn="b"/>
                      <a:r>
                        <a:rPr lang="cs-CZ" sz="1400" b="1" u="none" strike="noStrike">
                          <a:effectLst/>
                        </a:rPr>
                        <a:t>CBIA-3 </a:t>
                      </a:r>
                      <a:endParaRPr lang="cs-CZ" sz="1400" b="1" i="0" u="none" strike="noStrike">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dirty="0">
                          <a:effectLst/>
                        </a:rPr>
                        <a:t>83,69</a:t>
                      </a:r>
                      <a:endParaRPr lang="cs-CZ" sz="1400" b="1" i="0" u="none" strike="noStrike" dirty="0">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dirty="0">
                          <a:effectLst/>
                        </a:rPr>
                        <a:t>84,64</a:t>
                      </a:r>
                      <a:endParaRPr lang="cs-CZ" sz="1400" b="1" i="0" u="none" strike="noStrike" dirty="0">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a:effectLst/>
                        </a:rPr>
                        <a:t>76,95</a:t>
                      </a:r>
                      <a:endParaRPr lang="cs-CZ" sz="1400" b="1" i="0" u="none" strike="noStrike">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a:effectLst/>
                        </a:rPr>
                        <a:t>90,8</a:t>
                      </a:r>
                      <a:endParaRPr lang="cs-CZ" sz="1400" b="1" i="0" u="none" strike="noStrike">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50742">
                <a:tc>
                  <a:txBody>
                    <a:bodyPr/>
                    <a:lstStyle/>
                    <a:p>
                      <a:pPr algn="l" fontAlgn="b"/>
                      <a:r>
                        <a:rPr lang="cs-CZ" sz="1400" b="1" u="none" strike="noStrike" dirty="0">
                          <a:effectLst/>
                        </a:rPr>
                        <a:t>CBIA-58</a:t>
                      </a:r>
                      <a:endParaRPr lang="cs-CZ" sz="1400" b="1" i="0" u="none" strike="noStrike" dirty="0">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a:effectLst/>
                        </a:rPr>
                        <a:t>87,69</a:t>
                      </a:r>
                      <a:endParaRPr lang="cs-CZ" sz="1400" b="1" i="0" u="none" strike="noStrike">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a:effectLst/>
                        </a:rPr>
                        <a:t>90,17</a:t>
                      </a:r>
                      <a:endParaRPr lang="cs-CZ" sz="1400" b="1" i="0" u="none" strike="noStrike">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dirty="0">
                          <a:effectLst/>
                        </a:rPr>
                        <a:t>77,54</a:t>
                      </a:r>
                      <a:endParaRPr lang="cs-CZ" sz="1400" b="1" i="0" u="none" strike="noStrike" dirty="0">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a:effectLst/>
                        </a:rPr>
                        <a:t>93,25</a:t>
                      </a:r>
                      <a:endParaRPr lang="cs-CZ" sz="1400" b="1" i="0" u="none" strike="noStrike">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50742">
                <a:tc>
                  <a:txBody>
                    <a:bodyPr/>
                    <a:lstStyle/>
                    <a:p>
                      <a:pPr algn="l" fontAlgn="b"/>
                      <a:r>
                        <a:rPr lang="cs-CZ" sz="1400" b="1" u="none" strike="noStrike">
                          <a:effectLst/>
                        </a:rPr>
                        <a:t>CBIA-19</a:t>
                      </a:r>
                      <a:endParaRPr lang="cs-CZ" sz="1400" b="1" i="0" u="none" strike="noStrike">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a:effectLst/>
                        </a:rPr>
                        <a:t>77,63</a:t>
                      </a:r>
                      <a:endParaRPr lang="cs-CZ" sz="1400" b="1" i="0" u="none" strike="noStrike">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a:effectLst/>
                        </a:rPr>
                        <a:t>84,58</a:t>
                      </a:r>
                      <a:endParaRPr lang="cs-CZ" sz="1400" b="1" i="0" u="none" strike="noStrike">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a:effectLst/>
                        </a:rPr>
                        <a:t>86,66</a:t>
                      </a:r>
                      <a:endParaRPr lang="cs-CZ" sz="1400" b="1" i="0" u="none" strike="noStrike">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dirty="0">
                          <a:effectLst/>
                        </a:rPr>
                        <a:t>92,87</a:t>
                      </a:r>
                      <a:endParaRPr lang="cs-CZ" sz="1400" b="1" i="0" u="none" strike="noStrike" dirty="0">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50742">
                <a:tc>
                  <a:txBody>
                    <a:bodyPr/>
                    <a:lstStyle/>
                    <a:p>
                      <a:pPr algn="l" fontAlgn="b"/>
                      <a:r>
                        <a:rPr lang="cs-CZ" sz="1400" b="1" u="none" strike="noStrike" dirty="0">
                          <a:effectLst/>
                        </a:rPr>
                        <a:t>CBIA-7</a:t>
                      </a:r>
                      <a:endParaRPr lang="cs-CZ" sz="1400" b="1" i="0" u="none" strike="noStrike" dirty="0">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a:effectLst/>
                        </a:rPr>
                        <a:t>75,29</a:t>
                      </a:r>
                      <a:endParaRPr lang="cs-CZ" sz="1400" b="1" i="0" u="none" strike="noStrike">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dirty="0">
                          <a:effectLst/>
                        </a:rPr>
                        <a:t>86,44</a:t>
                      </a:r>
                      <a:endParaRPr lang="cs-CZ" sz="1400" b="1" i="0" u="none" strike="noStrike" dirty="0">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a:effectLst/>
                        </a:rPr>
                        <a:t>85,465</a:t>
                      </a:r>
                      <a:endParaRPr lang="cs-CZ" sz="1400" b="1" i="0" u="none" strike="noStrike">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cs-CZ" sz="1400" b="1" u="none" strike="noStrike" dirty="0">
                          <a:effectLst/>
                        </a:rPr>
                        <a:t>94,49</a:t>
                      </a:r>
                      <a:endParaRPr lang="cs-CZ" sz="1400" b="1" i="0" u="none" strike="noStrike" dirty="0">
                        <a:solidFill>
                          <a:srgbClr val="000000"/>
                        </a:solidFill>
                        <a:effectLst/>
                        <a:latin typeface="Calibri"/>
                      </a:endParaRPr>
                    </a:p>
                  </a:txBody>
                  <a:tcPr marL="6804" marR="6804" marT="737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TextovéPole 310"/>
          <p:cNvSpPr txBox="1"/>
          <p:nvPr/>
        </p:nvSpPr>
        <p:spPr>
          <a:xfrm>
            <a:off x="0" y="161039"/>
            <a:ext cx="6858000" cy="309609"/>
          </a:xfrm>
          <a:prstGeom prst="rect">
            <a:avLst/>
          </a:prstGeom>
          <a:noFill/>
        </p:spPr>
        <p:txBody>
          <a:bodyPr wrap="square" lIns="68415" tIns="34208" rIns="68415" bIns="34208" rtlCol="0">
            <a:spAutoFit/>
          </a:bodyPr>
          <a:lstStyle/>
          <a:p>
            <a:pPr algn="ctr"/>
            <a:r>
              <a:rPr lang="en-US" sz="1500" b="1" dirty="0">
                <a:latin typeface="Arial" panose="020B0604020202020204" pitchFamily="34" charset="0"/>
                <a:cs typeface="Arial" panose="020B0604020202020204" pitchFamily="34" charset="0"/>
              </a:rPr>
              <a:t>Supplemental figure </a:t>
            </a:r>
            <a:r>
              <a:rPr lang="sk-SK" sz="1500" b="1" dirty="0">
                <a:latin typeface="Arial" panose="020B0604020202020204" pitchFamily="34" charset="0"/>
                <a:cs typeface="Arial" panose="020B0604020202020204" pitchFamily="34" charset="0"/>
              </a:rPr>
              <a:t>4</a:t>
            </a:r>
            <a:r>
              <a:rPr lang="en-US" sz="1500" b="1" dirty="0">
                <a:latin typeface="Arial" panose="020B0604020202020204" pitchFamily="34" charset="0"/>
                <a:cs typeface="Arial" panose="020B0604020202020204" pitchFamily="34" charset="0"/>
              </a:rPr>
              <a:t> legend</a:t>
            </a:r>
          </a:p>
        </p:txBody>
      </p:sp>
      <p:sp>
        <p:nvSpPr>
          <p:cNvPr id="4" name="Obdélník 3"/>
          <p:cNvSpPr/>
          <p:nvPr/>
        </p:nvSpPr>
        <p:spPr>
          <a:xfrm>
            <a:off x="0" y="551083"/>
            <a:ext cx="6858000" cy="1069358"/>
          </a:xfrm>
          <a:prstGeom prst="rect">
            <a:avLst/>
          </a:prstGeom>
        </p:spPr>
        <p:txBody>
          <a:bodyPr wrap="square" lIns="68415" tIns="34208" rIns="68415" bIns="34208">
            <a:spAutoFit/>
          </a:bodyPr>
          <a:lstStyle/>
          <a:p>
            <a:r>
              <a:rPr lang="en-US" sz="1300" b="1" dirty="0">
                <a:latin typeface="Arial" panose="020B0604020202020204" pitchFamily="34" charset="0"/>
                <a:cs typeface="Arial" panose="020B0604020202020204" pitchFamily="34" charset="0"/>
              </a:rPr>
              <a:t>Data from overlay histograms used in Figure </a:t>
            </a:r>
            <a:r>
              <a:rPr lang="sk-SK" sz="1300" b="1" dirty="0">
                <a:latin typeface="Arial" panose="020B0604020202020204" pitchFamily="34" charset="0"/>
                <a:cs typeface="Arial" panose="020B0604020202020204" pitchFamily="34" charset="0"/>
              </a:rPr>
              <a:t>7</a:t>
            </a:r>
            <a:r>
              <a:rPr lang="en-US" sz="1300" b="1" dirty="0">
                <a:latin typeface="Arial" panose="020B0604020202020204" pitchFamily="34" charset="0"/>
                <a:cs typeface="Arial" panose="020B0604020202020204" pitchFamily="34" charset="0"/>
              </a:rPr>
              <a:t>. </a:t>
            </a:r>
            <a:r>
              <a:rPr lang="en-US" sz="1300" dirty="0">
                <a:latin typeface="Arial" panose="020B0604020202020204" pitchFamily="34" charset="0"/>
                <a:cs typeface="Arial" panose="020B0604020202020204" pitchFamily="34" charset="0"/>
              </a:rPr>
              <a:t>These overlay histograms show surface expression of endothelial markers CD31, CD34, CD144 and KDR on H9 (WA09), CBIA-3, CBIA-58, CBIA-19 and CBIA-7 derived ECFC by day 5 of differentiation. Marker expressions are displayed as percentages in a table below histograms. These are the source data for graph in Figure 6.</a:t>
            </a:r>
            <a:endParaRPr lang="sk-SK" sz="1300" dirty="0">
              <a:latin typeface="Arial" panose="020B0604020202020204" pitchFamily="34" charset="0"/>
              <a:cs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TextovéPole 310"/>
          <p:cNvSpPr txBox="1"/>
          <p:nvPr/>
        </p:nvSpPr>
        <p:spPr>
          <a:xfrm>
            <a:off x="0" y="161039"/>
            <a:ext cx="6858000" cy="309609"/>
          </a:xfrm>
          <a:prstGeom prst="rect">
            <a:avLst/>
          </a:prstGeom>
          <a:noFill/>
        </p:spPr>
        <p:txBody>
          <a:bodyPr wrap="square" lIns="68415" tIns="34208" rIns="68415" bIns="34208" rtlCol="0">
            <a:spAutoFit/>
          </a:bodyPr>
          <a:lstStyle/>
          <a:p>
            <a:pPr algn="ctr"/>
            <a:r>
              <a:rPr lang="en-US" sz="1500" b="1" dirty="0">
                <a:latin typeface="Arial" panose="020B0604020202020204" pitchFamily="34" charset="0"/>
                <a:cs typeface="Arial" panose="020B0604020202020204" pitchFamily="34" charset="0"/>
              </a:rPr>
              <a:t>Supplemental figure </a:t>
            </a:r>
            <a:r>
              <a:rPr lang="sk-SK" sz="1500" b="1" dirty="0">
                <a:latin typeface="Arial" panose="020B0604020202020204" pitchFamily="34" charset="0"/>
                <a:cs typeface="Arial" panose="020B0604020202020204" pitchFamily="34" charset="0"/>
              </a:rPr>
              <a:t>5</a:t>
            </a:r>
            <a:endParaRPr lang="en-US" sz="1500" b="1" dirty="0">
              <a:latin typeface="Arial" panose="020B0604020202020204" pitchFamily="34" charset="0"/>
              <a:cs typeface="Arial" panose="020B0604020202020204" pitchFamily="34" charset="0"/>
            </a:endParaRPr>
          </a:p>
        </p:txBody>
      </p:sp>
      <p:grpSp>
        <p:nvGrpSpPr>
          <p:cNvPr id="48" name="Skupina 47"/>
          <p:cNvGrpSpPr>
            <a:grpSpLocks noChangeAspect="1"/>
          </p:cNvGrpSpPr>
          <p:nvPr/>
        </p:nvGrpSpPr>
        <p:grpSpPr>
          <a:xfrm>
            <a:off x="-1" y="606803"/>
            <a:ext cx="6780731" cy="7166878"/>
            <a:chOff x="-3" y="784176"/>
            <a:chExt cx="9841163" cy="9601471"/>
          </a:xfrm>
        </p:grpSpPr>
        <p:pic>
          <p:nvPicPr>
            <p:cNvPr id="40" name="Picture 2" descr="C:\Users\sharkan\Documents\Doktorát\Clanok\supplement\porovnanie fenotypu\m-HUC p17 5_2018\D0\P505087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784176"/>
              <a:ext cx="4800533" cy="360040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3" descr="C:\Users\sharkan\Documents\Doktorát\Clanok\supplement\porovnanie fenotypu\m-HUC p17 5_2018\D1\N2B27 D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16624" y="784176"/>
              <a:ext cx="4824536" cy="3618402"/>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 descr="C:\Users\sharkan\Documents\Doktorát\Clanok\supplement\porovnanie fenotypu\m-HUC p17 5_2018\D2\N2B27 D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 y="5584776"/>
              <a:ext cx="4800533" cy="3600399"/>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5" descr="C:\Users\sharkan\Documents\Doktorát\Clanok\supplement\porovnanie fenotypu\m-HUC p17 5_2018\D3\N2B27 D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16624" y="5584776"/>
              <a:ext cx="4800532" cy="3600399"/>
            </a:xfrm>
            <a:prstGeom prst="rect">
              <a:avLst/>
            </a:prstGeom>
            <a:noFill/>
            <a:extLst>
              <a:ext uri="{909E8E84-426E-40DD-AFC4-6F175D3DCCD1}">
                <a14:hiddenFill xmlns:a14="http://schemas.microsoft.com/office/drawing/2010/main">
                  <a:solidFill>
                    <a:srgbClr val="FFFFFF"/>
                  </a:solidFill>
                </a14:hiddenFill>
              </a:ext>
            </a:extLst>
          </p:spPr>
        </p:pic>
        <p:sp>
          <p:nvSpPr>
            <p:cNvPr id="44" name="TextovéPole 43"/>
            <p:cNvSpPr txBox="1"/>
            <p:nvPr/>
          </p:nvSpPr>
          <p:spPr>
            <a:xfrm>
              <a:off x="0" y="4504656"/>
              <a:ext cx="4800530" cy="1051437"/>
            </a:xfrm>
            <a:prstGeom prst="rect">
              <a:avLst/>
            </a:prstGeom>
            <a:noFill/>
          </p:spPr>
          <p:txBody>
            <a:bodyPr wrap="square" rtlCol="0">
              <a:spAutoFit/>
            </a:bodyPr>
            <a:lstStyle/>
            <a:p>
              <a:r>
                <a:rPr lang="en-US" sz="1500" b="1" dirty="0">
                  <a:latin typeface="Arial" panose="020B0604020202020204" pitchFamily="34" charset="0"/>
                  <a:cs typeface="Arial" panose="020B0604020202020204" pitchFamily="34" charset="0"/>
                </a:rPr>
                <a:t>Day 0; mTeSR medium is exchanged for N2B27 based medium</a:t>
              </a:r>
            </a:p>
          </p:txBody>
        </p:sp>
        <p:sp>
          <p:nvSpPr>
            <p:cNvPr id="45" name="TextovéPole 44"/>
            <p:cNvSpPr txBox="1"/>
            <p:nvPr/>
          </p:nvSpPr>
          <p:spPr>
            <a:xfrm>
              <a:off x="5016623" y="4504656"/>
              <a:ext cx="4787636" cy="742191"/>
            </a:xfrm>
            <a:prstGeom prst="rect">
              <a:avLst/>
            </a:prstGeom>
            <a:noFill/>
          </p:spPr>
          <p:txBody>
            <a:bodyPr wrap="square" rtlCol="0">
              <a:spAutoFit/>
            </a:bodyPr>
            <a:lstStyle/>
            <a:p>
              <a:r>
                <a:rPr lang="en-US" sz="1500" b="1" dirty="0">
                  <a:latin typeface="Arial" panose="020B0604020202020204" pitchFamily="34" charset="0"/>
                  <a:cs typeface="Arial" panose="020B0604020202020204" pitchFamily="34" charset="0"/>
                </a:rPr>
                <a:t>Day 1; cells remain in N2B27 based medium</a:t>
              </a:r>
            </a:p>
          </p:txBody>
        </p:sp>
        <p:sp>
          <p:nvSpPr>
            <p:cNvPr id="46" name="TextovéPole 45"/>
            <p:cNvSpPr txBox="1"/>
            <p:nvPr/>
          </p:nvSpPr>
          <p:spPr>
            <a:xfrm>
              <a:off x="-3" y="9329193"/>
              <a:ext cx="4800530" cy="742191"/>
            </a:xfrm>
            <a:prstGeom prst="rect">
              <a:avLst/>
            </a:prstGeom>
            <a:noFill/>
          </p:spPr>
          <p:txBody>
            <a:bodyPr wrap="square" rtlCol="0">
              <a:spAutoFit/>
            </a:bodyPr>
            <a:lstStyle/>
            <a:p>
              <a:r>
                <a:rPr lang="en-US" sz="1500" b="1" dirty="0">
                  <a:latin typeface="Arial" panose="020B0604020202020204" pitchFamily="34" charset="0"/>
                  <a:cs typeface="Arial" panose="020B0604020202020204" pitchFamily="34" charset="0"/>
                </a:rPr>
                <a:t>Day 2; cells remain in N2B27 based medium</a:t>
              </a:r>
            </a:p>
          </p:txBody>
        </p:sp>
        <p:sp>
          <p:nvSpPr>
            <p:cNvPr id="47" name="TextovéPole 46"/>
            <p:cNvSpPr txBox="1"/>
            <p:nvPr/>
          </p:nvSpPr>
          <p:spPr>
            <a:xfrm>
              <a:off x="5017093" y="9332736"/>
              <a:ext cx="4800064" cy="1052911"/>
            </a:xfrm>
            <a:prstGeom prst="rect">
              <a:avLst/>
            </a:prstGeom>
            <a:noFill/>
          </p:spPr>
          <p:txBody>
            <a:bodyPr wrap="square" rtlCol="0">
              <a:spAutoFit/>
            </a:bodyPr>
            <a:lstStyle/>
            <a:p>
              <a:r>
                <a:rPr lang="en-US" sz="1500" b="1" dirty="0">
                  <a:latin typeface="Arial" panose="020B0604020202020204" pitchFamily="34" charset="0"/>
                  <a:cs typeface="Arial" panose="020B0604020202020204" pitchFamily="34" charset="0"/>
                </a:rPr>
                <a:t>Day 3; N2B27 based medium is exchanged for StemPro based medium</a:t>
              </a:r>
            </a:p>
          </p:txBody>
        </p:sp>
      </p:grpSp>
      <p:sp>
        <p:nvSpPr>
          <p:cNvPr id="2049" name="Rectangle 1"/>
          <p:cNvSpPr>
            <a:spLocks noChangeArrowheads="1"/>
          </p:cNvSpPr>
          <p:nvPr/>
        </p:nvSpPr>
        <p:spPr bwMode="auto">
          <a:xfrm>
            <a:off x="0" y="8279482"/>
            <a:ext cx="6858000" cy="869303"/>
          </a:xfrm>
          <a:prstGeom prst="rect">
            <a:avLst/>
          </a:prstGeom>
          <a:noFill/>
          <a:ln w="9525">
            <a:noFill/>
            <a:miter lim="800000"/>
            <a:headEnd/>
            <a:tailEnd/>
          </a:ln>
          <a:effectLst/>
        </p:spPr>
        <p:txBody>
          <a:bodyPr vert="horz" wrap="square" lIns="68415" tIns="34208" rIns="68415" bIns="34208" numCol="1" anchor="ctr" anchorCtr="0" compatLnSpc="1">
            <a:prstTxWarp prst="textNoShape">
              <a:avLst/>
            </a:prstTxWarp>
            <a:spAutoFit/>
          </a:bodyPr>
          <a:lstStyle/>
          <a:p>
            <a:pPr defTabSz="684154" fontAlgn="base">
              <a:spcBef>
                <a:spcPct val="0"/>
              </a:spcBef>
              <a:spcAft>
                <a:spcPct val="0"/>
              </a:spcAft>
            </a:pPr>
            <a:r>
              <a:rPr lang="en-US" sz="1300" b="1" dirty="0">
                <a:latin typeface="Arial" panose="020B0604020202020204" pitchFamily="34" charset="0"/>
                <a:ea typeface="Times New Roman" pitchFamily="18" charset="0"/>
                <a:cs typeface="Arial" panose="020B0604020202020204" pitchFamily="34" charset="0"/>
              </a:rPr>
              <a:t>Pictures taken from CBIA-50 culture differentiated by two-stage N2B27 + </a:t>
            </a:r>
            <a:r>
              <a:rPr lang="en-US" sz="1300" b="1" dirty="0" err="1">
                <a:latin typeface="Arial" panose="020B0604020202020204" pitchFamily="34" charset="0"/>
                <a:ea typeface="Times New Roman" pitchFamily="18" charset="0"/>
                <a:cs typeface="Arial" panose="020B0604020202020204" pitchFamily="34" charset="0"/>
              </a:rPr>
              <a:t>StemPro</a:t>
            </a:r>
            <a:r>
              <a:rPr lang="en-US" sz="1300" b="1" dirty="0">
                <a:latin typeface="Arial" panose="020B0604020202020204" pitchFamily="34" charset="0"/>
                <a:ea typeface="Times New Roman" pitchFamily="18" charset="0"/>
                <a:cs typeface="Arial" panose="020B0604020202020204" pitchFamily="34" charset="0"/>
              </a:rPr>
              <a:t> protocol – day 0 to 3.</a:t>
            </a:r>
            <a:r>
              <a:rPr lang="en-US" sz="1300" dirty="0">
                <a:latin typeface="Arial" panose="020B0604020202020204" pitchFamily="34" charset="0"/>
                <a:ea typeface="Times New Roman" pitchFamily="18" charset="0"/>
                <a:cs typeface="Arial" panose="020B0604020202020204" pitchFamily="34" charset="0"/>
              </a:rPr>
              <a:t> Cells remain relatively homogenous until day 3 of differentiation. Day 3 picture was taken immediately after medium exchange from N2B27 based medium to </a:t>
            </a:r>
            <a:r>
              <a:rPr lang="en-US" sz="1300" dirty="0" err="1">
                <a:latin typeface="Arial" panose="020B0604020202020204" pitchFamily="34" charset="0"/>
                <a:ea typeface="Times New Roman" pitchFamily="18" charset="0"/>
                <a:cs typeface="Arial" panose="020B0604020202020204" pitchFamily="34" charset="0"/>
              </a:rPr>
              <a:t>StemPro</a:t>
            </a:r>
            <a:r>
              <a:rPr lang="en-US" sz="1300" dirty="0">
                <a:latin typeface="Arial" panose="020B0604020202020204" pitchFamily="34" charset="0"/>
                <a:ea typeface="Times New Roman" pitchFamily="18" charset="0"/>
                <a:cs typeface="Arial" panose="020B0604020202020204" pitchFamily="34" charset="0"/>
              </a:rPr>
              <a:t> based medium. Magnification in all pictures was 40X.</a:t>
            </a:r>
            <a:endParaRPr lang="en-US" sz="3300" dirty="0">
              <a:latin typeface="Arial" panose="020B0604020202020204" pitchFamily="34" charset="0"/>
              <a:cs typeface="Arial" panose="020B0604020202020204" pitchFamily="34" charset="0"/>
            </a:endParaRPr>
          </a:p>
        </p:txBody>
      </p:sp>
      <p:sp>
        <p:nvSpPr>
          <p:cNvPr id="49" name="TextovéPole 48"/>
          <p:cNvSpPr txBox="1"/>
          <p:nvPr/>
        </p:nvSpPr>
        <p:spPr>
          <a:xfrm>
            <a:off x="0" y="7794744"/>
            <a:ext cx="6858000" cy="309609"/>
          </a:xfrm>
          <a:prstGeom prst="rect">
            <a:avLst/>
          </a:prstGeom>
          <a:noFill/>
        </p:spPr>
        <p:txBody>
          <a:bodyPr wrap="square" lIns="68415" tIns="34208" rIns="68415" bIns="34208" rtlCol="0">
            <a:spAutoFit/>
          </a:bodyPr>
          <a:lstStyle/>
          <a:p>
            <a:pPr algn="ctr"/>
            <a:r>
              <a:rPr lang="en-US" sz="1500" b="1" dirty="0">
                <a:latin typeface="Arial" panose="020B0604020202020204" pitchFamily="34" charset="0"/>
                <a:cs typeface="Arial" panose="020B0604020202020204" pitchFamily="34" charset="0"/>
              </a:rPr>
              <a:t>Supplemental figure </a:t>
            </a:r>
            <a:r>
              <a:rPr lang="sk-SK" sz="1500" b="1" dirty="0">
                <a:latin typeface="Arial" panose="020B0604020202020204" pitchFamily="34" charset="0"/>
                <a:cs typeface="Arial" panose="020B0604020202020204" pitchFamily="34" charset="0"/>
              </a:rPr>
              <a:t>5</a:t>
            </a:r>
            <a:r>
              <a:rPr lang="en-US" sz="1500" b="1" dirty="0">
                <a:latin typeface="Arial" panose="020B0604020202020204" pitchFamily="34" charset="0"/>
                <a:cs typeface="Arial" panose="020B0604020202020204" pitchFamily="34" charset="0"/>
              </a:rPr>
              <a:t> legend</a:t>
            </a:r>
          </a:p>
        </p:txBody>
      </p:sp>
    </p:spTree>
  </p:cSld>
  <p:clrMapOvr>
    <a:masterClrMapping/>
  </p:clrMapOvr>
</p:sld>
</file>

<file path=ppt/theme/theme1.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1161</TotalTime>
  <Words>854</Words>
  <Application>Microsoft Office PowerPoint</Application>
  <PresentationFormat>A4 Paper (210x297 mm)</PresentationFormat>
  <Paragraphs>163</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Motiv sady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SHARKAN</dc:creator>
  <cp:lastModifiedBy>Šimon Farkaš</cp:lastModifiedBy>
  <cp:revision>64</cp:revision>
  <dcterms:created xsi:type="dcterms:W3CDTF">2019-08-10T15:52:12Z</dcterms:created>
  <dcterms:modified xsi:type="dcterms:W3CDTF">2020-04-06T15:19:15Z</dcterms:modified>
</cp:coreProperties>
</file>