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6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36C07-7E76-46D3-B86B-6AF7C60E533E}" type="datetimeFigureOut">
              <a:rPr lang="nl-NL" smtClean="0"/>
              <a:t>17-9-2019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96D49-DAE3-40DE-93E0-41688E0A5016}" type="slidenum">
              <a:rPr lang="nl-NL" smtClean="0"/>
              <a:t>‹#›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2993544" y="2815651"/>
            <a:ext cx="2206625" cy="240031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>
                <a:effectLst/>
                <a:latin typeface="Times New Roman"/>
                <a:ea typeface="SimSun"/>
                <a:cs typeface="Times New Roman"/>
              </a:rPr>
              <a:t>9,701 participants with dietary data</a:t>
            </a:r>
            <a:endParaRPr lang="en-US" sz="1100">
              <a:effectLst/>
              <a:ea typeface="SimSun"/>
              <a:cs typeface="Times New Roman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3137685" y="3055680"/>
            <a:ext cx="0" cy="1165408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137685" y="3387785"/>
            <a:ext cx="22860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3362479" y="3217608"/>
            <a:ext cx="1834515" cy="3524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900" dirty="0">
                <a:effectLst/>
                <a:latin typeface="Times New Roman"/>
                <a:ea typeface="SimSun"/>
                <a:cs typeface="Times New Roman"/>
              </a:rPr>
              <a:t>1,914 with prevalent CVD, diabetes, and/or cancers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97795" y="4221090"/>
            <a:ext cx="2206625" cy="578113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Times New Roman"/>
                <a:ea typeface="SimSun"/>
                <a:cs typeface="Times New Roman"/>
              </a:rPr>
              <a:t>7,786 participants included in analysis of protein intake and mortality in the Rotterdam Study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987828" y="2008185"/>
            <a:ext cx="2206625" cy="24955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Times New Roman"/>
                <a:ea typeface="SimSun"/>
                <a:cs typeface="Times New Roman"/>
              </a:rPr>
              <a:t>14,926 participants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3137685" y="2263202"/>
            <a:ext cx="0" cy="54546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137685" y="2512120"/>
            <a:ext cx="22860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3366289" y="2406712"/>
            <a:ext cx="1830705" cy="21907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900" dirty="0">
                <a:effectLst/>
                <a:latin typeface="Times New Roman"/>
                <a:ea typeface="SimSun"/>
                <a:cs typeface="Times New Roman"/>
              </a:rPr>
              <a:t>5,225 without dietary data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203852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2881474" y="1573214"/>
            <a:ext cx="4766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1 - Participants selection in the Rotterdam Study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>
            <a:off x="3133875" y="3861048"/>
            <a:ext cx="22860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3369908" y="3684838"/>
            <a:ext cx="1834515" cy="3524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nl-NL" sz="900" dirty="0">
                <a:latin typeface="Times New Roman"/>
                <a:ea typeface="SimSun"/>
                <a:cs typeface="Times New Roman"/>
              </a:rPr>
              <a:t>1 without follow-up data on mortality</a:t>
            </a:r>
            <a:endParaRPr lang="en-US" sz="900" dirty="0">
              <a:latin typeface="Times New Roman"/>
              <a:ea typeface="SimSun"/>
              <a:cs typeface="Times New Roman"/>
            </a:endParaRPr>
          </a:p>
        </p:txBody>
      </p:sp>
      <p:sp>
        <p:nvSpPr>
          <p:cNvPr id="30" name="Slide Number Placeholder 1">
            <a:extLst>
              <a:ext uri="{FF2B5EF4-FFF2-40B4-BE49-F238E27FC236}">
                <a16:creationId xmlns:a16="http://schemas.microsoft.com/office/drawing/2014/main" id="{E5CFA00D-52D6-47EC-8399-9528D4B5DA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A9096D49-DAE3-40DE-93E0-41688E0A5016}" type="slidenum">
              <a:rPr lang="nl-NL" smtClean="0"/>
              <a:t>1</a:t>
            </a:fld>
            <a:endParaRPr lang="nl-NL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E134965C-92E0-4005-8E0B-97DEAEC405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83568" y="268540"/>
            <a:ext cx="2895600" cy="365125"/>
          </a:xfrm>
        </p:spPr>
        <p:txBody>
          <a:bodyPr/>
          <a:lstStyle/>
          <a:p>
            <a:r>
              <a:rPr lang="nl-NL" b="1" dirty="0"/>
              <a:t>Online </a:t>
            </a:r>
            <a:r>
              <a:rPr lang="nl-NL" b="1" dirty="0" err="1"/>
              <a:t>Supporting</a:t>
            </a:r>
            <a:r>
              <a:rPr lang="nl-NL" b="1" dirty="0"/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1428938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2843808" y="826117"/>
            <a:ext cx="4186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2 - Selection of studies for meta-analysis</a:t>
            </a:r>
          </a:p>
        </p:txBody>
      </p:sp>
      <p:sp>
        <p:nvSpPr>
          <p:cNvPr id="18" name="Footer Placeholder 1">
            <a:extLst>
              <a:ext uri="{FF2B5EF4-FFF2-40B4-BE49-F238E27FC236}">
                <a16:creationId xmlns:a16="http://schemas.microsoft.com/office/drawing/2014/main" id="{A789E95A-DE0A-4E93-B04D-0DA27A21FE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55576" y="345416"/>
            <a:ext cx="2895600" cy="365125"/>
          </a:xfrm>
        </p:spPr>
        <p:txBody>
          <a:bodyPr/>
          <a:lstStyle/>
          <a:p>
            <a:r>
              <a:rPr lang="nl-NL" b="1" dirty="0"/>
              <a:t>Online </a:t>
            </a:r>
            <a:r>
              <a:rPr lang="nl-NL" b="1" dirty="0" err="1"/>
              <a:t>Supporting</a:t>
            </a:r>
            <a:r>
              <a:rPr lang="nl-NL" b="1" dirty="0"/>
              <a:t> Information</a:t>
            </a:r>
          </a:p>
        </p:txBody>
      </p:sp>
      <p:sp>
        <p:nvSpPr>
          <p:cNvPr id="19" name="Slide Number Placeholder 2">
            <a:extLst>
              <a:ext uri="{FF2B5EF4-FFF2-40B4-BE49-F238E27FC236}">
                <a16:creationId xmlns:a16="http://schemas.microsoft.com/office/drawing/2014/main" id="{BB3D9074-975B-4988-91B4-D0AEB74B3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356352"/>
            <a:ext cx="2133600" cy="365125"/>
          </a:xfrm>
        </p:spPr>
        <p:txBody>
          <a:bodyPr/>
          <a:lstStyle/>
          <a:p>
            <a:fld id="{A9096D49-DAE3-40DE-93E0-41688E0A5016}" type="slidenum">
              <a:rPr lang="nl-NL" smtClean="0"/>
              <a:t>2</a:t>
            </a:fld>
            <a:endParaRPr lang="nl-NL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34B09A5-4162-4F77-9528-3B81EA4BEE1B}"/>
              </a:ext>
            </a:extLst>
          </p:cNvPr>
          <p:cNvSpPr/>
          <p:nvPr/>
        </p:nvSpPr>
        <p:spPr>
          <a:xfrm>
            <a:off x="2848025" y="1412776"/>
            <a:ext cx="3224530" cy="504056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endParaRPr lang="en-US" sz="800" dirty="0">
              <a:effectLst/>
              <a:latin typeface="Times New Roman"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en-US" sz="800" dirty="0">
              <a:latin typeface="Times New Roman"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Unique references identified through literature research (n=12,152)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Medicine (n=9,243)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 err="1">
                <a:effectLst/>
                <a:latin typeface="Times New Roman"/>
                <a:ea typeface="SimSun"/>
                <a:cs typeface="Times New Roman"/>
              </a:rPr>
              <a:t>Embase</a:t>
            </a: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 (n=</a:t>
            </a:r>
            <a:r>
              <a:rPr lang="en-US" sz="700" i="1" dirty="0">
                <a:latin typeface="Times New Roman"/>
                <a:ea typeface="SimSun"/>
                <a:cs typeface="Times New Roman"/>
              </a:rPr>
              <a:t>2,142</a:t>
            </a: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Cochrane (n=767)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800" dirty="0">
                <a:effectLst/>
                <a:ea typeface="SimSun"/>
                <a:cs typeface="Times New Roman"/>
              </a:rPr>
              <a:t> 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BAE84D70-5841-44CD-B457-4A3E07BF5D8F}"/>
              </a:ext>
            </a:extLst>
          </p:cNvPr>
          <p:cNvCxnSpPr/>
          <p:nvPr/>
        </p:nvCxnSpPr>
        <p:spPr>
          <a:xfrm>
            <a:off x="2994075" y="1916832"/>
            <a:ext cx="0" cy="698033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C2B21E88-53E8-4BBC-812D-61CB0CBA45B7}"/>
              </a:ext>
            </a:extLst>
          </p:cNvPr>
          <p:cNvSpPr/>
          <p:nvPr/>
        </p:nvSpPr>
        <p:spPr>
          <a:xfrm>
            <a:off x="2846120" y="2610420"/>
            <a:ext cx="3227705" cy="225425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Studies included for full text screening (n=121)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CFB50F6-1ECF-41D2-90C0-EDEC5B450752}"/>
              </a:ext>
            </a:extLst>
          </p:cNvPr>
          <p:cNvSpPr/>
          <p:nvPr/>
        </p:nvSpPr>
        <p:spPr>
          <a:xfrm>
            <a:off x="2842945" y="3880722"/>
            <a:ext cx="3227705" cy="228600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Studies included for systematic review and meta-analysis (n=10)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05303086-EEEF-4B57-8E65-71ABE0258748}"/>
              </a:ext>
            </a:extLst>
          </p:cNvPr>
          <p:cNvCxnSpPr/>
          <p:nvPr/>
        </p:nvCxnSpPr>
        <p:spPr>
          <a:xfrm>
            <a:off x="2992805" y="4115037"/>
            <a:ext cx="0" cy="965835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>
            <a:extLst>
              <a:ext uri="{FF2B5EF4-FFF2-40B4-BE49-F238E27FC236}">
                <a16:creationId xmlns:a16="http://schemas.microsoft.com/office/drawing/2014/main" id="{F7E3D851-D707-4471-B8E1-826276232911}"/>
              </a:ext>
            </a:extLst>
          </p:cNvPr>
          <p:cNvSpPr/>
          <p:nvPr/>
        </p:nvSpPr>
        <p:spPr>
          <a:xfrm>
            <a:off x="2838500" y="5083730"/>
            <a:ext cx="3231515" cy="51752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latin typeface="Times New Roman"/>
                <a:ea typeface="SimSun"/>
                <a:cs typeface="Times New Roman"/>
              </a:rPr>
              <a:t>A</a:t>
            </a: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 total of 11 studies including the Rotterdam Study for meta-analysis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9B9FF334-7CA0-43D1-9A53-EAFBB687B479}"/>
              </a:ext>
            </a:extLst>
          </p:cNvPr>
          <p:cNvCxnSpPr/>
          <p:nvPr/>
        </p:nvCxnSpPr>
        <p:spPr>
          <a:xfrm>
            <a:off x="2998520" y="2265848"/>
            <a:ext cx="18288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6F7BB557-29CB-433A-980F-230BFD5BCF94}"/>
              </a:ext>
            </a:extLst>
          </p:cNvPr>
          <p:cNvSpPr/>
          <p:nvPr/>
        </p:nvSpPr>
        <p:spPr>
          <a:xfrm>
            <a:off x="3181400" y="2156310"/>
            <a:ext cx="2892425" cy="219075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Studies excluded after title and abstract screening (n=12,031)</a:t>
            </a:r>
            <a:endParaRPr lang="en-US" sz="1100" dirty="0">
              <a:effectLst/>
              <a:ea typeface="SimSun"/>
              <a:cs typeface="Times New Roman"/>
            </a:endParaRP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5DD72005-0A4B-4A34-A578-738D436802A5}"/>
              </a:ext>
            </a:extLst>
          </p:cNvPr>
          <p:cNvCxnSpPr/>
          <p:nvPr/>
        </p:nvCxnSpPr>
        <p:spPr>
          <a:xfrm>
            <a:off x="2982425" y="3358283"/>
            <a:ext cx="18288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E4AFB75A-1019-449D-AB38-581CE7619A3D}"/>
              </a:ext>
            </a:extLst>
          </p:cNvPr>
          <p:cNvSpPr/>
          <p:nvPr/>
        </p:nvSpPr>
        <p:spPr>
          <a:xfrm>
            <a:off x="3165305" y="2962239"/>
            <a:ext cx="2891790" cy="792088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dirty="0">
                <a:effectLst/>
                <a:latin typeface="Times New Roman"/>
                <a:ea typeface="SimSun"/>
                <a:cs typeface="Times New Roman"/>
              </a:rPr>
              <a:t>Studies excluded after full screening (n=111)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With no relevant outcomes (n=100)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Biomarkers of protein intake as exposure (n=1)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Not general population (n=9)</a:t>
            </a:r>
            <a:endParaRPr lang="en-US" sz="1100" dirty="0">
              <a:effectLst/>
              <a:ea typeface="SimSun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700" i="1" dirty="0">
                <a:effectLst/>
                <a:latin typeface="Times New Roman"/>
                <a:ea typeface="SimSun"/>
                <a:cs typeface="Times New Roman"/>
              </a:rPr>
              <a:t>Same cohort as another study (n=1)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30AC83D-79B9-42EA-8AF5-46BD3BDE2D6A}"/>
              </a:ext>
            </a:extLst>
          </p:cNvPr>
          <p:cNvCxnSpPr/>
          <p:nvPr/>
        </p:nvCxnSpPr>
        <p:spPr>
          <a:xfrm flipH="1">
            <a:off x="2992170" y="2835845"/>
            <a:ext cx="6350" cy="1044877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85C5C290-7AAA-4E37-9AF1-7B6EC030E99F}"/>
              </a:ext>
            </a:extLst>
          </p:cNvPr>
          <p:cNvCxnSpPr/>
          <p:nvPr/>
        </p:nvCxnSpPr>
        <p:spPr>
          <a:xfrm flipV="1">
            <a:off x="2992170" y="4617322"/>
            <a:ext cx="182880" cy="0"/>
          </a:xfrm>
          <a:prstGeom prst="straightConnector1">
            <a:avLst/>
          </a:prstGeom>
          <a:ln w="63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E6BB1E37-C100-4D53-B102-83B9320DBDD0}"/>
              </a:ext>
            </a:extLst>
          </p:cNvPr>
          <p:cNvSpPr/>
          <p:nvPr/>
        </p:nvSpPr>
        <p:spPr>
          <a:xfrm>
            <a:off x="3181717" y="4416943"/>
            <a:ext cx="2891790" cy="349010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800" i="1" dirty="0">
                <a:effectLst/>
                <a:latin typeface="Times New Roman" panose="02020603050405020304" pitchFamily="18" charset="0"/>
                <a:ea typeface="SimSun"/>
                <a:cs typeface="Times New Roman" panose="02020603050405020304" pitchFamily="18" charset="0"/>
              </a:rPr>
              <a:t>Adding the current Rotterdam Study (n=1)</a:t>
            </a:r>
          </a:p>
        </p:txBody>
      </p:sp>
    </p:spTree>
    <p:extLst>
      <p:ext uri="{BB962C8B-B14F-4D97-AF65-F5344CB8AC3E}">
        <p14:creationId xmlns:p14="http://schemas.microsoft.com/office/powerpoint/2010/main" val="2694439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129FF4A3-5C78-4982-828B-059D4C0E0657}"/>
              </a:ext>
            </a:extLst>
          </p:cNvPr>
          <p:cNvSpPr txBox="1">
            <a:spLocks/>
          </p:cNvSpPr>
          <p:nvPr/>
        </p:nvSpPr>
        <p:spPr>
          <a:xfrm>
            <a:off x="0" y="1922549"/>
            <a:ext cx="3200400" cy="477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Total protein intake and mortality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EE529754-1169-40AA-AF66-1F0AA3E13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932619" y="991063"/>
            <a:ext cx="4114800" cy="365125"/>
          </a:xfrm>
        </p:spPr>
        <p:txBody>
          <a:bodyPr/>
          <a:lstStyle/>
          <a:p>
            <a:r>
              <a:rPr lang="en-US" b="1" dirty="0"/>
              <a:t>Online Supporting Information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5D44ABD5-BFB0-4FB1-B7B0-12C2D5D9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2656" y="7141038"/>
            <a:ext cx="2743200" cy="365125"/>
          </a:xfrm>
        </p:spPr>
        <p:txBody>
          <a:bodyPr/>
          <a:lstStyle/>
          <a:p>
            <a:fld id="{CA2E9D98-7E59-4FA1-8E17-F13AB85D076E}" type="slidenum">
              <a:rPr lang="en-US" smtClean="0"/>
              <a:t>3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CCFF60-4F16-4605-94BC-56789968EDF9}"/>
              </a:ext>
            </a:extLst>
          </p:cNvPr>
          <p:cNvSpPr txBox="1"/>
          <p:nvPr/>
        </p:nvSpPr>
        <p:spPr>
          <a:xfrm>
            <a:off x="395536" y="1556792"/>
            <a:ext cx="4215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 – Funnel plots and Egger’s test results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CD750CB-516F-4C59-81F3-AE710B8A96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7544" y="2400152"/>
            <a:ext cx="8370530" cy="213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776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129FF4A3-5C78-4982-828B-059D4C0E0657}"/>
              </a:ext>
            </a:extLst>
          </p:cNvPr>
          <p:cNvSpPr txBox="1">
            <a:spLocks/>
          </p:cNvSpPr>
          <p:nvPr/>
        </p:nvSpPr>
        <p:spPr>
          <a:xfrm>
            <a:off x="69250" y="1846857"/>
            <a:ext cx="3200400" cy="477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Animal protein intake and mortality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EE529754-1169-40AA-AF66-1F0AA3E13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932619" y="991063"/>
            <a:ext cx="4114800" cy="365125"/>
          </a:xfrm>
        </p:spPr>
        <p:txBody>
          <a:bodyPr/>
          <a:lstStyle/>
          <a:p>
            <a:r>
              <a:rPr lang="en-US" b="1" dirty="0"/>
              <a:t>Online Supporting Information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5D44ABD5-BFB0-4FB1-B7B0-12C2D5D9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2656" y="7141038"/>
            <a:ext cx="2743200" cy="365125"/>
          </a:xfrm>
        </p:spPr>
        <p:txBody>
          <a:bodyPr/>
          <a:lstStyle/>
          <a:p>
            <a:fld id="{CA2E9D98-7E59-4FA1-8E17-F13AB85D076E}" type="slidenum">
              <a:rPr lang="en-US" smtClean="0"/>
              <a:t>4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CCFF60-4F16-4605-94BC-56789968EDF9}"/>
              </a:ext>
            </a:extLst>
          </p:cNvPr>
          <p:cNvSpPr txBox="1"/>
          <p:nvPr/>
        </p:nvSpPr>
        <p:spPr>
          <a:xfrm>
            <a:off x="395536" y="1556792"/>
            <a:ext cx="4254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 – Funnel plots and Egger’s test results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405A6D5-2FF2-49EA-8F8F-7532DAC074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351" y="2419644"/>
            <a:ext cx="8525297" cy="2018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749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129FF4A3-5C78-4982-828B-059D4C0E0657}"/>
              </a:ext>
            </a:extLst>
          </p:cNvPr>
          <p:cNvSpPr txBox="1">
            <a:spLocks/>
          </p:cNvSpPr>
          <p:nvPr/>
        </p:nvSpPr>
        <p:spPr>
          <a:xfrm>
            <a:off x="0" y="1922549"/>
            <a:ext cx="3200400" cy="4778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Plant protein intake and mortality</a:t>
            </a:r>
          </a:p>
        </p:txBody>
      </p:sp>
      <p:sp>
        <p:nvSpPr>
          <p:cNvPr id="23" name="Footer Placeholder 3">
            <a:extLst>
              <a:ext uri="{FF2B5EF4-FFF2-40B4-BE49-F238E27FC236}">
                <a16:creationId xmlns:a16="http://schemas.microsoft.com/office/drawing/2014/main" id="{EE529754-1169-40AA-AF66-1F0AA3E136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-932619" y="991063"/>
            <a:ext cx="4114800" cy="365125"/>
          </a:xfrm>
        </p:spPr>
        <p:txBody>
          <a:bodyPr/>
          <a:lstStyle/>
          <a:p>
            <a:r>
              <a:rPr lang="en-US" b="1" dirty="0"/>
              <a:t>Online Supporting Information</a:t>
            </a:r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5D44ABD5-BFB0-4FB1-B7B0-12C2D5D990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982656" y="7141038"/>
            <a:ext cx="2743200" cy="365125"/>
          </a:xfrm>
        </p:spPr>
        <p:txBody>
          <a:bodyPr/>
          <a:lstStyle/>
          <a:p>
            <a:fld id="{CA2E9D98-7E59-4FA1-8E17-F13AB85D076E}" type="slidenum">
              <a:rPr lang="en-US" smtClean="0"/>
              <a:t>5</a:t>
            </a:fld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3CCFF60-4F16-4605-94BC-56789968EDF9}"/>
              </a:ext>
            </a:extLst>
          </p:cNvPr>
          <p:cNvSpPr txBox="1"/>
          <p:nvPr/>
        </p:nvSpPr>
        <p:spPr>
          <a:xfrm>
            <a:off x="395536" y="1556792"/>
            <a:ext cx="42542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Supplemental Figure 3 – Funnel plots and Egger’s test results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9E6445C-845F-4FFC-B718-882510163E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2465728"/>
            <a:ext cx="8532440" cy="2098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674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259</Words>
  <Application>Microsoft Office PowerPoint</Application>
  <PresentationFormat>On-screen Show (4:3)</PresentationFormat>
  <Paragraphs>41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Office-thema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Z. Chen</dc:creator>
  <cp:lastModifiedBy>Chen, Zhangling</cp:lastModifiedBy>
  <cp:revision>11</cp:revision>
  <dcterms:created xsi:type="dcterms:W3CDTF">2019-08-26T14:49:08Z</dcterms:created>
  <dcterms:modified xsi:type="dcterms:W3CDTF">2019-09-17T11:35:04Z</dcterms:modified>
</cp:coreProperties>
</file>