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96" d="100"/>
          <a:sy n="96" d="100"/>
        </p:scale>
        <p:origin x="86" y="17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EBB89-22B7-48DC-A02D-1D853D2CBE0D}" type="datetimeFigureOut">
              <a:rPr lang="en-US" smtClean="0"/>
              <a:t>3/10/2020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FFC24-C665-430C-84AD-BE32CE06D3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0216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EBB89-22B7-48DC-A02D-1D853D2CBE0D}" type="datetimeFigureOut">
              <a:rPr lang="en-US" smtClean="0"/>
              <a:t>3/10/2020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FFC24-C665-430C-84AD-BE32CE06D3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1676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EBB89-22B7-48DC-A02D-1D853D2CBE0D}" type="datetimeFigureOut">
              <a:rPr lang="en-US" smtClean="0"/>
              <a:t>3/10/2020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FFC24-C665-430C-84AD-BE32CE06D3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707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EBB89-22B7-48DC-A02D-1D853D2CBE0D}" type="datetimeFigureOut">
              <a:rPr lang="en-US" smtClean="0"/>
              <a:t>3/10/2020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FFC24-C665-430C-84AD-BE32CE06D3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901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EBB89-22B7-48DC-A02D-1D853D2CBE0D}" type="datetimeFigureOut">
              <a:rPr lang="en-US" smtClean="0"/>
              <a:t>3/10/2020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FFC24-C665-430C-84AD-BE32CE06D3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9547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EBB89-22B7-48DC-A02D-1D853D2CBE0D}" type="datetimeFigureOut">
              <a:rPr lang="en-US" smtClean="0"/>
              <a:t>3/10/2020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FFC24-C665-430C-84AD-BE32CE06D3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9289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EBB89-22B7-48DC-A02D-1D853D2CBE0D}" type="datetimeFigureOut">
              <a:rPr lang="en-US" smtClean="0"/>
              <a:t>3/10/2020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FFC24-C665-430C-84AD-BE32CE06D3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9959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EBB89-22B7-48DC-A02D-1D853D2CBE0D}" type="datetimeFigureOut">
              <a:rPr lang="en-US" smtClean="0"/>
              <a:t>3/10/2020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FFC24-C665-430C-84AD-BE32CE06D3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236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EBB89-22B7-48DC-A02D-1D853D2CBE0D}" type="datetimeFigureOut">
              <a:rPr lang="en-US" smtClean="0"/>
              <a:t>3/10/2020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FFC24-C665-430C-84AD-BE32CE06D3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08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EBB89-22B7-48DC-A02D-1D853D2CBE0D}" type="datetimeFigureOut">
              <a:rPr lang="en-US" smtClean="0"/>
              <a:t>3/10/2020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FFC24-C665-430C-84AD-BE32CE06D3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810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EBB89-22B7-48DC-A02D-1D853D2CBE0D}" type="datetimeFigureOut">
              <a:rPr lang="en-US" smtClean="0"/>
              <a:t>3/10/2020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FFC24-C665-430C-84AD-BE32CE06D3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18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0EBB89-22B7-48DC-A02D-1D853D2CBE0D}" type="datetimeFigureOut">
              <a:rPr lang="en-US" smtClean="0"/>
              <a:t>3/10/2020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7FFC24-C665-430C-84AD-BE32CE06D3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311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7078" y="2069257"/>
            <a:ext cx="3823333" cy="271948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26115" y="1443007"/>
            <a:ext cx="9428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Y265 Cx43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84011" y="1727908"/>
            <a:ext cx="6270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Hsp90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78737" y="1121947"/>
            <a:ext cx="45236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PP2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9630412"/>
              </p:ext>
            </p:extLst>
          </p:nvPr>
        </p:nvGraphicFramePr>
        <p:xfrm>
          <a:off x="2118159" y="878947"/>
          <a:ext cx="1210668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2667">
                  <a:extLst>
                    <a:ext uri="{9D8B030D-6E8A-4147-A177-3AD203B41FA5}">
                      <a16:colId xmlns:a16="http://schemas.microsoft.com/office/drawing/2014/main" val="20724651"/>
                    </a:ext>
                  </a:extLst>
                </a:gridCol>
                <a:gridCol w="302667">
                  <a:extLst>
                    <a:ext uri="{9D8B030D-6E8A-4147-A177-3AD203B41FA5}">
                      <a16:colId xmlns:a16="http://schemas.microsoft.com/office/drawing/2014/main" val="444544567"/>
                    </a:ext>
                  </a:extLst>
                </a:gridCol>
                <a:gridCol w="302667">
                  <a:extLst>
                    <a:ext uri="{9D8B030D-6E8A-4147-A177-3AD203B41FA5}">
                      <a16:colId xmlns:a16="http://schemas.microsoft.com/office/drawing/2014/main" val="390569934"/>
                    </a:ext>
                  </a:extLst>
                </a:gridCol>
                <a:gridCol w="302667">
                  <a:extLst>
                    <a:ext uri="{9D8B030D-6E8A-4147-A177-3AD203B41FA5}">
                      <a16:colId xmlns:a16="http://schemas.microsoft.com/office/drawing/2014/main" val="2097361633"/>
                    </a:ext>
                  </a:extLst>
                </a:gridCol>
              </a:tblGrid>
              <a:tr h="157975"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9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9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9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9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01042408"/>
                  </a:ext>
                </a:extLst>
              </a:tr>
              <a:tr h="157975"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9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9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9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9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66866920"/>
                  </a:ext>
                </a:extLst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924778" y="522454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24778" y="2106850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1321812" y="837046"/>
            <a:ext cx="79380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TNF</a:t>
            </a:r>
            <a:r>
              <a:rPr lang="el-G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5619" y="1337896"/>
            <a:ext cx="1213209" cy="695004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5322073" y="1059580"/>
            <a:ext cx="6096000" cy="4154984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200000"/>
              </a:lnSpc>
            </a:pPr>
            <a:r>
              <a:rPr lang="en-US" sz="1200" b="1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Supplementary Figure 1: TNFα </a:t>
            </a:r>
            <a:r>
              <a:rPr lang="en-US" sz="1200" b="1" dirty="0">
                <a:latin typeface="Arial" panose="020B0604020202020204" pitchFamily="34" charset="0"/>
                <a:ea typeface="Times New Roman" panose="02020603050405020304" pitchFamily="18" charset="0"/>
              </a:rPr>
              <a:t>stimulated phosphorylation </a:t>
            </a:r>
            <a:r>
              <a:rPr lang="en-US" sz="1200" b="1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of Cx43 at residue Y265 is </a:t>
            </a:r>
            <a:r>
              <a:rPr lang="en-US" sz="1200" b="1" dirty="0">
                <a:latin typeface="Arial" panose="020B0604020202020204" pitchFamily="34" charset="0"/>
                <a:ea typeface="Times New Roman" panose="02020603050405020304" pitchFamily="18" charset="0"/>
              </a:rPr>
              <a:t>reversed by </a:t>
            </a:r>
            <a:r>
              <a:rPr lang="en-US" sz="1200" b="1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PP2.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</a:rPr>
              <a:t>Phospho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-specific western blot analysis for Y265 on Cx43 were done and representative blots are shown. HUVEC were pretreated </a:t>
            </a:r>
            <a:r>
              <a:rPr lang="en-US" sz="12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with the </a:t>
            </a:r>
            <a:r>
              <a:rPr lang="en-US" sz="1200" dirty="0" err="1" smtClean="0">
                <a:latin typeface="Arial" panose="020B0604020202020204" pitchFamily="34" charset="0"/>
                <a:ea typeface="Times New Roman" panose="02020603050405020304" pitchFamily="18" charset="0"/>
              </a:rPr>
              <a:t>Src</a:t>
            </a:r>
            <a:r>
              <a:rPr lang="en-US" sz="12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 kinase inhibitor PP2 prior 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to TNFα (</a:t>
            </a:r>
            <a:r>
              <a:rPr lang="en-US" sz="12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1hr) 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stimulation. Each band was normalized to Hsp90 loading control and expressed as fold of unstimulated control. In panel C, values are depicted as mean ± S.E.M. with a minimum of 6 independent experiments. Statistical significance is indicated by * p&lt;0.01 vs unstimulated control, # p&lt;0.05 vs unstimulated control, and + p&lt;0.01 vs treatment alone by post-hoc Turkey HSD one-way </a:t>
            </a:r>
            <a:r>
              <a:rPr lang="en-US" sz="12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ANOVA with Holm interference</a:t>
            </a:r>
            <a:r>
              <a:rPr lang="en-US" sz="12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. (note: while panel A includes cut and rearranged images for presentation purposes, the lanes are all from the same film/film exposure, which included other lanes for purposes not covered in this manuscript).</a:t>
            </a:r>
            <a:endParaRPr lang="en-US" sz="11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43117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416</TotalTime>
  <Words>175</Words>
  <Application>Microsoft Office PowerPoint</Application>
  <PresentationFormat>Widescreen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>UW Madison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DEREK S BOELDT</dc:creator>
  <cp:lastModifiedBy>DEREK S BOELDT</cp:lastModifiedBy>
  <cp:revision>7</cp:revision>
  <dcterms:created xsi:type="dcterms:W3CDTF">2020-03-04T20:33:55Z</dcterms:created>
  <dcterms:modified xsi:type="dcterms:W3CDTF">2020-03-10T21:30:52Z</dcterms:modified>
</cp:coreProperties>
</file>